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8"/>
  </p:handoutMasterIdLst>
  <p:sldIdLst>
    <p:sldId id="268" r:id="rId2"/>
    <p:sldId id="270" r:id="rId3"/>
    <p:sldId id="266" r:id="rId4"/>
    <p:sldId id="269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660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89E55CB-C7F6-41C4-BF34-7F0ECE625740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F888FE4-70AF-42A3-8C46-B315E7CBBB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132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FFD88-0DAF-4027-A2E7-ABBE6F3C5224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663E1-E22F-4809-984C-F9016B8232E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7A860-A967-47A4-9C36-BCFD429CFAF4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551AB-3862-4C52-AA8E-36708C703F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569BA-F118-4CCE-8CE6-2EDD78E78371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A3F30-41A2-4283-8E17-1202E95D6F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B800B-90F8-47D8-A4A3-93381B5364F5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17AE5-DAFC-46C6-BC0F-EB554F9398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EEDB9-19BF-4128-B6A2-F661773BB529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DC408-2EF0-44B2-84FF-ED09B0AA59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7219B-FF1A-401B-96B7-C087F7722DCA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20041-1C88-4888-BF21-D93FEA4325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57098-2F8B-4615-B9C8-7D90816B462D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7D406-4951-4F5E-AF1A-F14CE10FD36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69331-C1BD-45D9-9D0C-B2F289838850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506B8-F805-46B1-A0F9-58D7523C83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81C69-AD28-485C-9DAD-51D4953AD59E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9191-0A91-4599-86C4-568D599498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575DE-B526-447B-9314-C0DAF032E59A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1BA46-3FAF-48C7-9816-68338E9DDB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0357F-C37B-4FE9-B9A4-32BA77CE4C66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01566-1774-4570-B1EA-ECA53C5DC3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B3F1EF1-254C-4932-B5EE-83C36C1FC6CD}" type="datetimeFigureOut">
              <a:rPr lang="en-GB"/>
              <a:pPr>
                <a:defRPr/>
              </a:pPr>
              <a:t>02/10/2016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F8ECC91-9DAF-41D6-92EB-99E0F56074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325768" y="2889520"/>
            <a:ext cx="2592388" cy="352839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altLang="en-US">
              <a:latin typeface="Calibri" pitchFamily="34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98000" y="2960945"/>
            <a:ext cx="2447925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Palatino Linotype" pitchFamily="18" charset="0"/>
              </a:rPr>
              <a:t>I can ...</a:t>
            </a:r>
            <a:endParaRPr lang="en-GB" sz="1400" dirty="0">
              <a:solidFill>
                <a:srgbClr val="000000"/>
              </a:solidFill>
              <a:latin typeface="Palatino Linotype" pitchFamily="18" charset="0"/>
            </a:endParaRPr>
          </a:p>
          <a:p>
            <a:pPr marL="342900" indent="-342900">
              <a:buAutoNum type="arabicPeriod"/>
            </a:pPr>
            <a:r>
              <a:rPr lang="en-GB" sz="1400" dirty="0" smtClean="0">
                <a:latin typeface="Palatino Linotype" pitchFamily="18" charset="0"/>
              </a:rPr>
              <a:t>Describe the observation as a research method</a:t>
            </a:r>
          </a:p>
          <a:p>
            <a:pPr marL="342900" indent="-342900">
              <a:buAutoNum type="arabicPeriod"/>
            </a:pPr>
            <a:r>
              <a:rPr lang="en-GB" sz="1400" dirty="0" smtClean="0">
                <a:latin typeface="Palatino Linotype" pitchFamily="18" charset="0"/>
              </a:rPr>
              <a:t>Describe the aim of your study</a:t>
            </a:r>
          </a:p>
          <a:p>
            <a:pPr marL="342900" indent="-342900">
              <a:buAutoNum type="arabicPeriod"/>
            </a:pPr>
            <a:r>
              <a:rPr lang="en-GB" sz="1400" dirty="0" smtClean="0">
                <a:latin typeface="Palatino Linotype" pitchFamily="18" charset="0"/>
              </a:rPr>
              <a:t>State </a:t>
            </a:r>
            <a:r>
              <a:rPr lang="en-GB" sz="1400" dirty="0" smtClean="0">
                <a:latin typeface="Palatino Linotype" pitchFamily="18" charset="0"/>
              </a:rPr>
              <a:t>your </a:t>
            </a:r>
            <a:r>
              <a:rPr lang="en-GB" sz="1400" dirty="0" smtClean="0">
                <a:latin typeface="Palatino Linotype" pitchFamily="18" charset="0"/>
              </a:rPr>
              <a:t>research question for the qualitative observational field notes</a:t>
            </a:r>
          </a:p>
          <a:p>
            <a:pPr marL="342900" indent="-342900">
              <a:buAutoNum type="arabicPeriod"/>
            </a:pPr>
            <a:r>
              <a:rPr lang="en-GB" sz="1400" dirty="0" smtClean="0">
                <a:latin typeface="Palatino Linotype" pitchFamily="18" charset="0"/>
              </a:rPr>
              <a:t>State a directional alternative and null hypothesis for your study</a:t>
            </a:r>
          </a:p>
          <a:p>
            <a:pPr marL="342900" indent="-342900">
              <a:buAutoNum type="arabicPeriod"/>
            </a:pPr>
            <a:endParaRPr lang="en-GB" sz="1400" dirty="0" smtClean="0">
              <a:latin typeface="Palatino Linotype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126810" y="2885448"/>
            <a:ext cx="2801127" cy="349588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altLang="en-US">
              <a:latin typeface="Calibri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141485" y="3068960"/>
            <a:ext cx="277177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1400" dirty="0" smtClean="0">
                <a:latin typeface="Palatino Linotype" pitchFamily="18" charset="0"/>
              </a:rPr>
              <a:t>I can ...</a:t>
            </a:r>
          </a:p>
          <a:p>
            <a:pPr marL="342900" indent="-342900" eaLnBrk="1" hangingPunct="1">
              <a:buAutoNum type="arabicPeriod"/>
              <a:defRPr/>
            </a:pPr>
            <a:r>
              <a:rPr lang="en-GB" altLang="en-US" sz="1400" dirty="0" smtClean="0">
                <a:latin typeface="Palatino Linotype" pitchFamily="18" charset="0"/>
              </a:rPr>
              <a:t>Explain your choice of research method and design, including the ethics section</a:t>
            </a:r>
          </a:p>
          <a:p>
            <a:pPr marL="342900" indent="-342900" eaLnBrk="1" hangingPunct="1">
              <a:buAutoNum type="arabicPeriod"/>
              <a:defRPr/>
            </a:pPr>
            <a:r>
              <a:rPr lang="en-GB" altLang="en-US" sz="1400" dirty="0" smtClean="0">
                <a:latin typeface="Palatino Linotype" pitchFamily="18" charset="0"/>
              </a:rPr>
              <a:t>Explain your sampling technique, materials an procedure</a:t>
            </a:r>
          </a:p>
          <a:p>
            <a:endParaRPr lang="en-GB" sz="1400" dirty="0">
              <a:latin typeface="Palatino Linotype" pitchFamily="18" charset="0"/>
            </a:endParaRPr>
          </a:p>
          <a:p>
            <a:pPr eaLnBrk="1" hangingPunct="1">
              <a:defRPr/>
            </a:pPr>
            <a:endParaRPr lang="en-GB" altLang="en-US" sz="1400" dirty="0" smtClean="0">
              <a:latin typeface="Palatino Linotype" pitchFamily="18" charset="0"/>
            </a:endParaRPr>
          </a:p>
          <a:p>
            <a:pPr eaLnBrk="1" hangingPunct="1">
              <a:spcAft>
                <a:spcPts val="1000"/>
              </a:spcAft>
              <a:defRPr/>
            </a:pPr>
            <a:r>
              <a:rPr lang="en-GB" altLang="en-US" sz="1400" dirty="0" smtClean="0">
                <a:solidFill>
                  <a:srgbClr val="000000"/>
                </a:solidFill>
                <a:latin typeface="Palatino Linotype" pitchFamily="18" charset="0"/>
              </a:rPr>
              <a:t> </a:t>
            </a:r>
            <a:endParaRPr lang="en-US" altLang="en-US" sz="1400" dirty="0" smtClean="0">
              <a:latin typeface="Palatino Linotype" pitchFamily="18" charset="0"/>
            </a:endParaRP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6089524" y="2869192"/>
            <a:ext cx="2663825" cy="3512136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altLang="en-US">
              <a:latin typeface="Calibri" pitchFamily="34" charset="0"/>
            </a:endParaRPr>
          </a:p>
        </p:txBody>
      </p:sp>
      <p:pic>
        <p:nvPicPr>
          <p:cNvPr id="7" name="Picture 0" descr="sprinting br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3476" y="360109"/>
            <a:ext cx="1782762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0" descr="sprinting br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67944" y="371475"/>
            <a:ext cx="1782762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468313" y="553243"/>
            <a:ext cx="7737475" cy="2633663"/>
          </a:xfrm>
          <a:prstGeom prst="rightArrow">
            <a:avLst>
              <a:gd name="adj1" fmla="val 50000"/>
              <a:gd name="adj2" fmla="val 69163"/>
            </a:avLst>
          </a:prstGeom>
          <a:solidFill>
            <a:srgbClr val="F2F2F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endParaRPr lang="en-GB" altLang="en-US">
              <a:latin typeface="Calibri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663575" y="1412875"/>
            <a:ext cx="64087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GB" altLang="en-US" b="1" dirty="0">
                <a:latin typeface="Palatino Linotype" pitchFamily="18" charset="0"/>
              </a:rPr>
              <a:t>Topic </a:t>
            </a:r>
            <a:r>
              <a:rPr lang="en-GB" altLang="en-US" b="1" dirty="0" smtClean="0">
                <a:latin typeface="Palatino Linotype" pitchFamily="18" charset="0"/>
              </a:rPr>
              <a:t>4:  Learning Approach (Behaviourism)</a:t>
            </a:r>
            <a:endParaRPr lang="en-GB" altLang="en-US" b="1" dirty="0">
              <a:latin typeface="Palatino Linotype" pitchFamily="18" charset="0"/>
            </a:endParaRPr>
          </a:p>
          <a:p>
            <a:pPr>
              <a:spcAft>
                <a:spcPts val="1000"/>
              </a:spcAft>
            </a:pPr>
            <a:r>
              <a:rPr lang="en-GB" altLang="en-US" dirty="0" smtClean="0">
                <a:latin typeface="Palatino Linotype" pitchFamily="18" charset="0"/>
              </a:rPr>
              <a:t>Practical Investigation </a:t>
            </a:r>
            <a:r>
              <a:rPr lang="en-GB" altLang="en-US" dirty="0">
                <a:latin typeface="Palatino Linotype" pitchFamily="18" charset="0"/>
              </a:rPr>
              <a:t>– </a:t>
            </a:r>
            <a:r>
              <a:rPr lang="en-GB" altLang="en-US" dirty="0" smtClean="0">
                <a:latin typeface="Palatino Linotype" pitchFamily="18" charset="0"/>
              </a:rPr>
              <a:t>Observation/</a:t>
            </a:r>
            <a:r>
              <a:rPr lang="en-GB" altLang="en-US" dirty="0" err="1" smtClean="0">
                <a:latin typeface="Palatino Linotype" pitchFamily="18" charset="0"/>
              </a:rPr>
              <a:t>ChiSquared</a:t>
            </a:r>
            <a:endParaRPr lang="en-US" altLang="en-US" dirty="0"/>
          </a:p>
        </p:txBody>
      </p:sp>
      <p:pic>
        <p:nvPicPr>
          <p:cNvPr id="12" name="Picture 1" descr="road-to-success1.jpg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7162800" y="719138"/>
            <a:ext cx="160178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080337" y="3098201"/>
            <a:ext cx="27717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1400" dirty="0" smtClean="0">
                <a:latin typeface="Palatino Linotype" pitchFamily="18" charset="0"/>
              </a:rPr>
              <a:t>I can ...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 smtClean="0">
                <a:latin typeface="Palatino Linotype" pitchFamily="18" charset="0"/>
              </a:rPr>
              <a:t>Explain your choice of descriptive and inferential stats (chi squared)</a:t>
            </a:r>
          </a:p>
          <a:p>
            <a:pPr marL="342900" indent="-342900">
              <a:buFont typeface="+mj-lt"/>
              <a:buAutoNum type="arabicPeriod"/>
            </a:pPr>
            <a:r>
              <a:rPr lang="en-GB" altLang="en-US" sz="1400" dirty="0" smtClean="0">
                <a:latin typeface="Palatino Linotype" pitchFamily="18" charset="0"/>
              </a:rPr>
              <a:t>Calculate chi squared using a set of fake data as a practice for calculating your own</a:t>
            </a:r>
          </a:p>
          <a:p>
            <a:pPr marL="342900" indent="-342900">
              <a:buFont typeface="+mj-lt"/>
              <a:buAutoNum type="arabicPeriod"/>
            </a:pPr>
            <a:r>
              <a:rPr lang="en-GB" altLang="en-US" sz="1400" dirty="0" smtClean="0">
                <a:latin typeface="Palatino Linotype" pitchFamily="18" charset="0"/>
              </a:rPr>
              <a:t>Use the critical values table to decide whether to accept or reject the null hypothesis</a:t>
            </a:r>
          </a:p>
          <a:p>
            <a:pPr eaLnBrk="1" hangingPunct="1">
              <a:spcAft>
                <a:spcPts val="1000"/>
              </a:spcAft>
              <a:defRPr/>
            </a:pPr>
            <a:r>
              <a:rPr lang="en-GB" altLang="en-US" sz="1400" dirty="0" smtClean="0">
                <a:solidFill>
                  <a:srgbClr val="000000"/>
                </a:solidFill>
                <a:latin typeface="Palatino Linotype" pitchFamily="18" charset="0"/>
              </a:rPr>
              <a:t> </a:t>
            </a:r>
            <a:endParaRPr lang="en-US" altLang="en-US" sz="1400" dirty="0" smtClean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661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325768" y="2889520"/>
            <a:ext cx="2592388" cy="352839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altLang="en-US">
              <a:latin typeface="Calibri" pitchFamily="34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98000" y="2960945"/>
            <a:ext cx="2447925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Palatino Linotype" pitchFamily="18" charset="0"/>
              </a:rPr>
              <a:t>I can ...</a:t>
            </a:r>
            <a:endParaRPr lang="en-GB" sz="1400" dirty="0">
              <a:solidFill>
                <a:srgbClr val="000000"/>
              </a:solidFill>
              <a:latin typeface="Palatino Linotype" pitchFamily="18" charset="0"/>
            </a:endParaRPr>
          </a:p>
          <a:p>
            <a:pPr marL="342900" indent="-342900">
              <a:buAutoNum type="arabicPeriod"/>
            </a:pPr>
            <a:r>
              <a:rPr lang="en-GB" sz="1400" dirty="0" smtClean="0">
                <a:latin typeface="Palatino Linotype" pitchFamily="18" charset="0"/>
              </a:rPr>
              <a:t>Describe what is meant by thematic analysis and content analysis with relational to observational “field notes”</a:t>
            </a:r>
          </a:p>
          <a:p>
            <a:pPr marL="342900" indent="-342900">
              <a:buAutoNum type="arabicPeriod"/>
            </a:pPr>
            <a:r>
              <a:rPr lang="en-GB" sz="1400" dirty="0" smtClean="0">
                <a:latin typeface="Palatino Linotype" pitchFamily="18" charset="0"/>
              </a:rPr>
              <a:t>Describe how to analyse qualitative data in this nature</a:t>
            </a:r>
          </a:p>
          <a:p>
            <a:pPr marL="342900" indent="-342900">
              <a:buAutoNum type="arabicPeriod"/>
            </a:pPr>
            <a:endParaRPr lang="en-GB" sz="1400" dirty="0" smtClean="0">
              <a:latin typeface="Palatino Linotype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126810" y="2885448"/>
            <a:ext cx="2801127" cy="349588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altLang="en-US">
              <a:latin typeface="Calibri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141485" y="3068960"/>
            <a:ext cx="277177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1400" dirty="0" smtClean="0">
                <a:latin typeface="Palatino Linotype" pitchFamily="18" charset="0"/>
              </a:rPr>
              <a:t>I can ...</a:t>
            </a:r>
          </a:p>
          <a:p>
            <a:pPr marL="342900" indent="-342900" eaLnBrk="1" hangingPunct="1">
              <a:buAutoNum type="arabicPeriod"/>
              <a:defRPr/>
            </a:pPr>
            <a:r>
              <a:rPr lang="en-GB" altLang="en-US" sz="1400" dirty="0" smtClean="0">
                <a:latin typeface="Palatino Linotype" pitchFamily="18" charset="0"/>
              </a:rPr>
              <a:t>Analyse my qualitative data (field notes)</a:t>
            </a:r>
          </a:p>
          <a:p>
            <a:pPr marL="342900" indent="-342900" eaLnBrk="1" hangingPunct="1">
              <a:buAutoNum type="arabicPeriod"/>
              <a:defRPr/>
            </a:pPr>
            <a:r>
              <a:rPr lang="en-GB" altLang="en-US" sz="1400" dirty="0" smtClean="0">
                <a:latin typeface="Palatino Linotype" pitchFamily="18" charset="0"/>
              </a:rPr>
              <a:t>Complete checks for inter-rater reliability and “fit”</a:t>
            </a:r>
          </a:p>
          <a:p>
            <a:pPr marL="342900" indent="-342900" eaLnBrk="1" hangingPunct="1">
              <a:buAutoNum type="arabicPeriod"/>
              <a:defRPr/>
            </a:pPr>
            <a:r>
              <a:rPr lang="en-GB" altLang="en-US" sz="1400" dirty="0" smtClean="0">
                <a:latin typeface="Palatino Linotype" pitchFamily="18" charset="0"/>
              </a:rPr>
              <a:t>Explain what is meant by subjectivity, researcher triangulation and data triangulation, reflexivity</a:t>
            </a:r>
            <a:endParaRPr lang="en-GB" sz="1400" dirty="0">
              <a:latin typeface="Palatino Linotype" pitchFamily="18" charset="0"/>
            </a:endParaRPr>
          </a:p>
          <a:p>
            <a:pPr eaLnBrk="1" hangingPunct="1">
              <a:defRPr/>
            </a:pPr>
            <a:endParaRPr lang="en-GB" altLang="en-US" sz="1400" dirty="0" smtClean="0">
              <a:latin typeface="Palatino Linotype" pitchFamily="18" charset="0"/>
            </a:endParaRPr>
          </a:p>
          <a:p>
            <a:pPr eaLnBrk="1" hangingPunct="1">
              <a:spcAft>
                <a:spcPts val="1000"/>
              </a:spcAft>
              <a:defRPr/>
            </a:pPr>
            <a:r>
              <a:rPr lang="en-GB" altLang="en-US" sz="1400" dirty="0" smtClean="0">
                <a:solidFill>
                  <a:srgbClr val="000000"/>
                </a:solidFill>
                <a:latin typeface="Palatino Linotype" pitchFamily="18" charset="0"/>
              </a:rPr>
              <a:t> </a:t>
            </a:r>
            <a:endParaRPr lang="en-US" altLang="en-US" sz="1400" dirty="0" smtClean="0">
              <a:latin typeface="Palatino Linotype" pitchFamily="18" charset="0"/>
            </a:endParaRP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6089524" y="2869192"/>
            <a:ext cx="2663825" cy="3512136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altLang="en-US">
              <a:latin typeface="Calibri" pitchFamily="34" charset="0"/>
            </a:endParaRPr>
          </a:p>
        </p:txBody>
      </p:sp>
      <p:pic>
        <p:nvPicPr>
          <p:cNvPr id="7" name="Picture 0" descr="sprinting br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3476" y="360109"/>
            <a:ext cx="1782762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0" descr="sprinting br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67944" y="371475"/>
            <a:ext cx="1782762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468313" y="553243"/>
            <a:ext cx="7737475" cy="2633663"/>
          </a:xfrm>
          <a:prstGeom prst="rightArrow">
            <a:avLst>
              <a:gd name="adj1" fmla="val 50000"/>
              <a:gd name="adj2" fmla="val 69163"/>
            </a:avLst>
          </a:prstGeom>
          <a:solidFill>
            <a:srgbClr val="F2F2F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endParaRPr lang="en-GB" altLang="en-US">
              <a:latin typeface="Calibri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63575" y="1412875"/>
            <a:ext cx="64087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GB" altLang="en-US" b="1" dirty="0">
                <a:latin typeface="Palatino Linotype" pitchFamily="18" charset="0"/>
              </a:rPr>
              <a:t>Topic </a:t>
            </a:r>
            <a:r>
              <a:rPr lang="en-GB" altLang="en-US" b="1" dirty="0" smtClean="0">
                <a:latin typeface="Palatino Linotype" pitchFamily="18" charset="0"/>
              </a:rPr>
              <a:t>4:  Learning Approach (Behaviourism)</a:t>
            </a:r>
            <a:endParaRPr lang="en-GB" altLang="en-US" b="1" dirty="0">
              <a:latin typeface="Palatino Linotype" pitchFamily="18" charset="0"/>
            </a:endParaRPr>
          </a:p>
          <a:p>
            <a:pPr>
              <a:spcAft>
                <a:spcPts val="1000"/>
              </a:spcAft>
            </a:pPr>
            <a:r>
              <a:rPr lang="en-GB" altLang="en-US" dirty="0" smtClean="0">
                <a:latin typeface="Palatino Linotype" pitchFamily="18" charset="0"/>
              </a:rPr>
              <a:t>Practical Investigation </a:t>
            </a:r>
            <a:r>
              <a:rPr lang="en-GB" altLang="en-US" dirty="0">
                <a:latin typeface="Palatino Linotype" pitchFamily="18" charset="0"/>
              </a:rPr>
              <a:t>– </a:t>
            </a:r>
            <a:r>
              <a:rPr lang="en-GB" altLang="en-US" dirty="0" smtClean="0">
                <a:latin typeface="Palatino Linotype" pitchFamily="18" charset="0"/>
              </a:rPr>
              <a:t>Observation/</a:t>
            </a:r>
            <a:r>
              <a:rPr lang="en-GB" altLang="en-US" dirty="0" err="1" smtClean="0">
                <a:latin typeface="Palatino Linotype" pitchFamily="18" charset="0"/>
              </a:rPr>
              <a:t>ChiSquared</a:t>
            </a:r>
            <a:endParaRPr lang="en-US" altLang="en-US" dirty="0"/>
          </a:p>
        </p:txBody>
      </p:sp>
      <p:pic>
        <p:nvPicPr>
          <p:cNvPr id="11" name="Picture 1" descr="road-to-success1.jpg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7162800" y="719138"/>
            <a:ext cx="160178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080337" y="3098201"/>
            <a:ext cx="27717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1400" dirty="0" smtClean="0">
                <a:latin typeface="Palatino Linotype" pitchFamily="18" charset="0"/>
              </a:rPr>
              <a:t>I can ...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 smtClean="0">
                <a:latin typeface="Palatino Linotype" pitchFamily="18" charset="0"/>
              </a:rPr>
              <a:t>Evaluate my qualitative analysis with regard to </a:t>
            </a:r>
            <a:r>
              <a:rPr lang="en-GB" altLang="en-US" sz="1400" dirty="0" smtClean="0">
                <a:latin typeface="Palatino Linotype" pitchFamily="18" charset="0"/>
              </a:rPr>
              <a:t>credibility and trustworthiness and make </a:t>
            </a:r>
            <a:r>
              <a:rPr lang="en-GB" altLang="en-US" sz="1400" smtClean="0">
                <a:latin typeface="Palatino Linotype" pitchFamily="18" charset="0"/>
              </a:rPr>
              <a:t>suggestions about </a:t>
            </a:r>
            <a:r>
              <a:rPr lang="en-GB" altLang="en-US" sz="1400" dirty="0" smtClean="0">
                <a:latin typeface="Palatino Linotype" pitchFamily="18" charset="0"/>
              </a:rPr>
              <a:t>how this could be improved</a:t>
            </a:r>
          </a:p>
          <a:p>
            <a:pPr eaLnBrk="1" hangingPunct="1">
              <a:spcAft>
                <a:spcPts val="1000"/>
              </a:spcAft>
              <a:defRPr/>
            </a:pPr>
            <a:r>
              <a:rPr lang="en-GB" altLang="en-US" sz="1400" dirty="0" smtClean="0">
                <a:solidFill>
                  <a:srgbClr val="000000"/>
                </a:solidFill>
                <a:latin typeface="Palatino Linotype" pitchFamily="18" charset="0"/>
              </a:rPr>
              <a:t> </a:t>
            </a:r>
            <a:endParaRPr lang="en-US" altLang="en-US" sz="1400" dirty="0" smtClean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96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97093"/>
              </p:ext>
            </p:extLst>
          </p:nvPr>
        </p:nvGraphicFramePr>
        <p:xfrm>
          <a:off x="755576" y="1052736"/>
          <a:ext cx="7848872" cy="33843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9048"/>
                <a:gridCol w="1814206"/>
                <a:gridCol w="1979429"/>
                <a:gridCol w="1976189"/>
              </a:tblGrid>
              <a:tr h="686051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</a:rPr>
                        <a:t>With children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Alone, (not with children)</a:t>
                      </a:r>
                      <a:r>
                        <a:rPr lang="en-GB" sz="1050" dirty="0" smtClean="0">
                          <a:effectLst/>
                        </a:rPr>
                        <a:t>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Row Total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9442">
                <a:tc>
                  <a:txBody>
                    <a:bodyPr/>
                    <a:lstStyle/>
                    <a:p>
                      <a:pPr marL="2286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</a:rPr>
                        <a:t>Waits for green man</a:t>
                      </a:r>
                      <a:endParaRPr lang="en-GB" sz="105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r>
                        <a:rPr lang="en-GB" sz="1200" dirty="0" smtClean="0">
                          <a:effectLst/>
                        </a:rPr>
                        <a:t>12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r>
                        <a:rPr lang="en-GB" sz="1200" dirty="0" smtClean="0">
                          <a:effectLst/>
                        </a:rPr>
                        <a:t>6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9442">
                <a:tc>
                  <a:txBody>
                    <a:bodyPr/>
                    <a:lstStyle/>
                    <a:p>
                      <a:pPr marL="2286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</a:rPr>
                        <a:t>Does not wait for green man</a:t>
                      </a:r>
                      <a:endParaRPr lang="en-GB" sz="105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r>
                        <a:rPr lang="en-GB" sz="1200" dirty="0" smtClean="0">
                          <a:effectLst/>
                        </a:rPr>
                        <a:t>9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r>
                        <a:rPr lang="en-GB" sz="1200" dirty="0" smtClean="0">
                          <a:effectLst/>
                        </a:rPr>
                        <a:t>8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9442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Column Total: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Final total: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343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325768" y="2889520"/>
            <a:ext cx="2592388" cy="352839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altLang="en-US">
              <a:latin typeface="Calibri" pitchFamily="34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98000" y="2960945"/>
            <a:ext cx="2447925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Palatino Linotype" pitchFamily="18" charset="0"/>
              </a:rPr>
              <a:t>I can ...</a:t>
            </a:r>
            <a:endParaRPr lang="en-GB" sz="1400" dirty="0">
              <a:solidFill>
                <a:srgbClr val="000000"/>
              </a:solidFill>
              <a:latin typeface="Palatino Linotype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Palatino Linotype" pitchFamily="18" charset="0"/>
              </a:rPr>
              <a:t>Evaluate my study with regard to generalisability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Palatino Linotype" pitchFamily="18" charset="0"/>
              </a:rPr>
              <a:t>Evaluate my study with regard to the reliability of the data collection including the concept of inter-rater reliability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Palatino Linotype" pitchFamily="18" charset="0"/>
              </a:rPr>
              <a:t>Evaluate with regard to reliability and subjectivity within the thematic analysis of the field notes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latin typeface="Palatino Linotype" pitchFamily="18" charset="0"/>
            </a:endParaRPr>
          </a:p>
          <a:p>
            <a:pPr marL="342900" indent="-342900">
              <a:buAutoNum type="arabicPeriod"/>
            </a:pPr>
            <a:endParaRPr lang="en-GB" sz="1400" dirty="0" smtClean="0">
              <a:latin typeface="Palatino Linotype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126810" y="2885448"/>
            <a:ext cx="2801127" cy="349588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altLang="en-US">
              <a:latin typeface="Calibri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178658" y="2960945"/>
            <a:ext cx="2771775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1400" dirty="0" smtClean="0">
                <a:latin typeface="Palatino Linotype" pitchFamily="18" charset="0"/>
              </a:rPr>
              <a:t>I can ...</a:t>
            </a:r>
          </a:p>
          <a:p>
            <a:pPr marL="342900" indent="-342900" eaLnBrk="1" hangingPunct="1">
              <a:buAutoNum type="arabicPeriod"/>
              <a:defRPr/>
            </a:pPr>
            <a:r>
              <a:rPr lang="en-GB" altLang="en-US" sz="1400" dirty="0" smtClean="0">
                <a:latin typeface="Palatino Linotype" pitchFamily="18" charset="0"/>
              </a:rPr>
              <a:t>Evaluate my study with regard to internal and external validity including the operationalisation of the variables, the covert and naturalistic, structured and unstructured, </a:t>
            </a:r>
            <a:r>
              <a:rPr lang="en-GB" altLang="en-US" sz="1400" dirty="0" err="1" smtClean="0">
                <a:latin typeface="Palatino Linotype" pitchFamily="18" charset="0"/>
              </a:rPr>
              <a:t>quan</a:t>
            </a:r>
            <a:r>
              <a:rPr lang="en-GB" altLang="en-US" sz="1400" dirty="0" smtClean="0">
                <a:latin typeface="Palatino Linotype" pitchFamily="18" charset="0"/>
              </a:rPr>
              <a:t> and </a:t>
            </a:r>
            <a:r>
              <a:rPr lang="en-GB" altLang="en-US" sz="1400" dirty="0" err="1" smtClean="0">
                <a:latin typeface="Palatino Linotype" pitchFamily="18" charset="0"/>
              </a:rPr>
              <a:t>qual</a:t>
            </a:r>
            <a:r>
              <a:rPr lang="en-GB" altLang="en-US" sz="1400" dirty="0" smtClean="0">
                <a:latin typeface="Palatino Linotype" pitchFamily="18" charset="0"/>
              </a:rPr>
              <a:t> aspect of the data collection and other factors that might have affected the observed behaviour</a:t>
            </a:r>
          </a:p>
          <a:p>
            <a:endParaRPr lang="en-GB" sz="1400" dirty="0">
              <a:latin typeface="Palatino Linotype" pitchFamily="18" charset="0"/>
            </a:endParaRPr>
          </a:p>
          <a:p>
            <a:pPr eaLnBrk="1" hangingPunct="1">
              <a:defRPr/>
            </a:pPr>
            <a:endParaRPr lang="en-GB" altLang="en-US" sz="1400" dirty="0" smtClean="0">
              <a:latin typeface="Palatino Linotype" pitchFamily="18" charset="0"/>
            </a:endParaRPr>
          </a:p>
          <a:p>
            <a:pPr eaLnBrk="1" hangingPunct="1">
              <a:spcAft>
                <a:spcPts val="1000"/>
              </a:spcAft>
              <a:defRPr/>
            </a:pPr>
            <a:r>
              <a:rPr lang="en-GB" altLang="en-US" sz="1400" dirty="0" smtClean="0">
                <a:solidFill>
                  <a:srgbClr val="000000"/>
                </a:solidFill>
                <a:latin typeface="Palatino Linotype" pitchFamily="18" charset="0"/>
              </a:rPr>
              <a:t> </a:t>
            </a:r>
            <a:endParaRPr lang="en-US" altLang="en-US" sz="1400" dirty="0" smtClean="0">
              <a:latin typeface="Palatino Linotype" pitchFamily="18" charset="0"/>
            </a:endParaRP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6089524" y="2869192"/>
            <a:ext cx="2663825" cy="3512136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altLang="en-US">
              <a:latin typeface="Calibri" pitchFamily="34" charset="0"/>
            </a:endParaRPr>
          </a:p>
        </p:txBody>
      </p:sp>
      <p:pic>
        <p:nvPicPr>
          <p:cNvPr id="7" name="Picture 0" descr="sprinting br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3476" y="360109"/>
            <a:ext cx="1782762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0" descr="sprinting br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67944" y="371475"/>
            <a:ext cx="1782762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468313" y="553243"/>
            <a:ext cx="7737475" cy="2633663"/>
          </a:xfrm>
          <a:prstGeom prst="rightArrow">
            <a:avLst>
              <a:gd name="adj1" fmla="val 50000"/>
              <a:gd name="adj2" fmla="val 69163"/>
            </a:avLst>
          </a:prstGeom>
          <a:solidFill>
            <a:srgbClr val="F2F2F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/>
            <a:endParaRPr lang="en-GB" altLang="en-US">
              <a:latin typeface="Calibri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63575" y="1412875"/>
            <a:ext cx="64087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GB" altLang="en-US" b="1" dirty="0">
                <a:latin typeface="Palatino Linotype" pitchFamily="18" charset="0"/>
              </a:rPr>
              <a:t>Topic </a:t>
            </a:r>
            <a:r>
              <a:rPr lang="en-GB" altLang="en-US" b="1" dirty="0" smtClean="0">
                <a:latin typeface="Palatino Linotype" pitchFamily="18" charset="0"/>
              </a:rPr>
              <a:t>4:  Learning Approach (Behaviourism)</a:t>
            </a:r>
            <a:endParaRPr lang="en-GB" altLang="en-US" b="1" dirty="0">
              <a:latin typeface="Palatino Linotype" pitchFamily="18" charset="0"/>
            </a:endParaRPr>
          </a:p>
          <a:p>
            <a:pPr>
              <a:spcAft>
                <a:spcPts val="1000"/>
              </a:spcAft>
            </a:pPr>
            <a:r>
              <a:rPr lang="en-GB" altLang="en-US" dirty="0" smtClean="0">
                <a:latin typeface="Palatino Linotype" pitchFamily="18" charset="0"/>
              </a:rPr>
              <a:t>Practical Investigation </a:t>
            </a:r>
            <a:r>
              <a:rPr lang="en-GB" altLang="en-US" dirty="0">
                <a:latin typeface="Palatino Linotype" pitchFamily="18" charset="0"/>
              </a:rPr>
              <a:t>– </a:t>
            </a:r>
            <a:r>
              <a:rPr lang="en-GB" altLang="en-US" dirty="0" smtClean="0">
                <a:latin typeface="Palatino Linotype" pitchFamily="18" charset="0"/>
              </a:rPr>
              <a:t>Observation/</a:t>
            </a:r>
            <a:r>
              <a:rPr lang="en-GB" altLang="en-US" dirty="0" err="1" smtClean="0">
                <a:latin typeface="Palatino Linotype" pitchFamily="18" charset="0"/>
              </a:rPr>
              <a:t>ChiSquared</a:t>
            </a:r>
            <a:endParaRPr lang="en-US" altLang="en-US" dirty="0"/>
          </a:p>
        </p:txBody>
      </p:sp>
      <p:pic>
        <p:nvPicPr>
          <p:cNvPr id="11" name="Picture 1" descr="road-to-success1.jpg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7162800" y="719138"/>
            <a:ext cx="160178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080337" y="3098201"/>
            <a:ext cx="27717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1400" dirty="0" smtClean="0">
                <a:latin typeface="Palatino Linotype" pitchFamily="18" charset="0"/>
              </a:rPr>
              <a:t>I can ...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 smtClean="0">
                <a:latin typeface="Palatino Linotype" pitchFamily="18" charset="0"/>
              </a:rPr>
              <a:t>Evaluate my study with regard to ethics and possible applications to real life</a:t>
            </a:r>
            <a:endParaRPr lang="en-GB" altLang="en-US" sz="1400" dirty="0" smtClean="0">
              <a:latin typeface="Palatino Linotype" pitchFamily="18" charset="0"/>
            </a:endParaRPr>
          </a:p>
          <a:p>
            <a:pPr eaLnBrk="1" hangingPunct="1">
              <a:spcAft>
                <a:spcPts val="1000"/>
              </a:spcAft>
              <a:defRPr/>
            </a:pPr>
            <a:r>
              <a:rPr lang="en-GB" altLang="en-US" sz="1400" dirty="0" smtClean="0">
                <a:solidFill>
                  <a:srgbClr val="000000"/>
                </a:solidFill>
                <a:latin typeface="Palatino Linotype" pitchFamily="18" charset="0"/>
              </a:rPr>
              <a:t> </a:t>
            </a:r>
            <a:endParaRPr lang="en-US" altLang="en-US" sz="1400" dirty="0" smtClean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86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B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5"/>
          <p:cNvSpPr>
            <a:spLocks noChangeArrowheads="1"/>
          </p:cNvSpPr>
          <p:nvPr/>
        </p:nvSpPr>
        <p:spPr bwMode="auto">
          <a:xfrm>
            <a:off x="395288" y="1628775"/>
            <a:ext cx="8208962" cy="489585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 sz="2400">
              <a:latin typeface="Calibri" pitchFamily="34" charset="0"/>
            </a:endParaRPr>
          </a:p>
        </p:txBody>
      </p:sp>
      <p:sp>
        <p:nvSpPr>
          <p:cNvPr id="14339" name="Line 6"/>
          <p:cNvSpPr>
            <a:spLocks noChangeShapeType="1"/>
          </p:cNvSpPr>
          <p:nvPr/>
        </p:nvSpPr>
        <p:spPr bwMode="auto">
          <a:xfrm>
            <a:off x="3059113" y="3357563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0" name="Line 7"/>
          <p:cNvSpPr>
            <a:spLocks noChangeShapeType="1"/>
          </p:cNvSpPr>
          <p:nvPr/>
        </p:nvSpPr>
        <p:spPr bwMode="auto">
          <a:xfrm>
            <a:off x="1692275" y="4941888"/>
            <a:ext cx="5616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1731963" y="6132513"/>
            <a:ext cx="5689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b="1">
                <a:latin typeface="Bradley Hand ITC" pitchFamily="66" charset="0"/>
              </a:rPr>
              <a:t>Three areas which you have made progress on today</a:t>
            </a:r>
          </a:p>
        </p:txBody>
      </p: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1693863" y="4603750"/>
            <a:ext cx="5689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b="1">
                <a:latin typeface="Bradley Hand ITC" pitchFamily="66" charset="0"/>
              </a:rPr>
              <a:t>Two things you think you need to revisit</a:t>
            </a:r>
          </a:p>
        </p:txBody>
      </p:sp>
      <p:sp>
        <p:nvSpPr>
          <p:cNvPr id="14343" name="Text Box 10"/>
          <p:cNvSpPr txBox="1">
            <a:spLocks noChangeArrowheads="1"/>
          </p:cNvSpPr>
          <p:nvPr/>
        </p:nvSpPr>
        <p:spPr bwMode="auto">
          <a:xfrm>
            <a:off x="3492500" y="2644775"/>
            <a:ext cx="201612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1400" b="1">
                <a:latin typeface="Bradley Hand ITC" pitchFamily="66" charset="0"/>
              </a:rPr>
              <a:t>One thing you will do to follow up, or question you want to ask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348038" y="4941888"/>
            <a:ext cx="0" cy="1190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508625" y="4941888"/>
            <a:ext cx="0" cy="1190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00563" y="3357563"/>
            <a:ext cx="0" cy="1246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7" name="TextBox 7"/>
          <p:cNvSpPr txBox="1">
            <a:spLocks noChangeArrowheads="1"/>
          </p:cNvSpPr>
          <p:nvPr/>
        </p:nvSpPr>
        <p:spPr bwMode="auto">
          <a:xfrm>
            <a:off x="434975" y="442913"/>
            <a:ext cx="82089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3600">
                <a:latin typeface="Lucida Handwriting" pitchFamily="66" charset="0"/>
              </a:rPr>
              <a:t>Time to reflect….</a:t>
            </a:r>
          </a:p>
        </p:txBody>
      </p:sp>
      <p:pic>
        <p:nvPicPr>
          <p:cNvPr id="1434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8188" y="180975"/>
            <a:ext cx="2960687" cy="29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>
            <a:off x="2051050" y="4603750"/>
            <a:ext cx="4968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55650" y="6132513"/>
            <a:ext cx="74882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Climbing the Plenary Tree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1330325"/>
            <a:ext cx="3816350" cy="538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15129</TotalTime>
  <Words>407</Words>
  <Application>Microsoft Office PowerPoint</Application>
  <PresentationFormat>On-screen Show (4:3)</PresentationFormat>
  <Paragraphs>71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Climbing the Plenary Tree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Mandy</dc:creator>
  <cp:lastModifiedBy>IT Dept</cp:lastModifiedBy>
  <cp:revision>120</cp:revision>
  <dcterms:created xsi:type="dcterms:W3CDTF">2012-10-15T20:19:58Z</dcterms:created>
  <dcterms:modified xsi:type="dcterms:W3CDTF">2016-10-02T09:42:30Z</dcterms:modified>
</cp:coreProperties>
</file>