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57" r:id="rId4"/>
    <p:sldId id="258" r:id="rId5"/>
    <p:sldId id="259" r:id="rId6"/>
    <p:sldId id="262" r:id="rId7"/>
    <p:sldId id="299"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11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6ACA6C2-2389-4BF3-A817-05E1D58315F7}" type="datetimeFigureOut">
              <a:rPr lang="en-GB" smtClean="0"/>
              <a:t>19/10/2016</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9581A97-10AF-4BE2-A729-DED4619978C1}"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6ACA6C2-2389-4BF3-A817-05E1D58315F7}" type="datetimeFigureOut">
              <a:rPr lang="en-GB" smtClean="0"/>
              <a:t>19/10/2016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29581A97-10AF-4BE2-A729-DED4619978C1}"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46ACA6C2-2389-4BF3-A817-05E1D58315F7}" type="datetimeFigureOut">
              <a:rPr lang="en-GB" smtClean="0"/>
              <a:t>19/10/2016</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9581A97-10AF-4BE2-A729-DED4619978C1}"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6ACA6C2-2389-4BF3-A817-05E1D58315F7}" type="datetimeFigureOut">
              <a:rPr lang="en-GB" smtClean="0"/>
              <a:t>19/10/2016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581A97-10AF-4BE2-A729-DED4619978C1}"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6ACA6C2-2389-4BF3-A817-05E1D58315F7}" type="datetimeFigureOut">
              <a:rPr lang="en-GB" smtClean="0"/>
              <a:t>19/10/2016</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9581A97-10AF-4BE2-A729-DED4619978C1}"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6ACA6C2-2389-4BF3-A817-05E1D58315F7}" type="datetimeFigureOut">
              <a:rPr lang="en-GB" smtClean="0"/>
              <a:t>19/10/2016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29581A97-10AF-4BE2-A729-DED4619978C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6ACA6C2-2389-4BF3-A817-05E1D58315F7}" type="datetimeFigureOut">
              <a:rPr lang="en-GB" smtClean="0"/>
              <a:t>19/10/2016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9581A97-10AF-4BE2-A729-DED4619978C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9581A97-10AF-4BE2-A729-DED4619978C1}"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6ACA6C2-2389-4BF3-A817-05E1D58315F7}" type="datetimeFigureOut">
              <a:rPr lang="en-GB" smtClean="0"/>
              <a:t>19/10/2016</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9581A97-10AF-4BE2-A729-DED4619978C1}"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6ACA6C2-2389-4BF3-A817-05E1D58315F7}" type="datetimeFigureOut">
              <a:rPr lang="en-GB" smtClean="0"/>
              <a:t>19/10/2016</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ACA6C2-2389-4BF3-A817-05E1D58315F7}" type="datetimeFigureOut">
              <a:rPr lang="en-GB" smtClean="0"/>
              <a:t>19/10/2016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581A97-10AF-4BE2-A729-DED4619978C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9581A97-10AF-4BE2-A729-DED4619978C1}"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ACA6C2-2389-4BF3-A817-05E1D58315F7}" type="datetimeFigureOut">
              <a:rPr lang="en-GB" smtClean="0"/>
              <a:t>19/10/2016</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6ACA6C2-2389-4BF3-A817-05E1D58315F7}" type="datetimeFigureOut">
              <a:rPr lang="en-GB" smtClean="0"/>
              <a:t>19/10/2016</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9581A97-10AF-4BE2-A729-DED4619978C1}"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GB" sz="3600" u="sng" dirty="0" smtClean="0"/>
              <a:t>Replicating Milgram Would People Still Obey Today?</a:t>
            </a:r>
            <a:r>
              <a:rPr lang="en-GB" sz="3600" dirty="0" smtClean="0"/>
              <a:t> </a:t>
            </a:r>
            <a:endParaRPr lang="en-GB" sz="3600" b="1" dirty="0" smtClean="0"/>
          </a:p>
          <a:p>
            <a:endParaRPr lang="en-GB" dirty="0"/>
          </a:p>
        </p:txBody>
      </p:sp>
      <p:sp>
        <p:nvSpPr>
          <p:cNvPr id="2" name="Title 1"/>
          <p:cNvSpPr>
            <a:spLocks noGrp="1"/>
          </p:cNvSpPr>
          <p:nvPr>
            <p:ph type="ctrTitle"/>
          </p:nvPr>
        </p:nvSpPr>
        <p:spPr/>
        <p:txBody>
          <a:bodyPr>
            <a:normAutofit fontScale="90000"/>
          </a:bodyPr>
          <a:lstStyle/>
          <a:p>
            <a:r>
              <a:rPr lang="en-GB" dirty="0" smtClean="0"/>
              <a:t>One </a:t>
            </a:r>
            <a:r>
              <a:rPr lang="en-GB" u="sng" dirty="0" smtClean="0"/>
              <a:t>contemporary</a:t>
            </a:r>
            <a:r>
              <a:rPr lang="en-GB" dirty="0" smtClean="0"/>
              <a:t> study from Social Psychology: </a:t>
            </a:r>
            <a:r>
              <a:rPr lang="en-GB" b="1" dirty="0" smtClean="0">
                <a:solidFill>
                  <a:srgbClr val="FF0000"/>
                </a:solidFill>
              </a:rPr>
              <a:t>Burger </a:t>
            </a:r>
            <a:r>
              <a:rPr lang="en-GB" b="1" dirty="0">
                <a:solidFill>
                  <a:srgbClr val="FF0000"/>
                </a:solidFill>
              </a:rPr>
              <a:t>(2009</a:t>
            </a:r>
            <a:r>
              <a:rPr lang="en-GB" b="1" dirty="0" smtClean="0">
                <a:solidFill>
                  <a:srgbClr val="FF0000"/>
                </a:solidFill>
              </a:rPr>
              <a:t>)</a:t>
            </a:r>
            <a:endParaRPr lang="en-GB" b="1" dirty="0">
              <a:solidFill>
                <a:srgbClr val="FF0000"/>
              </a:solidFill>
            </a:endParaRPr>
          </a:p>
        </p:txBody>
      </p:sp>
    </p:spTree>
    <p:extLst>
      <p:ext uri="{BB962C8B-B14F-4D97-AF65-F5344CB8AC3E}">
        <p14:creationId xmlns:p14="http://schemas.microsoft.com/office/powerpoint/2010/main" val="3920069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Milgram, era and ethics</a:t>
            </a:r>
            <a:endParaRPr lang="en-GB" dirty="0"/>
          </a:p>
        </p:txBody>
      </p:sp>
      <p:sp>
        <p:nvSpPr>
          <p:cNvPr id="3" name="Content Placeholder 2"/>
          <p:cNvSpPr>
            <a:spLocks noGrp="1"/>
          </p:cNvSpPr>
          <p:nvPr>
            <p:ph sz="quarter" idx="1"/>
          </p:nvPr>
        </p:nvSpPr>
        <p:spPr>
          <a:xfrm>
            <a:off x="301752" y="1527048"/>
            <a:ext cx="5278360" cy="4572000"/>
          </a:xfrm>
        </p:spPr>
        <p:txBody>
          <a:bodyPr/>
          <a:lstStyle/>
          <a:p>
            <a:r>
              <a:rPr lang="en-GB" dirty="0" smtClean="0"/>
              <a:t>Milgram’s work raised many ethical questions</a:t>
            </a:r>
          </a:p>
          <a:p>
            <a:r>
              <a:rPr lang="en-GB" dirty="0" smtClean="0"/>
              <a:t>Diana </a:t>
            </a:r>
            <a:r>
              <a:rPr lang="en-GB" dirty="0" err="1" smtClean="0"/>
              <a:t>Baumrind</a:t>
            </a:r>
            <a:r>
              <a:rPr lang="en-GB" dirty="0" smtClean="0"/>
              <a:t> and various others, e.g. </a:t>
            </a:r>
            <a:r>
              <a:rPr lang="en-GB" dirty="0" err="1" smtClean="0"/>
              <a:t>Mixon</a:t>
            </a:r>
            <a:r>
              <a:rPr lang="en-GB" dirty="0" smtClean="0"/>
              <a:t>, (1972)</a:t>
            </a:r>
          </a:p>
          <a:p>
            <a:r>
              <a:rPr lang="en-GB" dirty="0" smtClean="0"/>
              <a:t>Burger’s was the first study using almost exactly the same  procedure in three decades.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700808"/>
            <a:ext cx="3112269" cy="4464496"/>
          </a:xfrm>
          <a:prstGeom prst="rect">
            <a:avLst/>
          </a:prstGeom>
        </p:spPr>
      </p:pic>
    </p:spTree>
    <p:extLst>
      <p:ext uri="{BB962C8B-B14F-4D97-AF65-F5344CB8AC3E}">
        <p14:creationId xmlns:p14="http://schemas.microsoft.com/office/powerpoint/2010/main" val="2791744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800" dirty="0" smtClean="0"/>
              <a:t>Aims</a:t>
            </a:r>
            <a:endParaRPr lang="en-GB" sz="4800" dirty="0"/>
          </a:p>
        </p:txBody>
      </p:sp>
      <p:sp>
        <p:nvSpPr>
          <p:cNvPr id="3" name="Content Placeholder 2"/>
          <p:cNvSpPr>
            <a:spLocks noGrp="1"/>
          </p:cNvSpPr>
          <p:nvPr>
            <p:ph sz="quarter" idx="1"/>
          </p:nvPr>
        </p:nvSpPr>
        <p:spPr>
          <a:xfrm>
            <a:off x="301752" y="1527048"/>
            <a:ext cx="8662736" cy="4572000"/>
          </a:xfrm>
        </p:spPr>
        <p:txBody>
          <a:bodyPr>
            <a:normAutofit/>
          </a:bodyPr>
          <a:lstStyle/>
          <a:p>
            <a:r>
              <a:rPr lang="en-GB" dirty="0" smtClean="0"/>
              <a:t>to </a:t>
            </a:r>
            <a:r>
              <a:rPr lang="en-GB" dirty="0"/>
              <a:t>conduct a partial replication of Milgram’s </a:t>
            </a:r>
            <a:r>
              <a:rPr lang="en-GB" dirty="0" smtClean="0"/>
              <a:t>studies to check whether findings were era-bound</a:t>
            </a:r>
          </a:p>
          <a:p>
            <a:r>
              <a:rPr lang="en-GB" dirty="0" smtClean="0"/>
              <a:t>to enable useful </a:t>
            </a:r>
            <a:r>
              <a:rPr lang="en-GB" dirty="0"/>
              <a:t>comparisons with the </a:t>
            </a:r>
            <a:r>
              <a:rPr lang="en-GB" dirty="0" smtClean="0"/>
              <a:t>original</a:t>
            </a:r>
          </a:p>
          <a:p>
            <a:r>
              <a:rPr lang="en-GB" dirty="0" smtClean="0"/>
              <a:t>to protect </a:t>
            </a:r>
            <a:r>
              <a:rPr lang="en-GB" dirty="0"/>
              <a:t>the </a:t>
            </a:r>
            <a:r>
              <a:rPr lang="en-GB" dirty="0" smtClean="0"/>
              <a:t>participants well being through careful modification</a:t>
            </a:r>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2322" b="9657"/>
          <a:stretch/>
        </p:blipFill>
        <p:spPr>
          <a:xfrm>
            <a:off x="3347864" y="3573016"/>
            <a:ext cx="5111084" cy="2499360"/>
          </a:xfrm>
          <a:prstGeom prst="rect">
            <a:avLst/>
          </a:prstGeom>
        </p:spPr>
      </p:pic>
    </p:spTree>
    <p:extLst>
      <p:ext uri="{BB962C8B-B14F-4D97-AF65-F5344CB8AC3E}">
        <p14:creationId xmlns:p14="http://schemas.microsoft.com/office/powerpoint/2010/main" val="28166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Burger’s generator was just like Milgram’s</a:t>
            </a:r>
            <a:endParaRPr lang="en-GB" dirty="0"/>
          </a:p>
        </p:txBody>
      </p:sp>
      <p:sp>
        <p:nvSpPr>
          <p:cNvPr id="3" name="Content Placeholder 2"/>
          <p:cNvSpPr>
            <a:spLocks noGrp="1"/>
          </p:cNvSpPr>
          <p:nvPr>
            <p:ph sz="quarter" idx="1"/>
          </p:nvPr>
        </p:nvSpPr>
        <p:spPr>
          <a:xfrm>
            <a:off x="351931" y="1625390"/>
            <a:ext cx="3888432" cy="4525963"/>
          </a:xfrm>
        </p:spPr>
        <p:txBody>
          <a:bodyPr>
            <a:normAutofit fontScale="77500" lnSpcReduction="20000"/>
          </a:bodyPr>
          <a:lstStyle/>
          <a:p>
            <a:r>
              <a:rPr lang="en-GB" dirty="0" smtClean="0"/>
              <a:t>last </a:t>
            </a:r>
            <a:r>
              <a:rPr lang="en-GB" dirty="0"/>
              <a:t>shock was </a:t>
            </a:r>
            <a:r>
              <a:rPr lang="en-GB" b="1" dirty="0" smtClean="0"/>
              <a:t>450V</a:t>
            </a:r>
            <a:r>
              <a:rPr lang="en-GB" dirty="0" smtClean="0"/>
              <a:t> same as Milgram</a:t>
            </a:r>
          </a:p>
          <a:p>
            <a:r>
              <a:rPr lang="en-GB" dirty="0" smtClean="0"/>
              <a:t>Burger </a:t>
            </a:r>
            <a:r>
              <a:rPr lang="en-GB" dirty="0"/>
              <a:t>terminated </a:t>
            </a:r>
            <a:r>
              <a:rPr lang="en-GB" dirty="0" smtClean="0"/>
              <a:t>trials if </a:t>
            </a:r>
            <a:r>
              <a:rPr lang="en-GB" dirty="0" err="1" smtClean="0"/>
              <a:t>Pps</a:t>
            </a:r>
            <a:r>
              <a:rPr lang="en-GB" dirty="0" smtClean="0"/>
              <a:t> went to </a:t>
            </a:r>
            <a:r>
              <a:rPr lang="en-GB" dirty="0"/>
              <a:t>continue past </a:t>
            </a:r>
            <a:r>
              <a:rPr lang="en-GB" b="1" dirty="0" smtClean="0"/>
              <a:t>150V</a:t>
            </a:r>
            <a:endParaRPr lang="en-GB" dirty="0"/>
          </a:p>
          <a:p>
            <a:r>
              <a:rPr lang="en-GB" dirty="0" smtClean="0"/>
              <a:t>Burger had carefully analysed all </a:t>
            </a:r>
            <a:r>
              <a:rPr lang="en-GB" dirty="0" err="1" smtClean="0"/>
              <a:t>Milgrams’s</a:t>
            </a:r>
            <a:r>
              <a:rPr lang="en-GB" dirty="0" smtClean="0"/>
              <a:t> data; 150V was the </a:t>
            </a:r>
            <a:r>
              <a:rPr lang="en-GB" dirty="0"/>
              <a:t>“</a:t>
            </a:r>
            <a:r>
              <a:rPr lang="en-GB" dirty="0" smtClean="0"/>
              <a:t>point-of-no-return for 79</a:t>
            </a:r>
            <a:r>
              <a:rPr lang="en-GB" dirty="0"/>
              <a:t>% </a:t>
            </a:r>
            <a:r>
              <a:rPr lang="en-GB" dirty="0" smtClean="0"/>
              <a:t>who then went on up to 450V</a:t>
            </a:r>
          </a:p>
          <a:p>
            <a:r>
              <a:rPr lang="en-GB" dirty="0" smtClean="0"/>
              <a:t>Burger decided to cut them off at 150 so they couldn’t suffer too much distress and then estimated that 79% of these </a:t>
            </a:r>
            <a:r>
              <a:rPr lang="en-GB" dirty="0" err="1" smtClean="0"/>
              <a:t>Pps</a:t>
            </a:r>
            <a:r>
              <a:rPr lang="en-GB" dirty="0" smtClean="0"/>
              <a:t> would have gone “all the way”.</a:t>
            </a:r>
            <a:endParaRPr lang="en-GB" dirty="0"/>
          </a:p>
          <a:p>
            <a:endParaRPr lang="en-GB" dirty="0"/>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rot="674379">
            <a:off x="4400778" y="2425729"/>
            <a:ext cx="4181991" cy="2057522"/>
          </a:xfrm>
          <a:prstGeom prst="rect">
            <a:avLst/>
          </a:prstGeom>
        </p:spPr>
      </p:pic>
      <p:sp>
        <p:nvSpPr>
          <p:cNvPr id="5" name="Explosion 1 4"/>
          <p:cNvSpPr/>
          <p:nvPr/>
        </p:nvSpPr>
        <p:spPr>
          <a:xfrm>
            <a:off x="5776600" y="3499697"/>
            <a:ext cx="285750" cy="292735"/>
          </a:xfrm>
          <a:prstGeom prst="irregularSeal1">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Text Box 2"/>
          <p:cNvSpPr txBox="1">
            <a:spLocks noChangeArrowheads="1"/>
          </p:cNvSpPr>
          <p:nvPr/>
        </p:nvSpPr>
        <p:spPr bwMode="auto">
          <a:xfrm rot="20975152">
            <a:off x="5612453" y="3941166"/>
            <a:ext cx="614045" cy="32829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GB" sz="1400" b="1" dirty="0">
                <a:solidFill>
                  <a:srgbClr val="FF0000"/>
                </a:solidFill>
                <a:effectLst/>
                <a:latin typeface="Calibri"/>
                <a:ea typeface="Calibri"/>
                <a:cs typeface="Times New Roman"/>
              </a:rPr>
              <a:t>150V</a:t>
            </a:r>
            <a:endParaRPr lang="en-GB" sz="1100" dirty="0">
              <a:effectLst/>
              <a:latin typeface="Calibri"/>
              <a:ea typeface="Calibri"/>
              <a:cs typeface="Times New Roman"/>
            </a:endParaRPr>
          </a:p>
        </p:txBody>
      </p:sp>
      <p:sp>
        <p:nvSpPr>
          <p:cNvPr id="8" name="Bent Arrow 7"/>
          <p:cNvSpPr/>
          <p:nvPr/>
        </p:nvSpPr>
        <p:spPr>
          <a:xfrm rot="781135">
            <a:off x="7146587" y="3740664"/>
            <a:ext cx="673100" cy="1198245"/>
          </a:xfrm>
          <a:prstGeom prst="ben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Text Box 2"/>
          <p:cNvSpPr txBox="1">
            <a:spLocks noChangeArrowheads="1"/>
          </p:cNvSpPr>
          <p:nvPr/>
        </p:nvSpPr>
        <p:spPr bwMode="auto">
          <a:xfrm rot="20975152">
            <a:off x="6327800" y="4835177"/>
            <a:ext cx="614045" cy="32829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GB" sz="1400" b="1" dirty="0">
                <a:solidFill>
                  <a:srgbClr val="FF0000"/>
                </a:solidFill>
                <a:latin typeface="Calibri"/>
                <a:ea typeface="Calibri"/>
                <a:cs typeface="Times New Roman"/>
              </a:rPr>
              <a:t>4</a:t>
            </a:r>
            <a:r>
              <a:rPr lang="en-GB" sz="1400" b="1" dirty="0" smtClean="0">
                <a:solidFill>
                  <a:srgbClr val="FF0000"/>
                </a:solidFill>
                <a:effectLst/>
                <a:latin typeface="Calibri"/>
                <a:ea typeface="Calibri"/>
                <a:cs typeface="Times New Roman"/>
              </a:rPr>
              <a:t>50V</a:t>
            </a:r>
            <a:endParaRPr lang="en-GB" sz="1100" dirty="0">
              <a:effectLst/>
              <a:latin typeface="Calibri"/>
              <a:ea typeface="Calibri"/>
              <a:cs typeface="Times New Roman"/>
            </a:endParaRPr>
          </a:p>
        </p:txBody>
      </p:sp>
      <p:cxnSp>
        <p:nvCxnSpPr>
          <p:cNvPr id="11" name="Straight Arrow Connector 10"/>
          <p:cNvCxnSpPr/>
          <p:nvPr/>
        </p:nvCxnSpPr>
        <p:spPr>
          <a:xfrm flipV="1">
            <a:off x="5587839" y="3680248"/>
            <a:ext cx="188761" cy="2081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7885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Furthermore…</a:t>
            </a:r>
            <a:endParaRPr lang="en-GB" dirty="0"/>
          </a:p>
        </p:txBody>
      </p:sp>
      <p:sp>
        <p:nvSpPr>
          <p:cNvPr id="3" name="Content Placeholder 2"/>
          <p:cNvSpPr>
            <a:spLocks noGrp="1"/>
          </p:cNvSpPr>
          <p:nvPr>
            <p:ph sz="quarter" idx="1"/>
          </p:nvPr>
        </p:nvSpPr>
        <p:spPr>
          <a:xfrm>
            <a:off x="457200" y="1600200"/>
            <a:ext cx="4906888" cy="4525963"/>
          </a:xfrm>
        </p:spPr>
        <p:txBody>
          <a:bodyPr/>
          <a:lstStyle/>
          <a:p>
            <a:r>
              <a:rPr lang="en-GB" dirty="0" smtClean="0"/>
              <a:t>Burger also aimed </a:t>
            </a:r>
            <a:r>
              <a:rPr lang="en-GB" dirty="0"/>
              <a:t>to explore whether obedience was affected </a:t>
            </a:r>
            <a:r>
              <a:rPr lang="en-GB" dirty="0" smtClean="0"/>
              <a:t>by…</a:t>
            </a:r>
          </a:p>
          <a:p>
            <a:pPr lvl="1"/>
            <a:r>
              <a:rPr lang="en-GB" sz="2800" dirty="0" smtClean="0"/>
              <a:t>gender</a:t>
            </a:r>
          </a:p>
          <a:p>
            <a:pPr lvl="1"/>
            <a:r>
              <a:rPr lang="en-GB" sz="2800" dirty="0" smtClean="0"/>
              <a:t>2 personality traits</a:t>
            </a:r>
          </a:p>
          <a:p>
            <a:pPr lvl="2"/>
            <a:r>
              <a:rPr lang="en-GB" sz="2800" dirty="0" smtClean="0"/>
              <a:t>empathic concern</a:t>
            </a:r>
          </a:p>
          <a:p>
            <a:pPr lvl="2"/>
            <a:r>
              <a:rPr lang="en-GB" sz="2800" dirty="0" smtClean="0"/>
              <a:t>desire </a:t>
            </a:r>
            <a:r>
              <a:rPr lang="en-GB" sz="2800" dirty="0"/>
              <a:t>for personal control.</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27190">
            <a:off x="4942328" y="1955089"/>
            <a:ext cx="3244331" cy="213165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345">
            <a:off x="5680158" y="3798649"/>
            <a:ext cx="3241580" cy="1944948"/>
          </a:xfrm>
          <a:prstGeom prst="rect">
            <a:avLst/>
          </a:prstGeom>
        </p:spPr>
      </p:pic>
    </p:spTree>
    <p:extLst>
      <p:ext uri="{BB962C8B-B14F-4D97-AF65-F5344CB8AC3E}">
        <p14:creationId xmlns:p14="http://schemas.microsoft.com/office/powerpoint/2010/main" val="194915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His hypotheses: Era </a:t>
            </a:r>
            <a:endParaRPr lang="en-GB" dirty="0"/>
          </a:p>
        </p:txBody>
      </p:sp>
      <p:sp>
        <p:nvSpPr>
          <p:cNvPr id="3" name="Content Placeholder 2"/>
          <p:cNvSpPr>
            <a:spLocks noGrp="1"/>
          </p:cNvSpPr>
          <p:nvPr>
            <p:ph sz="quarter" idx="1"/>
          </p:nvPr>
        </p:nvSpPr>
        <p:spPr>
          <a:xfrm>
            <a:off x="301752" y="1527048"/>
            <a:ext cx="4630288" cy="4572000"/>
          </a:xfrm>
        </p:spPr>
        <p:txBody>
          <a:bodyPr>
            <a:normAutofit fontScale="92500"/>
          </a:bodyPr>
          <a:lstStyle/>
          <a:p>
            <a:r>
              <a:rPr lang="en-GB" dirty="0" smtClean="0"/>
              <a:t>Would obedience be lower as people are more </a:t>
            </a:r>
            <a:r>
              <a:rPr lang="en-GB" dirty="0"/>
              <a:t>aware </a:t>
            </a:r>
            <a:r>
              <a:rPr lang="en-GB" dirty="0" smtClean="0"/>
              <a:t>nowadays of </a:t>
            </a:r>
            <a:r>
              <a:rPr lang="en-GB" dirty="0"/>
              <a:t>the dangers of blindly following </a:t>
            </a:r>
            <a:r>
              <a:rPr lang="en-GB" dirty="0" smtClean="0"/>
              <a:t>authority?</a:t>
            </a:r>
          </a:p>
          <a:p>
            <a:r>
              <a:rPr lang="en-GB" dirty="0" smtClean="0"/>
              <a:t>Blass </a:t>
            </a:r>
            <a:r>
              <a:rPr lang="en-GB" dirty="0"/>
              <a:t>(2004) </a:t>
            </a:r>
            <a:r>
              <a:rPr lang="en-GB" dirty="0" smtClean="0"/>
              <a:t>reviewed many similar studies; no </a:t>
            </a:r>
            <a:r>
              <a:rPr lang="en-GB" dirty="0"/>
              <a:t>evidence for a change </a:t>
            </a:r>
            <a:r>
              <a:rPr lang="en-GB" dirty="0" smtClean="0"/>
              <a:t>over time</a:t>
            </a:r>
          </a:p>
          <a:p>
            <a:r>
              <a:rPr lang="en-GB" dirty="0" smtClean="0"/>
              <a:t>Burger predicted “strong </a:t>
            </a:r>
            <a:r>
              <a:rPr lang="en-GB" dirty="0"/>
              <a:t>situational </a:t>
            </a:r>
            <a:r>
              <a:rPr lang="en-GB" dirty="0" smtClean="0"/>
              <a:t>factors” will bring out </a:t>
            </a:r>
            <a:r>
              <a:rPr lang="en-GB" dirty="0"/>
              <a:t>high levels of obedience </a:t>
            </a:r>
            <a:r>
              <a:rPr lang="en-GB" dirty="0" smtClean="0"/>
              <a:t>even in 2009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1628800"/>
            <a:ext cx="3816424" cy="3816424"/>
          </a:xfrm>
          <a:prstGeom prst="rect">
            <a:avLst/>
          </a:prstGeom>
        </p:spPr>
      </p:pic>
    </p:spTree>
    <p:extLst>
      <p:ext uri="{BB962C8B-B14F-4D97-AF65-F5344CB8AC3E}">
        <p14:creationId xmlns:p14="http://schemas.microsoft.com/office/powerpoint/2010/main" val="3473372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“Fundamental Attribution Error”</a:t>
            </a:r>
          </a:p>
        </p:txBody>
      </p:sp>
      <p:sp>
        <p:nvSpPr>
          <p:cNvPr id="3" name="Content Placeholder 2"/>
          <p:cNvSpPr>
            <a:spLocks noGrp="1"/>
          </p:cNvSpPr>
          <p:nvPr>
            <p:ph sz="quarter" idx="1"/>
          </p:nvPr>
        </p:nvSpPr>
        <p:spPr>
          <a:xfrm>
            <a:off x="301752" y="1527048"/>
            <a:ext cx="4198240" cy="4572000"/>
          </a:xfrm>
        </p:spPr>
        <p:txBody>
          <a:bodyPr>
            <a:normAutofit fontScale="92500" lnSpcReduction="10000"/>
          </a:bodyPr>
          <a:lstStyle/>
          <a:p>
            <a:r>
              <a:rPr lang="en-GB" dirty="0"/>
              <a:t>People who suggest it will be lower, he says, are “focusing too much on individual differences and overlooking the role of the power of the situation”</a:t>
            </a:r>
          </a:p>
          <a:p>
            <a:r>
              <a:rPr lang="en-GB" dirty="0"/>
              <a:t>“Fundamental Attribution Error” means wrongly assuming that a person’s behaviour is caused by their personality not the situation</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2132856"/>
            <a:ext cx="4220141" cy="2808312"/>
          </a:xfrm>
          <a:prstGeom prst="rect">
            <a:avLst/>
          </a:prstGeom>
        </p:spPr>
      </p:pic>
    </p:spTree>
    <p:extLst>
      <p:ext uri="{BB962C8B-B14F-4D97-AF65-F5344CB8AC3E}">
        <p14:creationId xmlns:p14="http://schemas.microsoft.com/office/powerpoint/2010/main" val="3814261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Gender</a:t>
            </a:r>
            <a:endParaRPr lang="en-GB" dirty="0"/>
          </a:p>
        </p:txBody>
      </p:sp>
      <p:sp>
        <p:nvSpPr>
          <p:cNvPr id="3" name="Content Placeholder 2"/>
          <p:cNvSpPr>
            <a:spLocks noGrp="1"/>
          </p:cNvSpPr>
          <p:nvPr>
            <p:ph sz="quarter" idx="1"/>
          </p:nvPr>
        </p:nvSpPr>
        <p:spPr>
          <a:xfrm>
            <a:off x="301752" y="1527048"/>
            <a:ext cx="4846312" cy="4572000"/>
          </a:xfrm>
        </p:spPr>
        <p:txBody>
          <a:bodyPr/>
          <a:lstStyle/>
          <a:p>
            <a:r>
              <a:rPr lang="en-GB" dirty="0" smtClean="0"/>
              <a:t>Burger </a:t>
            </a:r>
            <a:r>
              <a:rPr lang="en-GB" dirty="0"/>
              <a:t>thought that male and females would return very similar findings as in the original Milgram study. </a:t>
            </a:r>
            <a:endParaRPr lang="en-GB" dirty="0" smtClean="0"/>
          </a:p>
          <a:p>
            <a:r>
              <a:rPr lang="en-GB" dirty="0" smtClean="0"/>
              <a:t>Blass’s </a:t>
            </a:r>
            <a:r>
              <a:rPr lang="en-GB" dirty="0"/>
              <a:t>(2000) review paper had found no evidence of a gender difference in </a:t>
            </a:r>
            <a:r>
              <a:rPr lang="en-GB" dirty="0" smtClean="0"/>
              <a:t>8/9 </a:t>
            </a:r>
            <a:r>
              <a:rPr lang="en-GB" dirty="0"/>
              <a:t>replications of Milgram’s studies. </a:t>
            </a:r>
          </a:p>
          <a:p>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200" r="13200"/>
          <a:stretch/>
        </p:blipFill>
        <p:spPr>
          <a:xfrm>
            <a:off x="4860032" y="1997968"/>
            <a:ext cx="3974842" cy="3024336"/>
          </a:xfrm>
          <a:prstGeom prst="rect">
            <a:avLst/>
          </a:prstGeom>
        </p:spPr>
      </p:pic>
    </p:spTree>
    <p:extLst>
      <p:ext uri="{BB962C8B-B14F-4D97-AF65-F5344CB8AC3E}">
        <p14:creationId xmlns:p14="http://schemas.microsoft.com/office/powerpoint/2010/main" val="114815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Situational factors</a:t>
            </a:r>
            <a:br>
              <a:rPr lang="en-GB" b="1" dirty="0" smtClean="0"/>
            </a:br>
            <a:r>
              <a:rPr lang="en-GB" b="1" dirty="0" smtClean="0"/>
              <a:t>Modelled refusal (disobedient stooge) </a:t>
            </a:r>
            <a:endParaRPr lang="en-GB" dirty="0"/>
          </a:p>
        </p:txBody>
      </p:sp>
      <p:sp>
        <p:nvSpPr>
          <p:cNvPr id="3" name="Content Placeholder 2"/>
          <p:cNvSpPr>
            <a:spLocks noGrp="1"/>
          </p:cNvSpPr>
          <p:nvPr>
            <p:ph sz="quarter" idx="1"/>
          </p:nvPr>
        </p:nvSpPr>
        <p:spPr/>
        <p:txBody>
          <a:bodyPr>
            <a:normAutofit fontScale="92500"/>
          </a:bodyPr>
          <a:lstStyle/>
          <a:p>
            <a:r>
              <a:rPr lang="en-GB" dirty="0" smtClean="0"/>
              <a:t>Burger </a:t>
            </a:r>
            <a:r>
              <a:rPr lang="en-GB" dirty="0"/>
              <a:t>thought that if </a:t>
            </a:r>
            <a:r>
              <a:rPr lang="en-GB" dirty="0" err="1"/>
              <a:t>Pps</a:t>
            </a:r>
            <a:r>
              <a:rPr lang="en-GB" dirty="0"/>
              <a:t> observed another person who refused to shock the learner, this might provide them with useful information about what participants are supposed to do in this </a:t>
            </a:r>
            <a:r>
              <a:rPr lang="en-GB" dirty="0" smtClean="0"/>
              <a:t>setting</a:t>
            </a:r>
          </a:p>
          <a:p>
            <a:r>
              <a:rPr lang="en-GB" dirty="0" smtClean="0"/>
              <a:t>He predicted </a:t>
            </a:r>
            <a:r>
              <a:rPr lang="en-GB" dirty="0"/>
              <a:t>that </a:t>
            </a:r>
            <a:r>
              <a:rPr lang="en-GB" dirty="0" err="1"/>
              <a:t>Pps</a:t>
            </a:r>
            <a:r>
              <a:rPr lang="en-GB" dirty="0"/>
              <a:t> might use this behaviour to </a:t>
            </a:r>
            <a:r>
              <a:rPr lang="en-GB" dirty="0" smtClean="0"/>
              <a:t>guide </a:t>
            </a:r>
            <a:r>
              <a:rPr lang="en-GB" dirty="0"/>
              <a:t>them </a:t>
            </a:r>
            <a:r>
              <a:rPr lang="en-GB" dirty="0" smtClean="0"/>
              <a:t>and </a:t>
            </a:r>
            <a:r>
              <a:rPr lang="en-GB" dirty="0"/>
              <a:t>therefore show lower levels of obedience, as Milgram had seen in his 1965 </a:t>
            </a:r>
            <a:r>
              <a:rPr lang="en-GB" dirty="0" smtClean="0"/>
              <a:t>variation.</a:t>
            </a:r>
          </a:p>
          <a:p>
            <a:r>
              <a:rPr lang="en-GB" dirty="0" smtClean="0"/>
              <a:t>this </a:t>
            </a:r>
            <a:r>
              <a:rPr lang="en-GB" dirty="0"/>
              <a:t>“norm information” </a:t>
            </a:r>
            <a:r>
              <a:rPr lang="en-GB" dirty="0" smtClean="0"/>
              <a:t>would </a:t>
            </a:r>
            <a:r>
              <a:rPr lang="en-GB" dirty="0"/>
              <a:t>guide them in the ambiguous situation, where the experimenter’s requests conflicted with their own desire to keep the learner safe.</a:t>
            </a:r>
          </a:p>
          <a:p>
            <a:endParaRPr lang="en-GB" dirty="0"/>
          </a:p>
        </p:txBody>
      </p:sp>
    </p:spTree>
    <p:extLst>
      <p:ext uri="{BB962C8B-B14F-4D97-AF65-F5344CB8AC3E}">
        <p14:creationId xmlns:p14="http://schemas.microsoft.com/office/powerpoint/2010/main" val="3522578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Personality:</a:t>
            </a:r>
            <a:r>
              <a:rPr lang="en-GB" dirty="0" smtClean="0"/>
              <a:t> </a:t>
            </a:r>
            <a:endParaRPr lang="en-GB" dirty="0"/>
          </a:p>
        </p:txBody>
      </p:sp>
      <p:sp>
        <p:nvSpPr>
          <p:cNvPr id="3" name="Content Placeholder 2"/>
          <p:cNvSpPr>
            <a:spLocks noGrp="1"/>
          </p:cNvSpPr>
          <p:nvPr>
            <p:ph sz="quarter" idx="1"/>
          </p:nvPr>
        </p:nvSpPr>
        <p:spPr/>
        <p:txBody>
          <a:bodyPr>
            <a:normAutofit/>
          </a:bodyPr>
          <a:lstStyle/>
          <a:p>
            <a:r>
              <a:rPr lang="en-GB" dirty="0" smtClean="0"/>
              <a:t>There </a:t>
            </a:r>
            <a:r>
              <a:rPr lang="en-GB" dirty="0"/>
              <a:t>is not much work looking at the role of personality </a:t>
            </a:r>
            <a:endParaRPr lang="en-GB" dirty="0" smtClean="0"/>
          </a:p>
          <a:p>
            <a:r>
              <a:rPr lang="en-GB" dirty="0" smtClean="0"/>
              <a:t>Blass’s </a:t>
            </a:r>
            <a:r>
              <a:rPr lang="en-GB" dirty="0"/>
              <a:t>review (1991) suggests that individual differences in personality may account for some of the variance in obedience </a:t>
            </a:r>
            <a:r>
              <a:rPr lang="en-GB" dirty="0" smtClean="0"/>
              <a:t>rates</a:t>
            </a:r>
          </a:p>
          <a:p>
            <a:r>
              <a:rPr lang="en-GB" dirty="0" smtClean="0"/>
              <a:t>Burger predicted </a:t>
            </a:r>
            <a:r>
              <a:rPr lang="en-GB" dirty="0"/>
              <a:t>that </a:t>
            </a:r>
            <a:r>
              <a:rPr lang="en-GB" dirty="0" smtClean="0"/>
              <a:t>…</a:t>
            </a:r>
          </a:p>
          <a:p>
            <a:pPr lvl="1"/>
            <a:r>
              <a:rPr lang="en-GB" dirty="0" err="1" smtClean="0"/>
              <a:t>Pps</a:t>
            </a:r>
            <a:r>
              <a:rPr lang="en-GB" dirty="0" smtClean="0"/>
              <a:t> </a:t>
            </a:r>
            <a:r>
              <a:rPr lang="en-GB" dirty="0"/>
              <a:t>with higher scores for empathic concern should administer lower </a:t>
            </a:r>
            <a:r>
              <a:rPr lang="en-GB" dirty="0" smtClean="0"/>
              <a:t>shocks</a:t>
            </a:r>
          </a:p>
          <a:p>
            <a:pPr lvl="1"/>
            <a:r>
              <a:rPr lang="en-GB" dirty="0" err="1" smtClean="0"/>
              <a:t>Pps</a:t>
            </a:r>
            <a:r>
              <a:rPr lang="en-GB" dirty="0" smtClean="0"/>
              <a:t> with higher </a:t>
            </a:r>
            <a:r>
              <a:rPr lang="en-GB" dirty="0"/>
              <a:t>desire for personal control </a:t>
            </a:r>
            <a:r>
              <a:rPr lang="en-GB" dirty="0" smtClean="0"/>
              <a:t>would </a:t>
            </a:r>
            <a:r>
              <a:rPr lang="en-GB" dirty="0"/>
              <a:t>administer lower shocks. </a:t>
            </a:r>
          </a:p>
          <a:p>
            <a:endParaRPr lang="en-GB" dirty="0"/>
          </a:p>
        </p:txBody>
      </p:sp>
    </p:spTree>
    <p:extLst>
      <p:ext uri="{BB962C8B-B14F-4D97-AF65-F5344CB8AC3E}">
        <p14:creationId xmlns:p14="http://schemas.microsoft.com/office/powerpoint/2010/main" val="8719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Procedure</a:t>
            </a:r>
            <a:endParaRPr lang="en-GB" dirty="0"/>
          </a:p>
        </p:txBody>
      </p:sp>
      <p:sp>
        <p:nvSpPr>
          <p:cNvPr id="3" name="Content Placeholder 2"/>
          <p:cNvSpPr>
            <a:spLocks noGrp="1"/>
          </p:cNvSpPr>
          <p:nvPr>
            <p:ph sz="quarter" idx="1"/>
          </p:nvPr>
        </p:nvSpPr>
        <p:spPr>
          <a:xfrm>
            <a:off x="301752" y="1527048"/>
            <a:ext cx="4630288" cy="4572000"/>
          </a:xfrm>
        </p:spPr>
        <p:txBody>
          <a:bodyPr/>
          <a:lstStyle/>
          <a:p>
            <a:r>
              <a:rPr lang="en-GB" dirty="0" smtClean="0"/>
              <a:t>“</a:t>
            </a:r>
            <a:r>
              <a:rPr lang="en-GB" dirty="0"/>
              <a:t>every reasonable measure was taken to ensure that the participants were treated in a humane and ethical </a:t>
            </a:r>
            <a:r>
              <a:rPr lang="en-GB" dirty="0" smtClean="0"/>
              <a:t>manner”</a:t>
            </a:r>
          </a:p>
          <a:p>
            <a:r>
              <a:rPr lang="en-GB" dirty="0" smtClean="0"/>
              <a:t>procedure </a:t>
            </a:r>
            <a:r>
              <a:rPr lang="en-GB" dirty="0"/>
              <a:t>was approved by the Santa Clara University institutional review </a:t>
            </a:r>
            <a:r>
              <a:rPr lang="en-GB" dirty="0" smtClean="0"/>
              <a:t>board</a:t>
            </a:r>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5664" y="1772816"/>
            <a:ext cx="3462990" cy="2703562"/>
          </a:xfrm>
          <a:prstGeom prst="rect">
            <a:avLst/>
          </a:prstGeom>
        </p:spPr>
      </p:pic>
    </p:spTree>
    <p:extLst>
      <p:ext uri="{BB962C8B-B14F-4D97-AF65-F5344CB8AC3E}">
        <p14:creationId xmlns:p14="http://schemas.microsoft.com/office/powerpoint/2010/main" val="100034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5 ethical safeguards to protect </a:t>
            </a:r>
            <a:r>
              <a:rPr lang="en-GB" dirty="0" err="1" smtClean="0"/>
              <a:t>Pps</a:t>
            </a:r>
            <a:endParaRPr lang="en-GB" dirty="0"/>
          </a:p>
        </p:txBody>
      </p:sp>
      <p:sp>
        <p:nvSpPr>
          <p:cNvPr id="3" name="Content Placeholder 2"/>
          <p:cNvSpPr>
            <a:spLocks noGrp="1"/>
          </p:cNvSpPr>
          <p:nvPr>
            <p:ph sz="quarter" idx="1"/>
          </p:nvPr>
        </p:nvSpPr>
        <p:spPr/>
        <p:txBody>
          <a:bodyPr>
            <a:normAutofit fontScale="85000" lnSpcReduction="10000"/>
          </a:bodyPr>
          <a:lstStyle/>
          <a:p>
            <a:r>
              <a:rPr lang="en-GB" dirty="0" smtClean="0"/>
              <a:t>two-step </a:t>
            </a:r>
            <a:r>
              <a:rPr lang="en-GB" dirty="0"/>
              <a:t>screening process </a:t>
            </a:r>
            <a:r>
              <a:rPr lang="en-GB" dirty="0" smtClean="0"/>
              <a:t>to </a:t>
            </a:r>
            <a:r>
              <a:rPr lang="en-GB" dirty="0"/>
              <a:t>exclude </a:t>
            </a:r>
            <a:r>
              <a:rPr lang="en-GB" dirty="0" smtClean="0"/>
              <a:t>anyone who </a:t>
            </a:r>
            <a:r>
              <a:rPr lang="en-GB" dirty="0"/>
              <a:t>might have a negative reaction to the experience</a:t>
            </a:r>
          </a:p>
          <a:p>
            <a:pPr lvl="0"/>
            <a:r>
              <a:rPr lang="en-GB" dirty="0"/>
              <a:t>at least three reminders (twice in writing) that </a:t>
            </a:r>
            <a:r>
              <a:rPr lang="en-GB" dirty="0" err="1"/>
              <a:t>Pps</a:t>
            </a:r>
            <a:r>
              <a:rPr lang="en-GB" dirty="0"/>
              <a:t> could withdraw from the study at any time and still receive their $50 for participation</a:t>
            </a:r>
          </a:p>
          <a:p>
            <a:pPr lvl="0"/>
            <a:r>
              <a:rPr lang="en-GB" dirty="0" smtClean="0"/>
              <a:t>a 15-volt </a:t>
            </a:r>
            <a:r>
              <a:rPr lang="en-GB" dirty="0"/>
              <a:t>shock </a:t>
            </a:r>
            <a:r>
              <a:rPr lang="en-GB" dirty="0" smtClean="0"/>
              <a:t>used (rather </a:t>
            </a:r>
            <a:r>
              <a:rPr lang="en-GB" dirty="0"/>
              <a:t>than the </a:t>
            </a:r>
            <a:r>
              <a:rPr lang="en-GB" dirty="0" smtClean="0"/>
              <a:t>45-volt) to </a:t>
            </a:r>
            <a:r>
              <a:rPr lang="en-GB" dirty="0"/>
              <a:t>convince </a:t>
            </a:r>
            <a:r>
              <a:rPr lang="en-GB" dirty="0" err="1" smtClean="0"/>
              <a:t>Pps</a:t>
            </a:r>
            <a:r>
              <a:rPr lang="en-GB" dirty="0" smtClean="0"/>
              <a:t> that </a:t>
            </a:r>
            <a:r>
              <a:rPr lang="en-GB" dirty="0"/>
              <a:t>the shock generator was real</a:t>
            </a:r>
          </a:p>
          <a:p>
            <a:pPr lvl="0"/>
            <a:r>
              <a:rPr lang="en-GB" dirty="0"/>
              <a:t>an almost immediate debrief where </a:t>
            </a:r>
            <a:r>
              <a:rPr lang="en-GB" dirty="0" err="1"/>
              <a:t>Pps</a:t>
            </a:r>
            <a:r>
              <a:rPr lang="en-GB" dirty="0"/>
              <a:t> were told that they had not given any real shocks to “the learner” </a:t>
            </a:r>
            <a:r>
              <a:rPr lang="en-GB" dirty="0" smtClean="0"/>
              <a:t>and where </a:t>
            </a:r>
            <a:r>
              <a:rPr lang="en-GB" dirty="0" err="1"/>
              <a:t>Pps</a:t>
            </a:r>
            <a:r>
              <a:rPr lang="en-GB" dirty="0"/>
              <a:t> </a:t>
            </a:r>
            <a:r>
              <a:rPr lang="en-GB" dirty="0" smtClean="0"/>
              <a:t>meet </a:t>
            </a:r>
            <a:r>
              <a:rPr lang="en-GB" dirty="0"/>
              <a:t>the actor </a:t>
            </a:r>
            <a:r>
              <a:rPr lang="en-GB" dirty="0" smtClean="0"/>
              <a:t>to reassure them </a:t>
            </a:r>
            <a:r>
              <a:rPr lang="en-GB" dirty="0"/>
              <a:t>that he was fine</a:t>
            </a:r>
          </a:p>
          <a:p>
            <a:pPr lvl="0"/>
            <a:r>
              <a:rPr lang="en-GB" dirty="0" smtClean="0"/>
              <a:t>a </a:t>
            </a:r>
            <a:r>
              <a:rPr lang="en-GB" dirty="0"/>
              <a:t>clinical psychologist </a:t>
            </a:r>
            <a:r>
              <a:rPr lang="en-GB" dirty="0" smtClean="0"/>
              <a:t>is present </a:t>
            </a:r>
            <a:r>
              <a:rPr lang="en-GB" dirty="0"/>
              <a:t>at all times and </a:t>
            </a:r>
            <a:r>
              <a:rPr lang="en-GB" dirty="0" smtClean="0"/>
              <a:t>told to end </a:t>
            </a:r>
            <a:r>
              <a:rPr lang="en-GB" dirty="0"/>
              <a:t>the study immediately if </a:t>
            </a:r>
            <a:r>
              <a:rPr lang="en-GB" dirty="0" smtClean="0"/>
              <a:t>any </a:t>
            </a:r>
            <a:r>
              <a:rPr lang="en-GB" dirty="0"/>
              <a:t>signs of excessive </a:t>
            </a:r>
            <a:r>
              <a:rPr lang="en-GB" dirty="0" smtClean="0"/>
              <a:t>stress</a:t>
            </a:r>
            <a:r>
              <a:rPr lang="en-GB" dirty="0"/>
              <a:t> </a:t>
            </a:r>
            <a:r>
              <a:rPr lang="en-GB" dirty="0" smtClean="0"/>
              <a:t>are seen</a:t>
            </a:r>
            <a:endParaRPr lang="en-GB" dirty="0"/>
          </a:p>
          <a:p>
            <a:endParaRPr lang="en-GB" dirty="0"/>
          </a:p>
        </p:txBody>
      </p:sp>
    </p:spTree>
    <p:extLst>
      <p:ext uri="{BB962C8B-B14F-4D97-AF65-F5344CB8AC3E}">
        <p14:creationId xmlns:p14="http://schemas.microsoft.com/office/powerpoint/2010/main" val="4158888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b="1" dirty="0" smtClean="0"/>
              <a:t>The participants</a:t>
            </a:r>
            <a:endParaRPr lang="en-GB" dirty="0"/>
          </a:p>
        </p:txBody>
      </p:sp>
      <p:sp>
        <p:nvSpPr>
          <p:cNvPr id="3" name="Content Placeholder 2"/>
          <p:cNvSpPr>
            <a:spLocks noGrp="1"/>
          </p:cNvSpPr>
          <p:nvPr>
            <p:ph sz="quarter" idx="1"/>
          </p:nvPr>
        </p:nvSpPr>
        <p:spPr>
          <a:xfrm>
            <a:off x="323528" y="1340768"/>
            <a:ext cx="4846312" cy="5112568"/>
          </a:xfrm>
        </p:spPr>
        <p:txBody>
          <a:bodyPr>
            <a:normAutofit fontScale="85000" lnSpcReduction="20000"/>
          </a:bodyPr>
          <a:lstStyle/>
          <a:p>
            <a:r>
              <a:rPr lang="en-GB" b="1" dirty="0" smtClean="0"/>
              <a:t>Sampling technique: </a:t>
            </a:r>
            <a:r>
              <a:rPr lang="en-GB" dirty="0" smtClean="0"/>
              <a:t>volunteer sample from </a:t>
            </a:r>
            <a:r>
              <a:rPr lang="en-GB" dirty="0" smtClean="0"/>
              <a:t>ads in a local newspaper and on online listing service, libraries, farmer’s markets, coffee shops, and community centres.</a:t>
            </a:r>
            <a:endParaRPr lang="en-GB" dirty="0" smtClean="0"/>
          </a:p>
          <a:p>
            <a:r>
              <a:rPr lang="en-GB" b="1" dirty="0" smtClean="0"/>
              <a:t>Sample size: </a:t>
            </a:r>
            <a:r>
              <a:rPr lang="en-GB" dirty="0" smtClean="0"/>
              <a:t>70 adults</a:t>
            </a:r>
            <a:endParaRPr lang="en-GB" dirty="0"/>
          </a:p>
          <a:p>
            <a:pPr lvl="0"/>
            <a:r>
              <a:rPr lang="en-GB" b="1" dirty="0" smtClean="0"/>
              <a:t>Gender: </a:t>
            </a:r>
            <a:r>
              <a:rPr lang="en-GB" dirty="0" smtClean="0"/>
              <a:t>29 </a:t>
            </a:r>
            <a:r>
              <a:rPr lang="en-GB" dirty="0"/>
              <a:t>men and 41 women</a:t>
            </a:r>
          </a:p>
          <a:p>
            <a:pPr lvl="0"/>
            <a:r>
              <a:rPr lang="en-GB" b="1" dirty="0" smtClean="0"/>
              <a:t>Age:</a:t>
            </a:r>
            <a:r>
              <a:rPr lang="en-GB" dirty="0" smtClean="0"/>
              <a:t> 20-81 </a:t>
            </a:r>
            <a:r>
              <a:rPr lang="en-GB" dirty="0" err="1" smtClean="0"/>
              <a:t>yrs</a:t>
            </a:r>
            <a:r>
              <a:rPr lang="en-GB" dirty="0"/>
              <a:t>, </a:t>
            </a:r>
            <a:r>
              <a:rPr lang="en-GB" dirty="0" smtClean="0"/>
              <a:t>mean </a:t>
            </a:r>
            <a:r>
              <a:rPr lang="en-GB" dirty="0"/>
              <a:t>age of 42.9</a:t>
            </a:r>
          </a:p>
          <a:p>
            <a:pPr lvl="0"/>
            <a:r>
              <a:rPr lang="en-GB" b="1" dirty="0" smtClean="0"/>
              <a:t>Level of education: </a:t>
            </a:r>
            <a:r>
              <a:rPr lang="en-GB" dirty="0" smtClean="0"/>
              <a:t>60</a:t>
            </a:r>
            <a:r>
              <a:rPr lang="en-GB" dirty="0"/>
              <a:t>% had university degrees (bachelors and/or masters)</a:t>
            </a:r>
          </a:p>
          <a:p>
            <a:pPr lvl="0"/>
            <a:r>
              <a:rPr lang="en-GB" b="1" dirty="0" smtClean="0"/>
              <a:t>Ethnicity:</a:t>
            </a:r>
          </a:p>
          <a:p>
            <a:pPr lvl="1"/>
            <a:r>
              <a:rPr lang="en-GB" dirty="0" smtClean="0"/>
              <a:t>55</a:t>
            </a:r>
            <a:r>
              <a:rPr lang="en-GB" dirty="0"/>
              <a:t>% were </a:t>
            </a:r>
            <a:r>
              <a:rPr lang="en-GB" dirty="0" smtClean="0"/>
              <a:t>white</a:t>
            </a:r>
          </a:p>
          <a:p>
            <a:pPr lvl="1"/>
            <a:r>
              <a:rPr lang="en-GB" dirty="0" smtClean="0"/>
              <a:t>4</a:t>
            </a:r>
            <a:r>
              <a:rPr lang="en-GB" dirty="0"/>
              <a:t>% were black Afro-American.</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55669">
            <a:off x="5273247" y="1234656"/>
            <a:ext cx="3672408" cy="244382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60400">
            <a:off x="5585265" y="3584364"/>
            <a:ext cx="3067752" cy="2297853"/>
          </a:xfrm>
          <a:prstGeom prst="rect">
            <a:avLst/>
          </a:prstGeom>
        </p:spPr>
      </p:pic>
    </p:spTree>
    <p:extLst>
      <p:ext uri="{BB962C8B-B14F-4D97-AF65-F5344CB8AC3E}">
        <p14:creationId xmlns:p14="http://schemas.microsoft.com/office/powerpoint/2010/main" val="4094048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Screening</a:t>
            </a:r>
            <a:endParaRPr lang="en-GB" dirty="0"/>
          </a:p>
        </p:txBody>
      </p:sp>
      <p:sp>
        <p:nvSpPr>
          <p:cNvPr id="3" name="Content Placeholder 2"/>
          <p:cNvSpPr>
            <a:spLocks noGrp="1"/>
          </p:cNvSpPr>
          <p:nvPr>
            <p:ph sz="quarter" idx="1"/>
          </p:nvPr>
        </p:nvSpPr>
        <p:spPr>
          <a:xfrm>
            <a:off x="301752" y="1527048"/>
            <a:ext cx="4558280" cy="4572000"/>
          </a:xfrm>
        </p:spPr>
        <p:txBody>
          <a:bodyPr>
            <a:normAutofit fontScale="85000" lnSpcReduction="20000"/>
          </a:bodyPr>
          <a:lstStyle/>
          <a:p>
            <a:r>
              <a:rPr lang="en-GB" dirty="0" smtClean="0"/>
              <a:t>two stages to ensure their psychological suitability</a:t>
            </a:r>
          </a:p>
          <a:p>
            <a:pPr lvl="0"/>
            <a:r>
              <a:rPr lang="en-GB" dirty="0" smtClean="0"/>
              <a:t>phoned </a:t>
            </a:r>
            <a:r>
              <a:rPr lang="en-GB" dirty="0"/>
              <a:t>by</a:t>
            </a:r>
            <a:r>
              <a:rPr lang="en-GB" b="1" dirty="0"/>
              <a:t> </a:t>
            </a:r>
            <a:r>
              <a:rPr lang="en-GB" dirty="0"/>
              <a:t>a research assistant, </a:t>
            </a:r>
            <a:r>
              <a:rPr lang="en-GB" dirty="0" smtClean="0"/>
              <a:t>to check </a:t>
            </a:r>
            <a:r>
              <a:rPr lang="en-GB" dirty="0"/>
              <a:t>whether they had been to college and done any psychology (</a:t>
            </a:r>
            <a:r>
              <a:rPr lang="en-GB" dirty="0" smtClean="0"/>
              <a:t>screened </a:t>
            </a:r>
            <a:r>
              <a:rPr lang="en-GB" dirty="0"/>
              <a:t>out </a:t>
            </a:r>
            <a:r>
              <a:rPr lang="en-GB" dirty="0" smtClean="0"/>
              <a:t>people </a:t>
            </a:r>
            <a:r>
              <a:rPr lang="en-GB" dirty="0"/>
              <a:t>familiar with Milgram’s study)</a:t>
            </a:r>
          </a:p>
          <a:p>
            <a:pPr lvl="1"/>
            <a:r>
              <a:rPr lang="en-GB" dirty="0"/>
              <a:t>If they had taken more 2+ psychology classes they were excluded</a:t>
            </a:r>
          </a:p>
          <a:p>
            <a:pPr lvl="1"/>
            <a:r>
              <a:rPr lang="en-GB" dirty="0"/>
              <a:t>6 people actually deselected themselves at this stages, 5 knew about the Milgram study, 1 didn’t want to carry on</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18481">
            <a:off x="4651324" y="2301033"/>
            <a:ext cx="4123116" cy="2743746"/>
          </a:xfrm>
          <a:prstGeom prst="rect">
            <a:avLst/>
          </a:prstGeom>
        </p:spPr>
      </p:pic>
    </p:spTree>
    <p:extLst>
      <p:ext uri="{BB962C8B-B14F-4D97-AF65-F5344CB8AC3E}">
        <p14:creationId xmlns:p14="http://schemas.microsoft.com/office/powerpoint/2010/main" val="2303858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dirty="0" smtClean="0"/>
              <a:t>Asked 6 questions</a:t>
            </a:r>
            <a:endParaRPr lang="en-GB" dirty="0"/>
          </a:p>
        </p:txBody>
      </p:sp>
      <p:sp>
        <p:nvSpPr>
          <p:cNvPr id="3" name="Content Placeholder 2"/>
          <p:cNvSpPr>
            <a:spLocks noGrp="1"/>
          </p:cNvSpPr>
          <p:nvPr>
            <p:ph sz="quarter" idx="1"/>
          </p:nvPr>
        </p:nvSpPr>
        <p:spPr/>
        <p:txBody>
          <a:bodyPr>
            <a:normAutofit fontScale="92500" lnSpcReduction="10000"/>
          </a:bodyPr>
          <a:lstStyle/>
          <a:p>
            <a:pPr lvl="0"/>
            <a:r>
              <a:rPr lang="en-GB" dirty="0" smtClean="0"/>
              <a:t>Have </a:t>
            </a:r>
            <a:r>
              <a:rPr lang="en-GB" dirty="0"/>
              <a:t>you ever been diagnosed with a psychiatric disorder?</a:t>
            </a:r>
          </a:p>
          <a:p>
            <a:pPr lvl="0"/>
            <a:r>
              <a:rPr lang="en-GB" dirty="0"/>
              <a:t>Are you currently receiving psychotherapy?</a:t>
            </a:r>
          </a:p>
          <a:p>
            <a:pPr lvl="0"/>
            <a:r>
              <a:rPr lang="en-GB" dirty="0"/>
              <a:t>Are you currently taking any medications for emotional difficulties such as anxiety or depression? </a:t>
            </a:r>
          </a:p>
          <a:p>
            <a:pPr lvl="0"/>
            <a:r>
              <a:rPr lang="en-GB" dirty="0"/>
              <a:t>Do you have any medical conditions that might be affected by stress?</a:t>
            </a:r>
          </a:p>
          <a:p>
            <a:pPr lvl="0"/>
            <a:r>
              <a:rPr lang="en-GB" dirty="0"/>
              <a:t>Have you ever had any problems with alcohol or drug use?</a:t>
            </a:r>
          </a:p>
          <a:p>
            <a:pPr lvl="0"/>
            <a:r>
              <a:rPr lang="en-GB" dirty="0"/>
              <a:t>Have you ever experienced serious trauma, such as child abuse, domestic violence, or combat?</a:t>
            </a:r>
          </a:p>
          <a:p>
            <a:endParaRPr lang="en-GB" dirty="0"/>
          </a:p>
        </p:txBody>
      </p:sp>
    </p:spTree>
    <p:extLst>
      <p:ext uri="{BB962C8B-B14F-4D97-AF65-F5344CB8AC3E}">
        <p14:creationId xmlns:p14="http://schemas.microsoft.com/office/powerpoint/2010/main" val="2439538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final sample</a:t>
            </a:r>
            <a:endParaRPr lang="en-GB" dirty="0"/>
          </a:p>
        </p:txBody>
      </p:sp>
      <p:sp>
        <p:nvSpPr>
          <p:cNvPr id="3" name="Content Placeholder 2"/>
          <p:cNvSpPr>
            <a:spLocks noGrp="1"/>
          </p:cNvSpPr>
          <p:nvPr>
            <p:ph sz="quarter" idx="1"/>
          </p:nvPr>
        </p:nvSpPr>
        <p:spPr/>
        <p:txBody>
          <a:bodyPr>
            <a:normAutofit fontScale="92500"/>
          </a:bodyPr>
          <a:lstStyle/>
          <a:p>
            <a:r>
              <a:rPr lang="en-GB" dirty="0" err="1" smtClean="0"/>
              <a:t>Approx</a:t>
            </a:r>
            <a:r>
              <a:rPr lang="en-GB" dirty="0" smtClean="0"/>
              <a:t> </a:t>
            </a:r>
            <a:r>
              <a:rPr lang="en-GB" dirty="0"/>
              <a:t>30% </a:t>
            </a:r>
            <a:r>
              <a:rPr lang="en-GB" dirty="0" smtClean="0"/>
              <a:t>who </a:t>
            </a:r>
            <a:r>
              <a:rPr lang="en-GB" dirty="0"/>
              <a:t>responded to the ads </a:t>
            </a:r>
            <a:r>
              <a:rPr lang="en-GB" dirty="0" smtClean="0"/>
              <a:t>were </a:t>
            </a:r>
            <a:r>
              <a:rPr lang="en-GB" dirty="0"/>
              <a:t>excluded during the initial screening, (the phone call). </a:t>
            </a:r>
          </a:p>
          <a:p>
            <a:r>
              <a:rPr lang="en-GB" dirty="0" err="1"/>
              <a:t>Pps</a:t>
            </a:r>
            <a:r>
              <a:rPr lang="en-GB" dirty="0"/>
              <a:t> who got through this screening were then screened again at the </a:t>
            </a:r>
            <a:r>
              <a:rPr lang="en-GB" dirty="0" smtClean="0"/>
              <a:t>university</a:t>
            </a:r>
          </a:p>
          <a:p>
            <a:pPr lvl="1"/>
            <a:r>
              <a:rPr lang="en-GB" dirty="0" smtClean="0"/>
              <a:t>Beck’s </a:t>
            </a:r>
            <a:r>
              <a:rPr lang="en-GB" dirty="0"/>
              <a:t>Depression and Anxiety </a:t>
            </a:r>
            <a:r>
              <a:rPr lang="en-GB" dirty="0" smtClean="0"/>
              <a:t>questionnaires</a:t>
            </a:r>
          </a:p>
          <a:p>
            <a:pPr lvl="1"/>
            <a:r>
              <a:rPr lang="en-GB" dirty="0" smtClean="0"/>
              <a:t>30 minute interview with clinical </a:t>
            </a:r>
            <a:r>
              <a:rPr lang="en-GB" dirty="0"/>
              <a:t>psychologist, </a:t>
            </a:r>
            <a:r>
              <a:rPr lang="en-GB" dirty="0" smtClean="0"/>
              <a:t>told </a:t>
            </a:r>
            <a:r>
              <a:rPr lang="en-GB" dirty="0"/>
              <a:t>to err on the side of caution when deciding whether to allow the </a:t>
            </a:r>
            <a:r>
              <a:rPr lang="en-GB" dirty="0" err="1"/>
              <a:t>Pps</a:t>
            </a:r>
            <a:r>
              <a:rPr lang="en-GB" dirty="0"/>
              <a:t> to continue with the procedure. </a:t>
            </a:r>
          </a:p>
          <a:p>
            <a:r>
              <a:rPr lang="en-GB" dirty="0"/>
              <a:t>Final decisions about who could participate were based on </a:t>
            </a:r>
            <a:r>
              <a:rPr lang="en-GB" dirty="0" smtClean="0"/>
              <a:t>questionnaire </a:t>
            </a:r>
            <a:r>
              <a:rPr lang="en-GB" dirty="0"/>
              <a:t>data and the </a:t>
            </a:r>
            <a:r>
              <a:rPr lang="en-GB" dirty="0" smtClean="0"/>
              <a:t>semi-structured interviews</a:t>
            </a:r>
          </a:p>
          <a:p>
            <a:r>
              <a:rPr lang="en-GB" dirty="0" smtClean="0"/>
              <a:t>47/123 </a:t>
            </a:r>
            <a:r>
              <a:rPr lang="en-GB" dirty="0"/>
              <a:t>were deselected, (38%).</a:t>
            </a:r>
          </a:p>
          <a:p>
            <a:endParaRPr lang="en-GB" dirty="0"/>
          </a:p>
        </p:txBody>
      </p:sp>
    </p:spTree>
    <p:extLst>
      <p:ext uri="{BB962C8B-B14F-4D97-AF65-F5344CB8AC3E}">
        <p14:creationId xmlns:p14="http://schemas.microsoft.com/office/powerpoint/2010/main" val="677817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Personality tests</a:t>
            </a:r>
            <a:endParaRPr lang="en-GB" dirty="0"/>
          </a:p>
        </p:txBody>
      </p:sp>
      <p:sp>
        <p:nvSpPr>
          <p:cNvPr id="3" name="Content Placeholder 2"/>
          <p:cNvSpPr>
            <a:spLocks noGrp="1"/>
          </p:cNvSpPr>
          <p:nvPr>
            <p:ph sz="quarter" idx="1"/>
          </p:nvPr>
        </p:nvSpPr>
        <p:spPr/>
        <p:txBody>
          <a:bodyPr>
            <a:normAutofit/>
          </a:bodyPr>
          <a:lstStyle/>
          <a:p>
            <a:pPr marL="342900" lvl="1" indent="-342900">
              <a:buFont typeface="Arial" panose="020B0604020202020204" pitchFamily="34" charset="0"/>
              <a:buChar char="•"/>
            </a:pPr>
            <a:r>
              <a:rPr lang="en-GB" sz="3000" b="1" dirty="0" smtClean="0"/>
              <a:t>Empathic </a:t>
            </a:r>
            <a:r>
              <a:rPr lang="en-GB" sz="3000" b="1" dirty="0"/>
              <a:t>Concern:</a:t>
            </a:r>
            <a:r>
              <a:rPr lang="en-GB" dirty="0"/>
              <a:t> </a:t>
            </a:r>
            <a:r>
              <a:rPr lang="en-GB" u="sng" dirty="0" smtClean="0"/>
              <a:t>“the tendency to experience feelings of sympathy and compassion for unfortunate others”</a:t>
            </a:r>
            <a:r>
              <a:rPr lang="en-GB" dirty="0" smtClean="0"/>
              <a:t> .</a:t>
            </a:r>
            <a:endParaRPr lang="en-GB" dirty="0" smtClean="0"/>
          </a:p>
          <a:p>
            <a:pPr lvl="1"/>
            <a:r>
              <a:rPr lang="en-GB" dirty="0" smtClean="0"/>
              <a:t>Measured using a subscale from “The </a:t>
            </a:r>
            <a:r>
              <a:rPr lang="en-GB" dirty="0"/>
              <a:t>Interpersonal Reactivity </a:t>
            </a:r>
            <a:r>
              <a:rPr lang="en-GB" dirty="0" smtClean="0"/>
              <a:t>Index”</a:t>
            </a:r>
          </a:p>
          <a:p>
            <a:pPr lvl="1"/>
            <a:r>
              <a:rPr lang="en-GB" dirty="0" smtClean="0"/>
              <a:t>a </a:t>
            </a:r>
            <a:r>
              <a:rPr lang="en-GB" dirty="0"/>
              <a:t>28-item self-report </a:t>
            </a:r>
            <a:r>
              <a:rPr lang="en-GB" dirty="0" smtClean="0"/>
              <a:t>inventory</a:t>
            </a:r>
          </a:p>
          <a:p>
            <a:pPr marL="342900" lvl="1" indent="-342900">
              <a:buFont typeface="Arial" panose="020B0604020202020204" pitchFamily="34" charset="0"/>
              <a:buChar char="•"/>
            </a:pPr>
            <a:r>
              <a:rPr lang="en-GB" sz="3000" b="1" dirty="0" smtClean="0"/>
              <a:t>Desire </a:t>
            </a:r>
            <a:r>
              <a:rPr lang="en-GB" sz="3000" b="1" dirty="0"/>
              <a:t>for Personal Control: </a:t>
            </a:r>
            <a:r>
              <a:rPr lang="en-GB" dirty="0" smtClean="0"/>
              <a:t>extent to which test takers are </a:t>
            </a:r>
            <a:r>
              <a:rPr lang="en-GB" u="sng" dirty="0" smtClean="0"/>
              <a:t>motivated to see themselves in control of the events in their lives</a:t>
            </a:r>
            <a:r>
              <a:rPr lang="en-GB" dirty="0" smtClean="0"/>
              <a:t>. </a:t>
            </a:r>
            <a:endParaRPr lang="en-GB" sz="3000" b="1" dirty="0" smtClean="0"/>
          </a:p>
          <a:p>
            <a:pPr lvl="1"/>
            <a:r>
              <a:rPr lang="en-GB" dirty="0" smtClean="0"/>
              <a:t>The </a:t>
            </a:r>
            <a:r>
              <a:rPr lang="en-GB" dirty="0"/>
              <a:t>Desirability of Control </a:t>
            </a:r>
            <a:r>
              <a:rPr lang="en-GB" dirty="0" smtClean="0"/>
              <a:t>Scale</a:t>
            </a:r>
          </a:p>
          <a:p>
            <a:pPr lvl="1"/>
            <a:r>
              <a:rPr lang="en-GB" dirty="0" smtClean="0"/>
              <a:t>20-item </a:t>
            </a:r>
            <a:r>
              <a:rPr lang="en-GB" dirty="0"/>
              <a:t>self-report inventory designed to measure </a:t>
            </a:r>
            <a:r>
              <a:rPr lang="en-GB" dirty="0" smtClean="0"/>
              <a:t>the</a:t>
            </a:r>
            <a:endParaRPr lang="en-GB" dirty="0"/>
          </a:p>
        </p:txBody>
      </p:sp>
    </p:spTree>
    <p:extLst>
      <p:ext uri="{BB962C8B-B14F-4D97-AF65-F5344CB8AC3E}">
        <p14:creationId xmlns:p14="http://schemas.microsoft.com/office/powerpoint/2010/main" val="4140542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Design</a:t>
            </a:r>
            <a:endParaRPr lang="en-GB" dirty="0"/>
          </a:p>
        </p:txBody>
      </p:sp>
      <p:sp>
        <p:nvSpPr>
          <p:cNvPr id="3" name="Content Placeholder 2"/>
          <p:cNvSpPr>
            <a:spLocks noGrp="1"/>
          </p:cNvSpPr>
          <p:nvPr>
            <p:ph sz="quarter" idx="1"/>
          </p:nvPr>
        </p:nvSpPr>
        <p:spPr/>
        <p:txBody>
          <a:bodyPr/>
          <a:lstStyle/>
          <a:p>
            <a:r>
              <a:rPr lang="en-GB" dirty="0" smtClean="0"/>
              <a:t>70 </a:t>
            </a:r>
            <a:r>
              <a:rPr lang="en-GB" dirty="0" err="1"/>
              <a:t>Pps</a:t>
            </a:r>
            <a:r>
              <a:rPr lang="en-GB" dirty="0"/>
              <a:t> </a:t>
            </a:r>
            <a:r>
              <a:rPr lang="en-GB" dirty="0" smtClean="0"/>
              <a:t>randomly </a:t>
            </a:r>
            <a:r>
              <a:rPr lang="en-GB" dirty="0"/>
              <a:t>assigned to one of two conditions, (independent </a:t>
            </a:r>
            <a:r>
              <a:rPr lang="en-GB" dirty="0" smtClean="0"/>
              <a:t>measures)</a:t>
            </a:r>
          </a:p>
          <a:p>
            <a:r>
              <a:rPr lang="en-GB" dirty="0" smtClean="0"/>
              <a:t>attempt made </a:t>
            </a:r>
            <a:r>
              <a:rPr lang="en-GB" dirty="0"/>
              <a:t>to keep the gender ratios in the conditions approximately equal.</a:t>
            </a:r>
          </a:p>
          <a:p>
            <a:endParaRPr lang="en-GB" dirty="0"/>
          </a:p>
        </p:txBody>
      </p:sp>
    </p:spTree>
    <p:extLst>
      <p:ext uri="{BB962C8B-B14F-4D97-AF65-F5344CB8AC3E}">
        <p14:creationId xmlns:p14="http://schemas.microsoft.com/office/powerpoint/2010/main" val="2584026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Procedure</a:t>
            </a:r>
            <a:endParaRPr lang="en-GB" dirty="0"/>
          </a:p>
        </p:txBody>
      </p:sp>
      <p:sp>
        <p:nvSpPr>
          <p:cNvPr id="3" name="Content Placeholder 2"/>
          <p:cNvSpPr>
            <a:spLocks noGrp="1"/>
          </p:cNvSpPr>
          <p:nvPr>
            <p:ph sz="quarter" idx="1"/>
          </p:nvPr>
        </p:nvSpPr>
        <p:spPr/>
        <p:txBody>
          <a:bodyPr>
            <a:normAutofit fontScale="92500" lnSpcReduction="20000"/>
          </a:bodyPr>
          <a:lstStyle/>
          <a:p>
            <a:pPr lvl="0"/>
            <a:r>
              <a:rPr lang="en-GB" dirty="0"/>
              <a:t>script based on Milgram’s research from Experiment 5</a:t>
            </a:r>
          </a:p>
          <a:p>
            <a:pPr lvl="0"/>
            <a:r>
              <a:rPr lang="en-GB" dirty="0"/>
              <a:t>experimenter, (a white Caucasian male in his 30s) explained that the research was concerned with the effects of punishment on learning</a:t>
            </a:r>
          </a:p>
          <a:p>
            <a:pPr lvl="0"/>
            <a:r>
              <a:rPr lang="en-GB" dirty="0"/>
              <a:t>informed participants that one would play the role of teacher and the other the role of </a:t>
            </a:r>
            <a:r>
              <a:rPr lang="en-GB" dirty="0" smtClean="0"/>
              <a:t>learner</a:t>
            </a:r>
          </a:p>
          <a:p>
            <a:pPr lvl="0"/>
            <a:r>
              <a:rPr lang="en-GB" dirty="0" smtClean="0"/>
              <a:t>roles decided </a:t>
            </a:r>
            <a:r>
              <a:rPr lang="en-GB" dirty="0"/>
              <a:t>through a random drawing of straws (rigged: participant always plays the teacher , confederate always plays the learner)</a:t>
            </a:r>
          </a:p>
          <a:p>
            <a:pPr lvl="0"/>
            <a:r>
              <a:rPr lang="en-GB" dirty="0"/>
              <a:t>consent forms </a:t>
            </a:r>
            <a:r>
              <a:rPr lang="en-GB" dirty="0" smtClean="0"/>
              <a:t>signed</a:t>
            </a:r>
          </a:p>
          <a:p>
            <a:pPr lvl="0"/>
            <a:r>
              <a:rPr lang="en-GB" dirty="0" err="1" smtClean="0"/>
              <a:t>pps</a:t>
            </a:r>
            <a:r>
              <a:rPr lang="en-GB" dirty="0" smtClean="0"/>
              <a:t> told …</a:t>
            </a:r>
          </a:p>
          <a:p>
            <a:pPr lvl="1"/>
            <a:r>
              <a:rPr lang="en-GB" dirty="0" smtClean="0"/>
              <a:t>they </a:t>
            </a:r>
            <a:r>
              <a:rPr lang="en-GB" dirty="0"/>
              <a:t>can withdraw any time and keep the $50 </a:t>
            </a:r>
            <a:r>
              <a:rPr lang="en-GB" dirty="0" smtClean="0"/>
              <a:t>payment</a:t>
            </a:r>
          </a:p>
          <a:p>
            <a:pPr lvl="1"/>
            <a:r>
              <a:rPr lang="en-GB" dirty="0" smtClean="0"/>
              <a:t>might </a:t>
            </a:r>
            <a:r>
              <a:rPr lang="en-GB" dirty="0"/>
              <a:t>be videotaped during the study</a:t>
            </a:r>
          </a:p>
          <a:p>
            <a:endParaRPr lang="en-GB" dirty="0"/>
          </a:p>
        </p:txBody>
      </p:sp>
    </p:spTree>
    <p:extLst>
      <p:ext uri="{BB962C8B-B14F-4D97-AF65-F5344CB8AC3E}">
        <p14:creationId xmlns:p14="http://schemas.microsoft.com/office/powerpoint/2010/main" val="4080499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lnSpcReduction="10000"/>
          </a:bodyPr>
          <a:lstStyle/>
          <a:p>
            <a:pPr lvl="0"/>
            <a:r>
              <a:rPr lang="en-GB" dirty="0" smtClean="0"/>
              <a:t>experiment </a:t>
            </a:r>
            <a:r>
              <a:rPr lang="en-GB" dirty="0"/>
              <a:t>was </a:t>
            </a:r>
            <a:r>
              <a:rPr lang="en-GB" dirty="0" smtClean="0"/>
              <a:t>taped </a:t>
            </a:r>
            <a:r>
              <a:rPr lang="en-GB" dirty="0"/>
              <a:t>by two hidden </a:t>
            </a:r>
            <a:r>
              <a:rPr lang="en-GB" dirty="0" smtClean="0"/>
              <a:t>cameras</a:t>
            </a:r>
            <a:endParaRPr lang="en-GB" dirty="0"/>
          </a:p>
          <a:p>
            <a:pPr lvl="0"/>
            <a:r>
              <a:rPr lang="en-GB" dirty="0" smtClean="0"/>
              <a:t>experimenter </a:t>
            </a:r>
            <a:r>
              <a:rPr lang="en-GB" dirty="0"/>
              <a:t>took </a:t>
            </a:r>
            <a:r>
              <a:rPr lang="en-GB" dirty="0" smtClean="0"/>
              <a:t>learner </a:t>
            </a:r>
            <a:r>
              <a:rPr lang="en-GB" dirty="0"/>
              <a:t>(confederate) and the teacher (participant) to next </a:t>
            </a:r>
            <a:r>
              <a:rPr lang="en-GB" dirty="0" smtClean="0"/>
              <a:t>room</a:t>
            </a:r>
          </a:p>
          <a:p>
            <a:pPr lvl="0"/>
            <a:r>
              <a:rPr lang="en-GB" dirty="0" smtClean="0"/>
              <a:t>table </a:t>
            </a:r>
            <a:r>
              <a:rPr lang="en-GB" dirty="0"/>
              <a:t>and chair, intercom box and box with a set of four switches</a:t>
            </a:r>
          </a:p>
          <a:p>
            <a:pPr lvl="0"/>
            <a:r>
              <a:rPr lang="en-GB" dirty="0"/>
              <a:t>learner/confederate  sit in the chair, experimenters secures his arms to armrests with nylon straps; explains this is necessary “to prevent excessive movement during the experiment.” </a:t>
            </a:r>
          </a:p>
          <a:p>
            <a:pPr lvl="0"/>
            <a:r>
              <a:rPr lang="en-GB" dirty="0" smtClean="0"/>
              <a:t>electrode attached </a:t>
            </a:r>
            <a:r>
              <a:rPr lang="en-GB" dirty="0"/>
              <a:t>to the confederate’s left wrist  plus electrode paste, “to provide a good contact to prevent blisters or burns.”</a:t>
            </a:r>
          </a:p>
          <a:p>
            <a:endParaRPr lang="en-GB" dirty="0"/>
          </a:p>
        </p:txBody>
      </p:sp>
    </p:spTree>
    <p:extLst>
      <p:ext uri="{BB962C8B-B14F-4D97-AF65-F5344CB8AC3E}">
        <p14:creationId xmlns:p14="http://schemas.microsoft.com/office/powerpoint/2010/main" val="1416084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lvl="0"/>
            <a:r>
              <a:rPr lang="en-GB" dirty="0"/>
              <a:t>experimenter points out that the electrode is connected to the shock generator in the next room</a:t>
            </a:r>
          </a:p>
          <a:p>
            <a:pPr lvl="0"/>
            <a:r>
              <a:rPr lang="en-GB" dirty="0"/>
              <a:t>participant watches the whole  process</a:t>
            </a:r>
          </a:p>
          <a:p>
            <a:pPr lvl="0"/>
            <a:r>
              <a:rPr lang="en-GB" dirty="0"/>
              <a:t>experimenter shows learner a list of sample problems and gives instructions just as Milgram did; </a:t>
            </a:r>
          </a:p>
          <a:p>
            <a:endParaRPr lang="en-GB" dirty="0"/>
          </a:p>
        </p:txBody>
      </p:sp>
    </p:spTree>
    <p:extLst>
      <p:ext uri="{BB962C8B-B14F-4D97-AF65-F5344CB8AC3E}">
        <p14:creationId xmlns:p14="http://schemas.microsoft.com/office/powerpoint/2010/main" val="1891504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Very similar to Milgram</a:t>
            </a:r>
            <a:endParaRPr lang="en-GB" dirty="0"/>
          </a:p>
        </p:txBody>
      </p:sp>
      <p:sp>
        <p:nvSpPr>
          <p:cNvPr id="3" name="Content Placeholder 2"/>
          <p:cNvSpPr>
            <a:spLocks noGrp="1"/>
          </p:cNvSpPr>
          <p:nvPr>
            <p:ph sz="quarter" idx="1"/>
          </p:nvPr>
        </p:nvSpPr>
        <p:spPr/>
        <p:txBody>
          <a:bodyPr>
            <a:normAutofit/>
          </a:bodyPr>
          <a:lstStyle/>
          <a:p>
            <a:r>
              <a:rPr lang="en-GB" dirty="0" smtClean="0"/>
              <a:t>Learner must try </a:t>
            </a:r>
            <a:r>
              <a:rPr lang="en-GB" dirty="0"/>
              <a:t>to remember each of 25 word pairs read by the </a:t>
            </a:r>
            <a:r>
              <a:rPr lang="en-GB" dirty="0" smtClean="0"/>
              <a:t>teacher </a:t>
            </a:r>
            <a:r>
              <a:rPr lang="en-GB" dirty="0"/>
              <a:t>(e.g</a:t>
            </a:r>
            <a:r>
              <a:rPr lang="en-GB" dirty="0" smtClean="0"/>
              <a:t>. </a:t>
            </a:r>
            <a:r>
              <a:rPr lang="en-GB" i="1" dirty="0" smtClean="0"/>
              <a:t>strong–</a:t>
            </a:r>
            <a:r>
              <a:rPr lang="en-GB" dirty="0" smtClean="0"/>
              <a:t>arm)</a:t>
            </a:r>
          </a:p>
          <a:p>
            <a:r>
              <a:rPr lang="en-GB" dirty="0" smtClean="0"/>
              <a:t>teacher reads first </a:t>
            </a:r>
            <a:r>
              <a:rPr lang="en-GB" dirty="0"/>
              <a:t>word in each pair followed by four other </a:t>
            </a:r>
            <a:r>
              <a:rPr lang="en-GB" dirty="0" smtClean="0"/>
              <a:t>words</a:t>
            </a:r>
          </a:p>
          <a:p>
            <a:r>
              <a:rPr lang="en-GB" dirty="0" smtClean="0"/>
              <a:t>Learner’s task is </a:t>
            </a:r>
            <a:r>
              <a:rPr lang="en-GB" dirty="0"/>
              <a:t>to indicate by pressing one of four buttons which </a:t>
            </a:r>
            <a:r>
              <a:rPr lang="en-GB" dirty="0" smtClean="0"/>
              <a:t>option word </a:t>
            </a:r>
            <a:r>
              <a:rPr lang="en-GB" dirty="0"/>
              <a:t>was paired with the word on the original </a:t>
            </a:r>
            <a:r>
              <a:rPr lang="en-GB" dirty="0" smtClean="0"/>
              <a:t>list</a:t>
            </a:r>
          </a:p>
          <a:p>
            <a:r>
              <a:rPr lang="en-GB" dirty="0" smtClean="0"/>
              <a:t>incorrect </a:t>
            </a:r>
            <a:r>
              <a:rPr lang="en-GB" dirty="0"/>
              <a:t>answers </a:t>
            </a:r>
            <a:r>
              <a:rPr lang="en-GB" dirty="0" smtClean="0"/>
              <a:t>result </a:t>
            </a:r>
            <a:r>
              <a:rPr lang="en-GB" dirty="0"/>
              <a:t>in </a:t>
            </a:r>
            <a:r>
              <a:rPr lang="en-GB" dirty="0" smtClean="0"/>
              <a:t>electric shocks; test continues </a:t>
            </a:r>
            <a:r>
              <a:rPr lang="en-GB" dirty="0"/>
              <a:t>until all 25 word pairs </a:t>
            </a:r>
            <a:r>
              <a:rPr lang="en-GB" dirty="0" smtClean="0"/>
              <a:t>are </a:t>
            </a:r>
            <a:r>
              <a:rPr lang="en-GB" dirty="0"/>
              <a:t>learned.</a:t>
            </a:r>
          </a:p>
          <a:p>
            <a:endParaRPr lang="en-GB" dirty="0"/>
          </a:p>
        </p:txBody>
      </p:sp>
    </p:spTree>
    <p:extLst>
      <p:ext uri="{BB962C8B-B14F-4D97-AF65-F5344CB8AC3E}">
        <p14:creationId xmlns:p14="http://schemas.microsoft.com/office/powerpoint/2010/main" val="407980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lvl="0"/>
            <a:r>
              <a:rPr lang="en-GB" dirty="0"/>
              <a:t>confederate says, “I think I should say this. When I was in Kaiser Hospital a few years ago, they detected a slight heart condition. Nothing serious. But as long as I’m getting these shocks—how strong are they? How dangerous are they?” </a:t>
            </a:r>
          </a:p>
          <a:p>
            <a:pPr lvl="1"/>
            <a:r>
              <a:rPr lang="en-GB" dirty="0"/>
              <a:t>experimenter : “While the shocks may be painful, they’re not dangerous.”</a:t>
            </a:r>
          </a:p>
          <a:p>
            <a:pPr lvl="0"/>
            <a:r>
              <a:rPr lang="en-GB" dirty="0"/>
              <a:t>experimenter and participant return to the experiment room, experimenter closes the door to the learner’s room and the lab room behind him. </a:t>
            </a:r>
          </a:p>
          <a:p>
            <a:endParaRPr lang="en-GB" dirty="0"/>
          </a:p>
        </p:txBody>
      </p:sp>
    </p:spTree>
    <p:extLst>
      <p:ext uri="{BB962C8B-B14F-4D97-AF65-F5344CB8AC3E}">
        <p14:creationId xmlns:p14="http://schemas.microsoft.com/office/powerpoint/2010/main" val="66282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dirty="0" smtClean="0"/>
              <a:t>The </a:t>
            </a:r>
            <a:r>
              <a:rPr lang="en-GB" dirty="0"/>
              <a:t>shock </a:t>
            </a:r>
            <a:r>
              <a:rPr lang="en-GB" dirty="0" smtClean="0"/>
              <a:t>generator</a:t>
            </a:r>
            <a:endParaRPr lang="en-GB" dirty="0"/>
          </a:p>
        </p:txBody>
      </p:sp>
      <p:sp>
        <p:nvSpPr>
          <p:cNvPr id="3" name="Content Placeholder 2"/>
          <p:cNvSpPr>
            <a:spLocks noGrp="1"/>
          </p:cNvSpPr>
          <p:nvPr>
            <p:ph sz="quarter" idx="1"/>
          </p:nvPr>
        </p:nvSpPr>
        <p:spPr>
          <a:xfrm>
            <a:off x="301752" y="1527048"/>
            <a:ext cx="5134344" cy="4572000"/>
          </a:xfrm>
        </p:spPr>
        <p:txBody>
          <a:bodyPr>
            <a:normAutofit/>
          </a:bodyPr>
          <a:lstStyle/>
          <a:p>
            <a:pPr lvl="0"/>
            <a:r>
              <a:rPr lang="en-GB" dirty="0"/>
              <a:t>participant is seated in front of the shock generator</a:t>
            </a:r>
          </a:p>
          <a:p>
            <a:pPr lvl="1"/>
            <a:r>
              <a:rPr lang="en-GB" dirty="0" err="1"/>
              <a:t>approx</a:t>
            </a:r>
            <a:r>
              <a:rPr lang="en-GB" dirty="0"/>
              <a:t> 3 feet long, 15 inches high, and 16 inches deep</a:t>
            </a:r>
          </a:p>
          <a:p>
            <a:pPr lvl="1"/>
            <a:r>
              <a:rPr lang="en-GB" dirty="0"/>
              <a:t>label in the upper left-hand corner “Shock Generator, Type ZLB, Dyson Instrument Company, Waltham, Mass. Output 15 volts – 450 Volts.” </a:t>
            </a:r>
          </a:p>
          <a:p>
            <a:pPr lvl="1"/>
            <a:r>
              <a:rPr lang="en-GB" dirty="0"/>
              <a:t>30 switches labelled with voltages 15 to 450 (15-volt increments)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27372">
            <a:off x="5360206" y="2244533"/>
            <a:ext cx="3456384" cy="2588952"/>
          </a:xfrm>
          <a:prstGeom prst="rect">
            <a:avLst/>
          </a:prstGeom>
        </p:spPr>
      </p:pic>
    </p:spTree>
    <p:extLst>
      <p:ext uri="{BB962C8B-B14F-4D97-AF65-F5344CB8AC3E}">
        <p14:creationId xmlns:p14="http://schemas.microsoft.com/office/powerpoint/2010/main" val="836741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85000" lnSpcReduction="20000"/>
          </a:bodyPr>
          <a:lstStyle/>
          <a:p>
            <a:pPr lvl="0"/>
            <a:r>
              <a:rPr lang="en-GB" dirty="0" smtClean="0"/>
              <a:t>experimenter gives Pp instructions on how to press the switches, switches remain in middle position after being pressed, so you know where you have got to</a:t>
            </a:r>
          </a:p>
          <a:p>
            <a:pPr lvl="0"/>
            <a:r>
              <a:rPr lang="en-GB" dirty="0" smtClean="0"/>
              <a:t>participant receives sample </a:t>
            </a:r>
            <a:r>
              <a:rPr lang="en-GB" dirty="0"/>
              <a:t>shock if they agree (two declined) of 15V</a:t>
            </a:r>
          </a:p>
          <a:p>
            <a:pPr lvl="0"/>
            <a:r>
              <a:rPr lang="en-GB" dirty="0"/>
              <a:t>experimenter </a:t>
            </a:r>
            <a:r>
              <a:rPr lang="en-GB" dirty="0" smtClean="0"/>
              <a:t>hands </a:t>
            </a:r>
            <a:r>
              <a:rPr lang="en-GB" dirty="0"/>
              <a:t>pp </a:t>
            </a:r>
            <a:r>
              <a:rPr lang="en-GB" dirty="0" smtClean="0"/>
              <a:t>list </a:t>
            </a:r>
            <a:r>
              <a:rPr lang="en-GB" dirty="0"/>
              <a:t>of 25 word pairs and </a:t>
            </a:r>
            <a:r>
              <a:rPr lang="en-GB" dirty="0" smtClean="0"/>
              <a:t>reminds </a:t>
            </a:r>
            <a:r>
              <a:rPr lang="en-GB" dirty="0"/>
              <a:t>them what to do; exact same words pairs used as Milgram studies. </a:t>
            </a:r>
          </a:p>
          <a:p>
            <a:r>
              <a:rPr lang="en-GB" dirty="0"/>
              <a:t>experimenter explains that </a:t>
            </a:r>
            <a:r>
              <a:rPr lang="en-GB" dirty="0" err="1"/>
              <a:t>Pps</a:t>
            </a:r>
            <a:r>
              <a:rPr lang="en-GB" dirty="0"/>
              <a:t> must read the first word from each of the 25 pairs and then four options; “If he gives the wrong answer, you say, ‘wrong’ and then tell him the number of volts you are going to administer. Administer the punishment, read him the correct word pair once, and then go on to the next line.” </a:t>
            </a:r>
          </a:p>
        </p:txBody>
      </p:sp>
    </p:spTree>
    <p:extLst>
      <p:ext uri="{BB962C8B-B14F-4D97-AF65-F5344CB8AC3E}">
        <p14:creationId xmlns:p14="http://schemas.microsoft.com/office/powerpoint/2010/main" val="2408756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normAutofit lnSpcReduction="10000"/>
          </a:bodyPr>
          <a:lstStyle/>
          <a:p>
            <a:pPr lvl="0"/>
            <a:r>
              <a:rPr lang="en-GB" dirty="0"/>
              <a:t>reviews procedure one final </a:t>
            </a:r>
            <a:r>
              <a:rPr lang="en-GB" dirty="0" smtClean="0"/>
              <a:t>time</a:t>
            </a:r>
          </a:p>
          <a:p>
            <a:pPr lvl="0"/>
            <a:r>
              <a:rPr lang="en-GB" dirty="0" smtClean="0"/>
              <a:t>experimenter </a:t>
            </a:r>
            <a:r>
              <a:rPr lang="en-GB" dirty="0"/>
              <a:t>says, “Each time he gives a wrong answer, you move up one switch on the shock generator. It’s important that you follow the procedure exactly.”</a:t>
            </a:r>
          </a:p>
          <a:p>
            <a:pPr lvl="0"/>
            <a:r>
              <a:rPr lang="en-GB" dirty="0"/>
              <a:t>experimenter pretends to turn on the intercom system (which was always on). </a:t>
            </a:r>
          </a:p>
          <a:p>
            <a:pPr lvl="0"/>
            <a:r>
              <a:rPr lang="en-GB" dirty="0"/>
              <a:t>explains it is a one-way system; </a:t>
            </a:r>
            <a:r>
              <a:rPr lang="en-GB" dirty="0" smtClean="0"/>
              <a:t>confederate </a:t>
            </a:r>
            <a:r>
              <a:rPr lang="en-GB" dirty="0"/>
              <a:t>could hear what the participant said but could not respond through the intercom</a:t>
            </a:r>
          </a:p>
          <a:p>
            <a:pPr lvl="0"/>
            <a:r>
              <a:rPr lang="en-GB" dirty="0"/>
              <a:t>experimenter </a:t>
            </a:r>
            <a:r>
              <a:rPr lang="en-GB" dirty="0" smtClean="0"/>
              <a:t>sits </a:t>
            </a:r>
            <a:r>
              <a:rPr lang="en-GB" dirty="0"/>
              <a:t>at table </a:t>
            </a:r>
            <a:r>
              <a:rPr lang="en-GB" dirty="0" err="1" smtClean="0"/>
              <a:t>approx</a:t>
            </a:r>
            <a:r>
              <a:rPr lang="en-GB" dirty="0" smtClean="0"/>
              <a:t> 4ft behind Pp</a:t>
            </a:r>
            <a:endParaRPr lang="en-GB" dirty="0"/>
          </a:p>
        </p:txBody>
      </p:sp>
    </p:spTree>
    <p:extLst>
      <p:ext uri="{BB962C8B-B14F-4D97-AF65-F5344CB8AC3E}">
        <p14:creationId xmlns:p14="http://schemas.microsoft.com/office/powerpoint/2010/main" val="1521094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normAutofit fontScale="85000" lnSpcReduction="10000"/>
          </a:bodyPr>
          <a:lstStyle/>
          <a:p>
            <a:pPr lvl="0"/>
            <a:r>
              <a:rPr lang="en-GB" dirty="0"/>
              <a:t>experimenter assists </a:t>
            </a:r>
            <a:r>
              <a:rPr lang="en-GB" dirty="0" err="1"/>
              <a:t>Pps</a:t>
            </a:r>
            <a:r>
              <a:rPr lang="en-GB" dirty="0"/>
              <a:t> who have difficulty with the procedure (often the case with the first few items) otherwise limited comments except those below</a:t>
            </a:r>
          </a:p>
          <a:p>
            <a:pPr lvl="0"/>
            <a:r>
              <a:rPr lang="en-GB" dirty="0"/>
              <a:t>confederate responds to each test item by pressing one of the buttons on the switch box that lit up either 1, 2, 3, or 4 on the answer box in </a:t>
            </a:r>
            <a:r>
              <a:rPr lang="en-GB" dirty="0" smtClean="0"/>
              <a:t>participants</a:t>
            </a:r>
            <a:r>
              <a:rPr lang="en-GB" dirty="0"/>
              <a:t>’ room</a:t>
            </a:r>
          </a:p>
          <a:p>
            <a:pPr lvl="0"/>
            <a:r>
              <a:rPr lang="en-GB" dirty="0"/>
              <a:t>confederate gave correct and incorrect responses according to the same schedule as  Milgram’s research</a:t>
            </a:r>
          </a:p>
          <a:p>
            <a:pPr lvl="0"/>
            <a:r>
              <a:rPr lang="en-GB" dirty="0"/>
              <a:t>computer inside the shock generator attached to a speaker on the confederate’s side of the wall, programmed so that pre-recorded sounds emanate from the speaker when certain switches were pressed; </a:t>
            </a:r>
            <a:r>
              <a:rPr lang="en-GB" dirty="0" err="1"/>
              <a:t>Pps</a:t>
            </a:r>
            <a:r>
              <a:rPr lang="en-GB" dirty="0"/>
              <a:t> thought they were listening to the confederate’s voice through the wall</a:t>
            </a:r>
          </a:p>
          <a:p>
            <a:endParaRPr lang="en-GB" dirty="0"/>
          </a:p>
        </p:txBody>
      </p:sp>
    </p:spTree>
    <p:extLst>
      <p:ext uri="{BB962C8B-B14F-4D97-AF65-F5344CB8AC3E}">
        <p14:creationId xmlns:p14="http://schemas.microsoft.com/office/powerpoint/2010/main" val="1777607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lvl="0"/>
            <a:r>
              <a:rPr lang="en-GB" dirty="0"/>
              <a:t>After participants pressed the 75-volt switch, they heard a small grunt (Milgram described as “ugh”)</a:t>
            </a:r>
          </a:p>
          <a:p>
            <a:pPr lvl="0"/>
            <a:r>
              <a:rPr lang="en-GB" dirty="0"/>
              <a:t>Participants heard grunts after each successive shock, each grunt a little louder than the previous one</a:t>
            </a:r>
          </a:p>
          <a:p>
            <a:pPr lvl="0"/>
            <a:r>
              <a:rPr lang="en-GB" dirty="0"/>
              <a:t>when </a:t>
            </a:r>
            <a:r>
              <a:rPr lang="en-GB" dirty="0" err="1"/>
              <a:t>Pps</a:t>
            </a:r>
            <a:r>
              <a:rPr lang="en-GB" dirty="0"/>
              <a:t> press the 150-volt switch, he or she heard the confederate yell through the wall, “Ugh. That’s all. Get me out of here. I told you I had heart trouble. My heart’s starting to bother me now. Get me out of here, please. My heart’s starting to bother me. I refuse to go on. Let me out.”</a:t>
            </a:r>
          </a:p>
          <a:p>
            <a:endParaRPr lang="en-GB" dirty="0"/>
          </a:p>
        </p:txBody>
      </p:sp>
    </p:spTree>
    <p:extLst>
      <p:ext uri="{BB962C8B-B14F-4D97-AF65-F5344CB8AC3E}">
        <p14:creationId xmlns:p14="http://schemas.microsoft.com/office/powerpoint/2010/main" val="3494807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lvl="0"/>
            <a:r>
              <a:rPr lang="en-GB" dirty="0"/>
              <a:t>experimenter was instructed to end the experiment when the participant either ..</a:t>
            </a:r>
          </a:p>
          <a:p>
            <a:pPr lvl="1"/>
            <a:r>
              <a:rPr lang="en-GB" dirty="0"/>
              <a:t>(a) refused to continue after hearing all the experimenter’s prods or </a:t>
            </a:r>
          </a:p>
          <a:p>
            <a:pPr lvl="1"/>
            <a:r>
              <a:rPr lang="en-GB" dirty="0"/>
              <a:t>(b) read the next item on the test after hearing the confederate’s protests following the participant’s press of the 150-volt switch</a:t>
            </a:r>
          </a:p>
          <a:p>
            <a:endParaRPr lang="en-GB" dirty="0"/>
          </a:p>
        </p:txBody>
      </p:sp>
    </p:spTree>
    <p:extLst>
      <p:ext uri="{BB962C8B-B14F-4D97-AF65-F5344CB8AC3E}">
        <p14:creationId xmlns:p14="http://schemas.microsoft.com/office/powerpoint/2010/main" val="2908487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lvl="0"/>
            <a:r>
              <a:rPr lang="en-GB" dirty="0"/>
              <a:t>If at any point during the learning task the participant expressed either verbally or nonverbally a reluctance to continue the study, the experimenter gave one of four prods, in this order: </a:t>
            </a:r>
          </a:p>
          <a:p>
            <a:pPr lvl="1"/>
            <a:r>
              <a:rPr lang="en-GB" dirty="0"/>
              <a:t>“Please continue” or “Please go on”</a:t>
            </a:r>
          </a:p>
          <a:p>
            <a:pPr lvl="1"/>
            <a:r>
              <a:rPr lang="en-GB" dirty="0"/>
              <a:t>“The experiment requires that you continue”</a:t>
            </a:r>
          </a:p>
          <a:p>
            <a:pPr lvl="1"/>
            <a:r>
              <a:rPr lang="en-GB" dirty="0"/>
              <a:t>“It is absolutely essential that you continue”</a:t>
            </a:r>
          </a:p>
          <a:p>
            <a:pPr lvl="1"/>
            <a:r>
              <a:rPr lang="en-GB" dirty="0"/>
              <a:t>“You have no other choice, you must continue.”</a:t>
            </a:r>
          </a:p>
          <a:p>
            <a:endParaRPr lang="en-GB" dirty="0"/>
          </a:p>
        </p:txBody>
      </p:sp>
    </p:spTree>
    <p:extLst>
      <p:ext uri="{BB962C8B-B14F-4D97-AF65-F5344CB8AC3E}">
        <p14:creationId xmlns:p14="http://schemas.microsoft.com/office/powerpoint/2010/main" val="4001815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lvl="0"/>
            <a:r>
              <a:rPr lang="en-GB" dirty="0"/>
              <a:t>prods were given in sequence each time the participant hesitated to continue, beginning with the first prod</a:t>
            </a:r>
          </a:p>
          <a:p>
            <a:pPr lvl="0"/>
            <a:r>
              <a:rPr lang="en-GB" dirty="0"/>
              <a:t>If the participant continued to express reluctance after the fourth prod, the experimenter ended the study</a:t>
            </a:r>
          </a:p>
          <a:p>
            <a:r>
              <a:rPr lang="en-GB" dirty="0"/>
              <a:t>No participant was allowed to press any more switches after pressing the 150-volt switch</a:t>
            </a:r>
          </a:p>
        </p:txBody>
      </p:sp>
    </p:spTree>
    <p:extLst>
      <p:ext uri="{BB962C8B-B14F-4D97-AF65-F5344CB8AC3E}">
        <p14:creationId xmlns:p14="http://schemas.microsoft.com/office/powerpoint/2010/main" val="1896285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a:bodyPr>
          <a:lstStyle/>
          <a:p>
            <a:pPr lvl="0"/>
            <a:r>
              <a:rPr lang="en-GB" dirty="0"/>
              <a:t>experimenter gave predetermined answers to specific questions by the participant. </a:t>
            </a:r>
          </a:p>
          <a:p>
            <a:pPr lvl="1"/>
            <a:r>
              <a:rPr lang="en-GB" dirty="0"/>
              <a:t>If </a:t>
            </a:r>
            <a:r>
              <a:rPr lang="en-GB" dirty="0" err="1"/>
              <a:t>Pps</a:t>
            </a:r>
            <a:r>
              <a:rPr lang="en-GB" dirty="0"/>
              <a:t> asked whether the learner would suffer physical damage from the shocks, the experimenter said, “While the shocks may be painful, there is no permanent tissue damage.”</a:t>
            </a:r>
          </a:p>
          <a:p>
            <a:pPr lvl="1"/>
            <a:r>
              <a:rPr lang="en-GB" dirty="0"/>
              <a:t>If the participant said that the learner did not want to continue, the experimenter said, “Whether the learner likes it or not, you must go on until he has learned all the word pairs correctly.”</a:t>
            </a:r>
          </a:p>
          <a:p>
            <a:pPr lvl="1"/>
            <a:r>
              <a:rPr lang="en-GB" dirty="0"/>
              <a:t>If the participant asked who was responsible for any harm to the learner, the experimenter said, “I am responsible.” </a:t>
            </a:r>
          </a:p>
          <a:p>
            <a:pPr lvl="1"/>
            <a:r>
              <a:rPr lang="en-GB" dirty="0"/>
              <a:t>If the participant asked about the money he or she was given for participation or wanted to give back the money, the experimenter said, “The money is yours to keep regardless.”</a:t>
            </a:r>
          </a:p>
          <a:p>
            <a:endParaRPr lang="en-GB" dirty="0"/>
          </a:p>
        </p:txBody>
      </p:sp>
    </p:spTree>
    <p:extLst>
      <p:ext uri="{BB962C8B-B14F-4D97-AF65-F5344CB8AC3E}">
        <p14:creationId xmlns:p14="http://schemas.microsoft.com/office/powerpoint/2010/main" val="1703649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normAutofit fontScale="85000" lnSpcReduction="10000"/>
          </a:bodyPr>
          <a:lstStyle/>
          <a:p>
            <a:pPr lvl="0"/>
            <a:r>
              <a:rPr lang="en-GB" dirty="0"/>
              <a:t>any of these specific questions also was considered an indication that the participant did not want to continue; to keep from sounding repetitive, the experimenter sometimes varied the wording of these statements slightly, also varying the exact phrasing in order to suit exactly what the </a:t>
            </a:r>
            <a:r>
              <a:rPr lang="en-GB" dirty="0" err="1"/>
              <a:t>Pps</a:t>
            </a:r>
            <a:r>
              <a:rPr lang="en-GB" dirty="0"/>
              <a:t> asked</a:t>
            </a:r>
          </a:p>
          <a:p>
            <a:pPr lvl="0"/>
            <a:r>
              <a:rPr lang="en-GB" dirty="0"/>
              <a:t>as soon as the experimenter announced that the study was over, he told the participant that the shock generator was not real and that the confederate was not receiving electric shocks</a:t>
            </a:r>
          </a:p>
          <a:p>
            <a:pPr lvl="0"/>
            <a:r>
              <a:rPr lang="en-GB" dirty="0"/>
              <a:t>confederate entered the lab room at that point to assure the participant that he was fine. </a:t>
            </a:r>
          </a:p>
          <a:p>
            <a:pPr lvl="0"/>
            <a:r>
              <a:rPr lang="en-GB" dirty="0"/>
              <a:t>once the participant understood the situation, s/he was escorted to a nearby room, where they were thoroughly debriefed</a:t>
            </a:r>
          </a:p>
          <a:p>
            <a:endParaRPr lang="en-GB" dirty="0"/>
          </a:p>
        </p:txBody>
      </p:sp>
    </p:spTree>
    <p:extLst>
      <p:ext uri="{BB962C8B-B14F-4D97-AF65-F5344CB8AC3E}">
        <p14:creationId xmlns:p14="http://schemas.microsoft.com/office/powerpoint/2010/main" val="2693317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fontScale="90000"/>
          </a:bodyPr>
          <a:lstStyle/>
          <a:p>
            <a:r>
              <a:rPr lang="en-GB" b="1" dirty="0" smtClean="0"/>
              <a:t>The modelled refusal condition (disobedient stooges)</a:t>
            </a:r>
            <a:r>
              <a:rPr lang="en-GB" dirty="0" smtClean="0"/>
              <a:t/>
            </a:r>
            <a:br>
              <a:rPr lang="en-GB" dirty="0" smtClean="0"/>
            </a:br>
            <a:endParaRPr lang="en-GB" dirty="0"/>
          </a:p>
        </p:txBody>
      </p:sp>
      <p:sp>
        <p:nvSpPr>
          <p:cNvPr id="3" name="Content Placeholder 2"/>
          <p:cNvSpPr>
            <a:spLocks noGrp="1"/>
          </p:cNvSpPr>
          <p:nvPr>
            <p:ph sz="quarter" idx="1"/>
          </p:nvPr>
        </p:nvSpPr>
        <p:spPr/>
        <p:txBody>
          <a:bodyPr>
            <a:normAutofit lnSpcReduction="10000"/>
          </a:bodyPr>
          <a:lstStyle/>
          <a:p>
            <a:pPr lvl="0"/>
            <a:r>
              <a:rPr lang="en-GB" dirty="0" smtClean="0"/>
              <a:t>Participants </a:t>
            </a:r>
            <a:r>
              <a:rPr lang="en-GB" dirty="0"/>
              <a:t>in this condition went through the same procedures as participants in the baseline condition, with a few exceptions</a:t>
            </a:r>
          </a:p>
          <a:p>
            <a:pPr lvl="0"/>
            <a:r>
              <a:rPr lang="en-GB" dirty="0"/>
              <a:t>two confederates were used; </a:t>
            </a:r>
          </a:p>
          <a:p>
            <a:pPr lvl="1"/>
            <a:r>
              <a:rPr lang="en-GB" dirty="0"/>
              <a:t>one was the same man who played the learner in the base condition</a:t>
            </a:r>
          </a:p>
          <a:p>
            <a:pPr lvl="1"/>
            <a:r>
              <a:rPr lang="en-GB" dirty="0"/>
              <a:t>the other confederate, also posing as a participant, was of the same gender as the real participant</a:t>
            </a:r>
          </a:p>
          <a:p>
            <a:pPr lvl="2"/>
            <a:r>
              <a:rPr lang="en-GB" dirty="0"/>
              <a:t>for the women, this second confederate was a white </a:t>
            </a:r>
            <a:r>
              <a:rPr lang="en-GB" dirty="0" err="1"/>
              <a:t>caucasian</a:t>
            </a:r>
            <a:r>
              <a:rPr lang="en-GB" dirty="0"/>
              <a:t> woman in her late 20s. </a:t>
            </a:r>
          </a:p>
          <a:p>
            <a:pPr lvl="2"/>
            <a:r>
              <a:rPr lang="en-GB" dirty="0"/>
              <a:t>for the men, the confederate was a white </a:t>
            </a:r>
            <a:r>
              <a:rPr lang="en-GB" dirty="0" err="1"/>
              <a:t>caucasian</a:t>
            </a:r>
            <a:r>
              <a:rPr lang="en-GB" dirty="0"/>
              <a:t> man in his mid-30s</a:t>
            </a:r>
          </a:p>
          <a:p>
            <a:endParaRPr lang="en-GB" dirty="0"/>
          </a:p>
        </p:txBody>
      </p:sp>
    </p:spTree>
    <p:extLst>
      <p:ext uri="{BB962C8B-B14F-4D97-AF65-F5344CB8AC3E}">
        <p14:creationId xmlns:p14="http://schemas.microsoft.com/office/powerpoint/2010/main" val="1446132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lvl="0"/>
            <a:r>
              <a:rPr lang="en-GB" dirty="0"/>
              <a:t>a rigged drawing of straws was again used and the real </a:t>
            </a:r>
            <a:r>
              <a:rPr lang="en-GB" dirty="0" err="1"/>
              <a:t>pps</a:t>
            </a:r>
            <a:r>
              <a:rPr lang="en-GB" dirty="0"/>
              <a:t> was always the teacher 2 and the new confederate was assigned the role of Teacher 1. </a:t>
            </a:r>
          </a:p>
          <a:p>
            <a:pPr lvl="1"/>
            <a:r>
              <a:rPr lang="en-GB" dirty="0"/>
              <a:t>Both teachers watched the learner being strapped into the chair</a:t>
            </a:r>
          </a:p>
          <a:p>
            <a:pPr lvl="1"/>
            <a:r>
              <a:rPr lang="en-GB" dirty="0"/>
              <a:t>both were given a sample electric shock (the confederate went first).</a:t>
            </a:r>
          </a:p>
          <a:p>
            <a:pPr lvl="1"/>
            <a:r>
              <a:rPr lang="en-GB" dirty="0"/>
              <a:t>the experimenter instructed both teachers to sit next to one another in front of the shock generator</a:t>
            </a:r>
          </a:p>
          <a:p>
            <a:endParaRPr lang="en-GB" dirty="0"/>
          </a:p>
        </p:txBody>
      </p:sp>
    </p:spTree>
    <p:extLst>
      <p:ext uri="{BB962C8B-B14F-4D97-AF65-F5344CB8AC3E}">
        <p14:creationId xmlns:p14="http://schemas.microsoft.com/office/powerpoint/2010/main" val="2829388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8534400" cy="758952"/>
          </a:xfrm>
        </p:spPr>
        <p:txBody>
          <a:bodyPr>
            <a:noAutofit/>
          </a:bodyPr>
          <a:lstStyle/>
          <a:p>
            <a:pPr lvl="1" algn="ctr" rtl="0">
              <a:spcBef>
                <a:spcPct val="0"/>
              </a:spcBef>
            </a:pPr>
            <a:r>
              <a:rPr lang="en-GB" sz="2400" b="1" dirty="0" smtClean="0">
                <a:latin typeface="+mn-lt"/>
              </a:rPr>
              <a:t>Teacher 1 reads the list of word pairs and pressing the switches for every mistake</a:t>
            </a:r>
            <a:endParaRPr lang="en-GB" sz="2400" b="1" dirty="0">
              <a:latin typeface="+mn-lt"/>
            </a:endParaRPr>
          </a:p>
        </p:txBody>
      </p:sp>
      <p:sp>
        <p:nvSpPr>
          <p:cNvPr id="3" name="Content Placeholder 2"/>
          <p:cNvSpPr>
            <a:spLocks noGrp="1"/>
          </p:cNvSpPr>
          <p:nvPr>
            <p:ph sz="quarter" idx="1"/>
          </p:nvPr>
        </p:nvSpPr>
        <p:spPr/>
        <p:txBody>
          <a:bodyPr>
            <a:normAutofit fontScale="92500" lnSpcReduction="20000"/>
          </a:bodyPr>
          <a:lstStyle/>
          <a:p>
            <a:r>
              <a:rPr lang="en-GB" dirty="0" smtClean="0"/>
              <a:t>The </a:t>
            </a:r>
            <a:r>
              <a:rPr lang="en-GB" dirty="0"/>
              <a:t>confederate showed no signs of hesitation until hearing the learner’s ”ugh!” after pressing the 75-volt switch</a:t>
            </a:r>
          </a:p>
          <a:p>
            <a:r>
              <a:rPr lang="en-GB" dirty="0"/>
              <a:t>At that  point, the confederate paused for a few seconds before continuing</a:t>
            </a:r>
          </a:p>
          <a:p>
            <a:r>
              <a:rPr lang="en-GB" dirty="0"/>
              <a:t>After pressing the 90-volt switch and hearing another ”ugh!,” the confederate glanced at the experimenter and said, “I don’t know about this.”</a:t>
            </a:r>
          </a:p>
          <a:p>
            <a:r>
              <a:rPr lang="en-GB" dirty="0"/>
              <a:t>The experimenter responded with his initial prod, “Please continue.”</a:t>
            </a:r>
          </a:p>
          <a:p>
            <a:r>
              <a:rPr lang="en-GB" dirty="0"/>
              <a:t>The confederate paused a few seconds, then said, “I don’t think I can do this,” and pushed his or her chair a few inches back from the table</a:t>
            </a:r>
          </a:p>
          <a:p>
            <a:endParaRPr lang="en-GB" dirty="0"/>
          </a:p>
        </p:txBody>
      </p:sp>
    </p:spTree>
    <p:extLst>
      <p:ext uri="{BB962C8B-B14F-4D97-AF65-F5344CB8AC3E}">
        <p14:creationId xmlns:p14="http://schemas.microsoft.com/office/powerpoint/2010/main" val="3268254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342900" lvl="1" indent="-342900">
              <a:buFont typeface="Arial" panose="020B0604020202020204" pitchFamily="34" charset="0"/>
              <a:buChar char="•"/>
            </a:pPr>
            <a:r>
              <a:rPr lang="en-GB" dirty="0">
                <a:solidFill>
                  <a:schemeClr val="tx1"/>
                </a:solidFill>
              </a:rPr>
              <a:t>The experimenter then asked the real participant to continue the test, picking up where the other teacher had left off. The confederate sat silently throughout the rest of the study and avoided making eye contact with the participant</a:t>
            </a:r>
          </a:p>
          <a:p>
            <a:endParaRPr lang="en-GB" dirty="0"/>
          </a:p>
        </p:txBody>
      </p:sp>
    </p:spTree>
    <p:extLst>
      <p:ext uri="{BB962C8B-B14F-4D97-AF65-F5344CB8AC3E}">
        <p14:creationId xmlns:p14="http://schemas.microsoft.com/office/powerpoint/2010/main" val="3721079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Findings</a:t>
            </a:r>
            <a:endParaRPr lang="en-GB" dirty="0"/>
          </a:p>
        </p:txBody>
      </p:sp>
      <p:sp>
        <p:nvSpPr>
          <p:cNvPr id="3" name="Content Placeholder 2"/>
          <p:cNvSpPr>
            <a:spLocks noGrp="1"/>
          </p:cNvSpPr>
          <p:nvPr>
            <p:ph sz="quarter" idx="1"/>
          </p:nvPr>
        </p:nvSpPr>
        <p:spPr/>
        <p:txBody>
          <a:bodyPr>
            <a:normAutofit lnSpcReduction="10000"/>
          </a:bodyPr>
          <a:lstStyle/>
          <a:p>
            <a:pPr lvl="0"/>
            <a:r>
              <a:rPr lang="en-GB" dirty="0"/>
              <a:t>Obedience rates were only slightly lower than those Milgram found 45 years </a:t>
            </a:r>
            <a:r>
              <a:rPr lang="en-GB" dirty="0" smtClean="0"/>
              <a:t>earlier</a:t>
            </a:r>
          </a:p>
          <a:p>
            <a:pPr lvl="1"/>
            <a:r>
              <a:rPr lang="en-GB" dirty="0" smtClean="0"/>
              <a:t>70</a:t>
            </a:r>
            <a:r>
              <a:rPr lang="en-GB" dirty="0"/>
              <a:t>% pressed the 150V button compared with 82.5% in Milgram’s experiment </a:t>
            </a:r>
            <a:r>
              <a:rPr lang="en-GB" dirty="0" smtClean="0"/>
              <a:t>5.</a:t>
            </a:r>
          </a:p>
          <a:p>
            <a:pPr lvl="1"/>
            <a:r>
              <a:rPr lang="en-GB" dirty="0" smtClean="0"/>
              <a:t>Contrary </a:t>
            </a:r>
            <a:r>
              <a:rPr lang="en-GB" dirty="0"/>
              <a:t>to expectation, 63% of participants who saw a confederate refuse the experimenter’s instructions at 90V obeyed orders and pressed the 150V </a:t>
            </a:r>
            <a:r>
              <a:rPr lang="en-GB" dirty="0" smtClean="0"/>
              <a:t>switch,</a:t>
            </a:r>
          </a:p>
          <a:p>
            <a:pPr lvl="1"/>
            <a:r>
              <a:rPr lang="en-GB" dirty="0" smtClean="0"/>
              <a:t>almost </a:t>
            </a:r>
            <a:r>
              <a:rPr lang="en-GB" dirty="0"/>
              <a:t>the same number as saw no rebellious stooge (70%), however this was only one act of rebellion, and it </a:t>
            </a:r>
            <a:r>
              <a:rPr lang="en-GB" dirty="0" smtClean="0"/>
              <a:t>occurred when </a:t>
            </a:r>
            <a:r>
              <a:rPr lang="en-GB" dirty="0"/>
              <a:t>the “learner” did not seem too bothered by the procedure, whereas in Milgram’s variation the </a:t>
            </a:r>
            <a:r>
              <a:rPr lang="en-GB" dirty="0" err="1"/>
              <a:t>Pps</a:t>
            </a:r>
            <a:r>
              <a:rPr lang="en-GB" dirty="0"/>
              <a:t> saw two acts of rebellion which occurred at 150V and 210V , when the learner had started complaining and withdrawing his consent.</a:t>
            </a:r>
          </a:p>
          <a:p>
            <a:endParaRPr lang="en-GB" dirty="0"/>
          </a:p>
        </p:txBody>
      </p:sp>
    </p:spTree>
    <p:extLst>
      <p:ext uri="{BB962C8B-B14F-4D97-AF65-F5344CB8AC3E}">
        <p14:creationId xmlns:p14="http://schemas.microsoft.com/office/powerpoint/2010/main" val="2540324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Effects of gender: minimal</a:t>
            </a:r>
            <a:endParaRPr lang="en-GB" dirty="0"/>
          </a:p>
        </p:txBody>
      </p:sp>
      <p:sp>
        <p:nvSpPr>
          <p:cNvPr id="3" name="Content Placeholder 2"/>
          <p:cNvSpPr>
            <a:spLocks noGrp="1"/>
          </p:cNvSpPr>
          <p:nvPr>
            <p:ph sz="quarter" idx="1"/>
          </p:nvPr>
        </p:nvSpPr>
        <p:spPr/>
        <p:txBody>
          <a:bodyPr>
            <a:normAutofit/>
          </a:bodyPr>
          <a:lstStyle/>
          <a:p>
            <a:pPr lvl="0"/>
            <a:r>
              <a:rPr lang="en-GB" dirty="0"/>
              <a:t>Men and women did not differ in their rates of </a:t>
            </a:r>
            <a:r>
              <a:rPr lang="en-GB" dirty="0" smtClean="0"/>
              <a:t>obedience</a:t>
            </a:r>
          </a:p>
          <a:p>
            <a:pPr lvl="1"/>
            <a:r>
              <a:rPr lang="en-GB" dirty="0" smtClean="0"/>
              <a:t>although </a:t>
            </a:r>
            <a:r>
              <a:rPr lang="en-GB" dirty="0"/>
              <a:t>women were slightly more likely than men to press the 150V switch in the base condition (men 66.7%, women 72.7%, not </a:t>
            </a:r>
            <a:r>
              <a:rPr lang="en-GB" dirty="0" smtClean="0"/>
              <a:t>sig)</a:t>
            </a:r>
          </a:p>
          <a:p>
            <a:pPr lvl="1"/>
            <a:r>
              <a:rPr lang="en-GB" dirty="0" smtClean="0"/>
              <a:t>and </a:t>
            </a:r>
            <a:r>
              <a:rPr lang="en-GB" dirty="0"/>
              <a:t>the modelled refusal condition (54.5% men, 68.4% </a:t>
            </a:r>
            <a:r>
              <a:rPr lang="en-GB" dirty="0" smtClean="0"/>
              <a:t>women)</a:t>
            </a:r>
          </a:p>
          <a:p>
            <a:pPr lvl="1"/>
            <a:r>
              <a:rPr lang="en-GB" dirty="0" smtClean="0"/>
              <a:t>the </a:t>
            </a:r>
            <a:r>
              <a:rPr lang="en-GB" dirty="0"/>
              <a:t>differences were not significant in either </a:t>
            </a:r>
            <a:r>
              <a:rPr lang="en-GB" dirty="0" smtClean="0"/>
              <a:t>condition</a:t>
            </a:r>
          </a:p>
          <a:p>
            <a:pPr lvl="1"/>
            <a:r>
              <a:rPr lang="en-GB" dirty="0" smtClean="0"/>
              <a:t>also </a:t>
            </a:r>
            <a:r>
              <a:rPr lang="en-GB" dirty="0"/>
              <a:t>it </a:t>
            </a:r>
            <a:r>
              <a:rPr lang="en-GB" dirty="0" smtClean="0"/>
              <a:t>was </a:t>
            </a:r>
            <a:r>
              <a:rPr lang="en-GB" dirty="0"/>
              <a:t>found that “first prod” scores, (i.e. where </a:t>
            </a:r>
            <a:r>
              <a:rPr lang="en-GB" dirty="0" err="1"/>
              <a:t>Pps</a:t>
            </a:r>
            <a:r>
              <a:rPr lang="en-GB" dirty="0"/>
              <a:t> first </a:t>
            </a:r>
            <a:r>
              <a:rPr lang="en-GB" dirty="0" smtClean="0"/>
              <a:t>started to </a:t>
            </a:r>
            <a:r>
              <a:rPr lang="en-GB" dirty="0"/>
              <a:t>protest) were also very similar.</a:t>
            </a:r>
          </a:p>
          <a:p>
            <a:endParaRPr lang="en-GB" dirty="0"/>
          </a:p>
        </p:txBody>
      </p:sp>
    </p:spTree>
    <p:extLst>
      <p:ext uri="{BB962C8B-B14F-4D97-AF65-F5344CB8AC3E}">
        <p14:creationId xmlns:p14="http://schemas.microsoft.com/office/powerpoint/2010/main" val="34757873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Personality</a:t>
            </a:r>
            <a:endParaRPr lang="en-GB" dirty="0"/>
          </a:p>
        </p:txBody>
      </p:sp>
      <p:sp>
        <p:nvSpPr>
          <p:cNvPr id="3" name="Content Placeholder 2"/>
          <p:cNvSpPr>
            <a:spLocks noGrp="1"/>
          </p:cNvSpPr>
          <p:nvPr>
            <p:ph sz="quarter" idx="1"/>
          </p:nvPr>
        </p:nvSpPr>
        <p:spPr/>
        <p:txBody>
          <a:bodyPr/>
          <a:lstStyle/>
          <a:p>
            <a:pPr lvl="0"/>
            <a:r>
              <a:rPr lang="en-GB" dirty="0"/>
              <a:t>There was </a:t>
            </a:r>
            <a:r>
              <a:rPr lang="en-GB" b="1" u="sng" dirty="0"/>
              <a:t>no significant difference in the empathic concern scores </a:t>
            </a:r>
            <a:r>
              <a:rPr lang="en-GB" dirty="0"/>
              <a:t>between the defiant (baseline condition: 19.25) and obedient </a:t>
            </a:r>
            <a:r>
              <a:rPr lang="en-GB" dirty="0" err="1"/>
              <a:t>Pps</a:t>
            </a:r>
            <a:r>
              <a:rPr lang="en-GB" dirty="0"/>
              <a:t> (baseline condition: </a:t>
            </a:r>
            <a:r>
              <a:rPr lang="en-GB" dirty="0" smtClean="0"/>
              <a:t>19.20)</a:t>
            </a:r>
          </a:p>
          <a:p>
            <a:pPr lvl="0"/>
            <a:r>
              <a:rPr lang="en-GB" dirty="0" smtClean="0"/>
              <a:t>however </a:t>
            </a:r>
            <a:r>
              <a:rPr lang="en-GB" dirty="0"/>
              <a:t>the </a:t>
            </a:r>
            <a:r>
              <a:rPr lang="en-GB" b="1" u="sng" dirty="0"/>
              <a:t>defiant </a:t>
            </a:r>
            <a:r>
              <a:rPr lang="en-GB" b="1" u="sng" dirty="0" err="1"/>
              <a:t>Pps</a:t>
            </a:r>
            <a:r>
              <a:rPr lang="en-GB" b="1" u="sng" dirty="0"/>
              <a:t> did have significantly higher desire for personal control scores </a:t>
            </a:r>
            <a:r>
              <a:rPr lang="en-GB" dirty="0"/>
              <a:t>(106.92) than obedient </a:t>
            </a:r>
            <a:r>
              <a:rPr lang="en-GB" dirty="0" err="1"/>
              <a:t>Pps</a:t>
            </a:r>
            <a:r>
              <a:rPr lang="en-GB" dirty="0"/>
              <a:t> (</a:t>
            </a:r>
            <a:r>
              <a:rPr lang="en-GB" dirty="0" smtClean="0"/>
              <a:t>98.24)</a:t>
            </a:r>
          </a:p>
          <a:p>
            <a:pPr lvl="0"/>
            <a:r>
              <a:rPr lang="en-GB" dirty="0" smtClean="0"/>
              <a:t>although </a:t>
            </a:r>
            <a:r>
              <a:rPr lang="en-GB" dirty="0"/>
              <a:t>this was </a:t>
            </a:r>
            <a:r>
              <a:rPr lang="en-GB" b="1" u="sng" dirty="0"/>
              <a:t>not the case in the modelled refusal trials</a:t>
            </a:r>
            <a:r>
              <a:rPr lang="en-GB" dirty="0"/>
              <a:t>. </a:t>
            </a:r>
          </a:p>
          <a:p>
            <a:endParaRPr lang="en-GB" dirty="0"/>
          </a:p>
        </p:txBody>
      </p:sp>
    </p:spTree>
    <p:extLst>
      <p:ext uri="{BB962C8B-B14F-4D97-AF65-F5344CB8AC3E}">
        <p14:creationId xmlns:p14="http://schemas.microsoft.com/office/powerpoint/2010/main" val="1838082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control and first prod scores</a:t>
            </a:r>
            <a:endParaRPr lang="en-GB" dirty="0"/>
          </a:p>
        </p:txBody>
      </p:sp>
      <p:sp>
        <p:nvSpPr>
          <p:cNvPr id="3" name="Content Placeholder 2"/>
          <p:cNvSpPr>
            <a:spLocks noGrp="1"/>
          </p:cNvSpPr>
          <p:nvPr>
            <p:ph sz="quarter" idx="1"/>
          </p:nvPr>
        </p:nvSpPr>
        <p:spPr>
          <a:xfrm>
            <a:off x="301752" y="1527048"/>
            <a:ext cx="8230688" cy="4572000"/>
          </a:xfrm>
        </p:spPr>
        <p:txBody>
          <a:bodyPr>
            <a:normAutofit/>
          </a:bodyPr>
          <a:lstStyle/>
          <a:p>
            <a:pPr lvl="0"/>
            <a:r>
              <a:rPr lang="en-GB" dirty="0"/>
              <a:t>It was also found that there was a</a:t>
            </a:r>
            <a:r>
              <a:rPr lang="en-GB" b="1" u="sng" dirty="0"/>
              <a:t> significant negative correlation of -0.33</a:t>
            </a:r>
            <a:r>
              <a:rPr lang="en-GB" dirty="0"/>
              <a:t> between first prod voltages and desire for personal control </a:t>
            </a:r>
            <a:r>
              <a:rPr lang="en-GB" dirty="0" smtClean="0"/>
              <a:t>scores</a:t>
            </a:r>
          </a:p>
          <a:p>
            <a:pPr lvl="0"/>
            <a:r>
              <a:rPr lang="en-GB" dirty="0" smtClean="0"/>
              <a:t>whereby </a:t>
            </a:r>
            <a:r>
              <a:rPr lang="en-GB" dirty="0"/>
              <a:t>the </a:t>
            </a:r>
            <a:r>
              <a:rPr lang="en-GB" b="1" u="sng" dirty="0"/>
              <a:t>higher the desire for personal control </a:t>
            </a:r>
            <a:r>
              <a:rPr lang="en-GB" dirty="0"/>
              <a:t>the </a:t>
            </a:r>
            <a:r>
              <a:rPr lang="en-GB" b="1" u="sng" dirty="0"/>
              <a:t>lower the voltage of the switch where the pp made their first protest </a:t>
            </a:r>
            <a:r>
              <a:rPr lang="en-GB" dirty="0"/>
              <a:t>requiring a prod from the experimenter.  </a:t>
            </a:r>
          </a:p>
          <a:p>
            <a:endParaRPr lang="en-GB" dirty="0"/>
          </a:p>
        </p:txBody>
      </p:sp>
    </p:spTree>
    <p:extLst>
      <p:ext uri="{BB962C8B-B14F-4D97-AF65-F5344CB8AC3E}">
        <p14:creationId xmlns:p14="http://schemas.microsoft.com/office/powerpoint/2010/main" val="1021957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Conclusions</a:t>
            </a:r>
            <a:endParaRPr lang="en-GB" dirty="0"/>
          </a:p>
        </p:txBody>
      </p:sp>
      <p:sp>
        <p:nvSpPr>
          <p:cNvPr id="3" name="Content Placeholder 2"/>
          <p:cNvSpPr>
            <a:spLocks noGrp="1"/>
          </p:cNvSpPr>
          <p:nvPr>
            <p:ph sz="quarter" idx="1"/>
          </p:nvPr>
        </p:nvSpPr>
        <p:spPr/>
        <p:txBody>
          <a:bodyPr>
            <a:normAutofit/>
          </a:bodyPr>
          <a:lstStyle/>
          <a:p>
            <a:pPr lvl="0"/>
            <a:r>
              <a:rPr lang="en-GB" dirty="0"/>
              <a:t>Milgram’s original findings are </a:t>
            </a:r>
            <a:r>
              <a:rPr lang="en-GB" b="1" u="sng" dirty="0"/>
              <a:t>not era bound </a:t>
            </a:r>
            <a:r>
              <a:rPr lang="en-GB" dirty="0"/>
              <a:t>in that participants in the baseline condition were equally as obedient as they were 40 years </a:t>
            </a:r>
            <a:r>
              <a:rPr lang="en-GB" dirty="0" smtClean="0"/>
              <a:t>ago</a:t>
            </a:r>
          </a:p>
          <a:p>
            <a:pPr lvl="0"/>
            <a:r>
              <a:rPr lang="en-GB" dirty="0" smtClean="0"/>
              <a:t>this said, one </a:t>
            </a:r>
            <a:r>
              <a:rPr lang="en-GB" dirty="0"/>
              <a:t>stark difference was that </a:t>
            </a:r>
            <a:r>
              <a:rPr lang="en-GB" b="1" u="sng" dirty="0"/>
              <a:t>Participants were less likely to follow the lead and become defiant having observed a disobedient stooge </a:t>
            </a:r>
            <a:r>
              <a:rPr lang="en-GB" dirty="0"/>
              <a:t>and this was </a:t>
            </a:r>
            <a:r>
              <a:rPr lang="en-GB" b="1" u="sng" dirty="0"/>
              <a:t>contrary to expectation.</a:t>
            </a:r>
          </a:p>
          <a:p>
            <a:pPr lvl="0"/>
            <a:r>
              <a:rPr lang="en-GB" dirty="0"/>
              <a:t>Milgram’s findings are </a:t>
            </a:r>
            <a:r>
              <a:rPr lang="en-GB" b="1" u="sng" dirty="0"/>
              <a:t>not androcentric </a:t>
            </a:r>
            <a:r>
              <a:rPr lang="en-GB" dirty="0"/>
              <a:t>as women’s obedience rates were very similar to </a:t>
            </a:r>
            <a:r>
              <a:rPr lang="en-GB" dirty="0" err="1"/>
              <a:t>mens</a:t>
            </a:r>
            <a:r>
              <a:rPr lang="en-GB" dirty="0"/>
              <a:t>.</a:t>
            </a:r>
          </a:p>
          <a:p>
            <a:endParaRPr lang="en-GB" dirty="0"/>
          </a:p>
        </p:txBody>
      </p:sp>
    </p:spTree>
    <p:extLst>
      <p:ext uri="{BB962C8B-B14F-4D97-AF65-F5344CB8AC3E}">
        <p14:creationId xmlns:p14="http://schemas.microsoft.com/office/powerpoint/2010/main" val="2753558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Empathic concern</a:t>
            </a:r>
            <a:endParaRPr lang="en-GB" dirty="0"/>
          </a:p>
        </p:txBody>
      </p:sp>
      <p:sp>
        <p:nvSpPr>
          <p:cNvPr id="3" name="Content Placeholder 2"/>
          <p:cNvSpPr>
            <a:spLocks noGrp="1"/>
          </p:cNvSpPr>
          <p:nvPr>
            <p:ph sz="quarter" idx="1"/>
          </p:nvPr>
        </p:nvSpPr>
        <p:spPr/>
        <p:txBody>
          <a:bodyPr>
            <a:normAutofit/>
          </a:bodyPr>
          <a:lstStyle/>
          <a:p>
            <a:pPr lvl="0"/>
            <a:r>
              <a:rPr lang="en-GB" dirty="0" smtClean="0"/>
              <a:t>Lack of empathy for the learner does not seem to be a valid explanation for the high levels of obedience seen</a:t>
            </a:r>
          </a:p>
          <a:p>
            <a:pPr lvl="1"/>
            <a:r>
              <a:rPr lang="en-GB" dirty="0" smtClean="0"/>
              <a:t>defiant and obedient participants had very similar empathic concern scores</a:t>
            </a:r>
          </a:p>
          <a:p>
            <a:pPr lvl="1"/>
            <a:r>
              <a:rPr lang="en-GB" dirty="0" smtClean="0"/>
              <a:t>although it was noted that those with higher empathic concern scores did protest to the experimenter earlier in the proceedings but this did not stop them from following orders.</a:t>
            </a:r>
          </a:p>
          <a:p>
            <a:endParaRPr lang="en-GB" dirty="0"/>
          </a:p>
        </p:txBody>
      </p:sp>
    </p:spTree>
    <p:extLst>
      <p:ext uri="{BB962C8B-B14F-4D97-AF65-F5344CB8AC3E}">
        <p14:creationId xmlns:p14="http://schemas.microsoft.com/office/powerpoint/2010/main" val="2568770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Desire for personal control</a:t>
            </a:r>
            <a:endParaRPr lang="en-GB" dirty="0"/>
          </a:p>
        </p:txBody>
      </p:sp>
      <p:sp>
        <p:nvSpPr>
          <p:cNvPr id="3" name="Content Placeholder 2"/>
          <p:cNvSpPr>
            <a:spLocks noGrp="1"/>
          </p:cNvSpPr>
          <p:nvPr>
            <p:ph sz="quarter" idx="1"/>
          </p:nvPr>
        </p:nvSpPr>
        <p:spPr/>
        <p:txBody>
          <a:bodyPr/>
          <a:lstStyle/>
          <a:p>
            <a:pPr lvl="0"/>
            <a:r>
              <a:rPr lang="en-GB" dirty="0"/>
              <a:t>Desire for personal control does seem to </a:t>
            </a:r>
            <a:r>
              <a:rPr lang="en-GB" smtClean="0"/>
              <a:t>dictates defiance/obedience</a:t>
            </a:r>
          </a:p>
          <a:p>
            <a:pPr lvl="0"/>
            <a:r>
              <a:rPr lang="en-GB" smtClean="0"/>
              <a:t>possible </a:t>
            </a:r>
            <a:r>
              <a:rPr lang="en-GB" dirty="0"/>
              <a:t>that the reason there was not a correlation in the modelled refusal condition is that those with high desire for personal control carried on when they had witnessed the rebellion as they wanted to feel that they had made their own personal judgement about when to drop out as opposed to simply conforming to the confederate.</a:t>
            </a:r>
          </a:p>
          <a:p>
            <a:endParaRPr lang="en-GB" dirty="0"/>
          </a:p>
        </p:txBody>
      </p:sp>
    </p:spTree>
    <p:extLst>
      <p:ext uri="{BB962C8B-B14F-4D97-AF65-F5344CB8AC3E}">
        <p14:creationId xmlns:p14="http://schemas.microsoft.com/office/powerpoint/2010/main" val="42429426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127</TotalTime>
  <Words>3244</Words>
  <Application>Microsoft Office PowerPoint</Application>
  <PresentationFormat>On-screen Show (4:3)</PresentationFormat>
  <Paragraphs>203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Civic</vt:lpstr>
      <vt:lpstr>One contemporary study from Social Psychology: Burger (2009)</vt:lpstr>
      <vt:lpstr>Milgram, era and ethics</vt:lpstr>
      <vt:lpstr>Aims</vt:lpstr>
      <vt:lpstr>Burger’s generator was just like Milgram’s</vt:lpstr>
      <vt:lpstr>Furthermore…</vt:lpstr>
      <vt:lpstr>His hypotheses: Era </vt:lpstr>
      <vt:lpstr>“Fundamental Attribution Error”</vt:lpstr>
      <vt:lpstr>Gender</vt:lpstr>
      <vt:lpstr>Situational factors Modelled refusal (disobedient stooge) </vt:lpstr>
      <vt:lpstr>Personality: </vt:lpstr>
      <vt:lpstr>Procedure</vt:lpstr>
      <vt:lpstr>5 ethical safeguards to protect Pps</vt:lpstr>
      <vt:lpstr>The participants</vt:lpstr>
      <vt:lpstr>Screening</vt:lpstr>
      <vt:lpstr>Asked 6 questions</vt:lpstr>
      <vt:lpstr>The final sample</vt:lpstr>
      <vt:lpstr>Personality tests</vt:lpstr>
      <vt:lpstr>Design</vt:lpstr>
      <vt:lpstr>Procedure</vt:lpstr>
      <vt:lpstr>PowerPoint Presentation</vt:lpstr>
      <vt:lpstr>PowerPoint Presentation</vt:lpstr>
      <vt:lpstr>Very similar to Milgram</vt:lpstr>
      <vt:lpstr>PowerPoint Presentation</vt:lpstr>
      <vt:lpstr>The shock generator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modelled refusal condition (disobedient stooges) </vt:lpstr>
      <vt:lpstr>PowerPoint Presentation</vt:lpstr>
      <vt:lpstr>Teacher 1 reads the list of word pairs and pressing the switches for every mistake</vt:lpstr>
      <vt:lpstr>PowerPoint Presentation</vt:lpstr>
      <vt:lpstr>Findings</vt:lpstr>
      <vt:lpstr>Effects of gender: minimal</vt:lpstr>
      <vt:lpstr>Personality</vt:lpstr>
      <vt:lpstr>Personal control and first prod scores</vt:lpstr>
      <vt:lpstr>Conclusions</vt:lpstr>
      <vt:lpstr>Empathic concern</vt:lpstr>
      <vt:lpstr>Desire for personal control</vt:lpstr>
    </vt:vector>
  </TitlesOfParts>
  <Company>The Portsmouth Grammar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Burger (2009)</dc:title>
  <dc:creator>IT Dept</dc:creator>
  <cp:lastModifiedBy>IT Dept</cp:lastModifiedBy>
  <cp:revision>10</cp:revision>
  <dcterms:created xsi:type="dcterms:W3CDTF">2016-10-19T19:40:52Z</dcterms:created>
  <dcterms:modified xsi:type="dcterms:W3CDTF">2016-10-19T21:48:24Z</dcterms:modified>
</cp:coreProperties>
</file>