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D07B2DD-F754-4E34-BF96-493C31616E8E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1B6BB0B9-D231-4C3E-9E56-E966ABD97E9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Social Learning Theory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Bandura (1977)</a:t>
            </a:r>
            <a:endParaRPr lang="en-GB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1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42"/>
    </mc:Choice>
    <mc:Fallback xmlns="">
      <p:transition spd="slow" advTm="12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Learning Theory (1960s)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1628800"/>
            <a:ext cx="5050904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Combines concepts of </a:t>
            </a:r>
            <a:r>
              <a:rPr lang="en-GB" sz="2400" dirty="0"/>
              <a:t>‘</a:t>
            </a:r>
            <a:r>
              <a:rPr lang="en-GB" sz="2400" b="1" dirty="0"/>
              <a:t>identification</a:t>
            </a:r>
            <a:r>
              <a:rPr lang="en-GB" sz="2400" dirty="0"/>
              <a:t>’ (</a:t>
            </a:r>
            <a:r>
              <a:rPr lang="en-GB" sz="2400" dirty="0" smtClean="0"/>
              <a:t>Psychodynamic Approach) and </a:t>
            </a:r>
            <a:r>
              <a:rPr lang="en-GB" sz="2400" b="1" dirty="0" smtClean="0"/>
              <a:t>reinforcement</a:t>
            </a:r>
            <a:r>
              <a:rPr lang="en-GB" sz="2400" dirty="0" smtClean="0"/>
              <a:t> (Learning Approach</a:t>
            </a:r>
            <a:r>
              <a:rPr lang="en-GB" sz="2400" dirty="0"/>
              <a:t>)</a:t>
            </a:r>
          </a:p>
          <a:p>
            <a:r>
              <a:rPr lang="en-GB" sz="2400" dirty="0" smtClean="0"/>
              <a:t>tendency </a:t>
            </a:r>
            <a:r>
              <a:rPr lang="en-GB" sz="2400" dirty="0"/>
              <a:t>to </a:t>
            </a:r>
            <a:r>
              <a:rPr lang="en-GB" sz="2400" b="1" dirty="0"/>
              <a:t>observe</a:t>
            </a:r>
            <a:r>
              <a:rPr lang="en-GB" sz="2400" dirty="0"/>
              <a:t> and </a:t>
            </a:r>
            <a:r>
              <a:rPr lang="en-GB" sz="2400" b="1" dirty="0"/>
              <a:t>imitate</a:t>
            </a:r>
            <a:r>
              <a:rPr lang="en-GB" sz="2400" dirty="0"/>
              <a:t> </a:t>
            </a:r>
            <a:r>
              <a:rPr lang="en-GB" sz="2400" dirty="0" smtClean="0"/>
              <a:t>people we </a:t>
            </a:r>
            <a:r>
              <a:rPr lang="en-GB" sz="2400" dirty="0"/>
              <a:t>identify with (</a:t>
            </a:r>
            <a:r>
              <a:rPr lang="en-GB" sz="2400" b="1" dirty="0" smtClean="0"/>
              <a:t>models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learn </a:t>
            </a:r>
            <a:r>
              <a:rPr lang="en-GB" sz="2400" dirty="0"/>
              <a:t>new behaviours, via </a:t>
            </a:r>
            <a:r>
              <a:rPr lang="en-GB" sz="2400" dirty="0" smtClean="0"/>
              <a:t>the process of '</a:t>
            </a:r>
            <a:r>
              <a:rPr lang="en-GB" sz="2400" b="1" dirty="0" smtClean="0"/>
              <a:t>modelling</a:t>
            </a:r>
            <a:r>
              <a:rPr lang="en-GB" sz="2400" dirty="0"/>
              <a:t>'. </a:t>
            </a:r>
          </a:p>
          <a:p>
            <a:r>
              <a:rPr lang="en-GB" sz="2400" dirty="0" smtClean="0"/>
              <a:t>more </a:t>
            </a:r>
            <a:r>
              <a:rPr lang="en-GB" sz="2400" dirty="0"/>
              <a:t>likely to imitate </a:t>
            </a:r>
            <a:r>
              <a:rPr lang="en-GB" sz="2400" dirty="0" smtClean="0"/>
              <a:t>models who are seen to be rewarded; </a:t>
            </a:r>
            <a:r>
              <a:rPr lang="en-GB" sz="2400" b="1" dirty="0" smtClean="0"/>
              <a:t>vicarious reinforcement</a:t>
            </a:r>
            <a:endParaRPr lang="en-GB" sz="2400" dirty="0"/>
          </a:p>
        </p:txBody>
      </p:sp>
      <p:pic>
        <p:nvPicPr>
          <p:cNvPr id="1026" name="Picture 2" descr="bandu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96" y="1916832"/>
            <a:ext cx="3816424" cy="382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7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82"/>
    </mc:Choice>
    <mc:Fallback xmlns="">
      <p:transition spd="slow" advTm="65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Comparing Bandura and Skinner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906888" cy="498876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SLT says reinforcement is not a necessary condition of learning but vicarious reinforcement does make it mote likely that an observed behaviour will be repeated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Bandura thought learning was more complex than Skinner;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Skinner was a Behaviourist and rejected the idea of mental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Bandura felt that “thought” or cognitive processes were important in terms of whether an observed behaviour was imitated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Skinner said reinforcement strengthens or weakens a response; Bandura said vicarious reinforcement acts as a motivator, it provides information about likely consequences of the behaviour; we are able to </a:t>
            </a:r>
            <a:r>
              <a:rPr lang="en-GB" u="sng" dirty="0" smtClean="0"/>
              <a:t>anticipate</a:t>
            </a:r>
            <a:r>
              <a:rPr lang="en-GB" dirty="0" smtClean="0"/>
              <a:t> our future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507" y="1340768"/>
            <a:ext cx="3192006" cy="1946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56" y="3717032"/>
            <a:ext cx="2763376" cy="24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63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 SLT processes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/>
          </a:bodyPr>
          <a:lstStyle/>
          <a:p>
            <a:r>
              <a:rPr lang="en-GB" dirty="0"/>
              <a:t>Bandura explained that for modelling to be successful, </a:t>
            </a:r>
            <a:endParaRPr lang="en-GB" dirty="0" smtClean="0"/>
          </a:p>
          <a:p>
            <a:pPr lvl="1"/>
            <a:r>
              <a:rPr lang="en-GB" dirty="0" smtClean="0"/>
              <a:t>the </a:t>
            </a:r>
            <a:r>
              <a:rPr lang="en-GB" dirty="0"/>
              <a:t>observer had to pay </a:t>
            </a:r>
            <a:r>
              <a:rPr lang="en-GB" b="1" dirty="0"/>
              <a:t>attention</a:t>
            </a:r>
            <a:r>
              <a:rPr lang="en-GB" dirty="0"/>
              <a:t> to the </a:t>
            </a:r>
            <a:r>
              <a:rPr lang="en-GB" dirty="0" smtClean="0"/>
              <a:t>model </a:t>
            </a:r>
            <a:r>
              <a:rPr lang="en-GB" b="1" dirty="0" smtClean="0"/>
              <a:t>(ATTENTION)</a:t>
            </a:r>
          </a:p>
          <a:p>
            <a:pPr lvl="1"/>
            <a:r>
              <a:rPr lang="en-GB" b="1" dirty="0" smtClean="0"/>
              <a:t>retain</a:t>
            </a:r>
            <a:r>
              <a:rPr lang="en-GB" dirty="0" smtClean="0"/>
              <a:t> </a:t>
            </a:r>
            <a:r>
              <a:rPr lang="en-GB" dirty="0"/>
              <a:t>that </a:t>
            </a:r>
            <a:r>
              <a:rPr lang="en-GB" dirty="0" smtClean="0"/>
              <a:t>knowledge </a:t>
            </a:r>
            <a:r>
              <a:rPr lang="en-GB" b="1" dirty="0" smtClean="0"/>
              <a:t>(RETENTION)</a:t>
            </a:r>
          </a:p>
          <a:p>
            <a:pPr lvl="1"/>
            <a:r>
              <a:rPr lang="en-GB" dirty="0" smtClean="0"/>
              <a:t>be </a:t>
            </a:r>
            <a:r>
              <a:rPr lang="en-GB" dirty="0"/>
              <a:t>able to </a:t>
            </a:r>
            <a:r>
              <a:rPr lang="en-GB" b="1" dirty="0"/>
              <a:t>reproduce</a:t>
            </a:r>
            <a:r>
              <a:rPr lang="en-GB" dirty="0"/>
              <a:t> the </a:t>
            </a:r>
            <a:r>
              <a:rPr lang="en-GB" dirty="0" smtClean="0"/>
              <a:t>behaviour </a:t>
            </a:r>
            <a:r>
              <a:rPr lang="en-GB" b="1" dirty="0" smtClean="0"/>
              <a:t>(REPRODUCTION)</a:t>
            </a:r>
          </a:p>
          <a:p>
            <a:pPr lvl="1"/>
            <a:r>
              <a:rPr lang="en-GB" dirty="0" smtClean="0"/>
              <a:t>be </a:t>
            </a:r>
            <a:r>
              <a:rPr lang="en-GB" b="1" dirty="0"/>
              <a:t>motivated</a:t>
            </a:r>
            <a:r>
              <a:rPr lang="en-GB" dirty="0"/>
              <a:t> to do </a:t>
            </a:r>
            <a:r>
              <a:rPr lang="en-GB" dirty="0" smtClean="0"/>
              <a:t>so </a:t>
            </a:r>
            <a:r>
              <a:rPr lang="en-GB" b="1" dirty="0" smtClean="0"/>
              <a:t>(MOTIVATION)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653927"/>
            <a:ext cx="4096534" cy="25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Example of </a:t>
            </a:r>
            <a:r>
              <a:rPr lang="en-GB" dirty="0" smtClean="0"/>
              <a:t>Social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4690864" cy="437356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small </a:t>
            </a:r>
            <a:r>
              <a:rPr lang="en-GB" dirty="0"/>
              <a:t>children observe and imitate the behaviour of adults particularly around the age </a:t>
            </a:r>
            <a:r>
              <a:rPr lang="en-GB" dirty="0" smtClean="0"/>
              <a:t>2-3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start </a:t>
            </a:r>
            <a:r>
              <a:rPr lang="en-GB" dirty="0"/>
              <a:t>to imitate behaviour of their </a:t>
            </a:r>
            <a:r>
              <a:rPr lang="en-GB" dirty="0" smtClean="0"/>
              <a:t>parents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e.g. a </a:t>
            </a:r>
            <a:r>
              <a:rPr lang="en-GB" dirty="0"/>
              <a:t>child may watch her parent working from home and then pretend to work on her own toy </a:t>
            </a:r>
            <a:r>
              <a:rPr lang="en-GB" dirty="0" smtClean="0"/>
              <a:t>computer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Children </a:t>
            </a:r>
            <a:r>
              <a:rPr lang="en-GB" dirty="0"/>
              <a:t>also pick up facial expressions and mannerisms from their parents, e.g. talking with their hands (gesture).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90" y="980728"/>
            <a:ext cx="3435217" cy="2284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90" y="3645024"/>
            <a:ext cx="3354471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5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SLT in the Animal Kingdom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island of </a:t>
            </a:r>
            <a:r>
              <a:rPr lang="en-GB" b="1" dirty="0" err="1" smtClean="0"/>
              <a:t>Koshima</a:t>
            </a:r>
            <a:r>
              <a:rPr lang="en-GB" b="1" dirty="0" smtClean="0"/>
              <a:t>, Japan</a:t>
            </a:r>
            <a:endParaRPr lang="en-GB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 </a:t>
            </a:r>
            <a:r>
              <a:rPr lang="en-GB" dirty="0"/>
              <a:t>juvenile </a:t>
            </a:r>
            <a:r>
              <a:rPr lang="en-GB" b="1" dirty="0"/>
              <a:t>Japanese macaque </a:t>
            </a:r>
            <a:r>
              <a:rPr lang="en-GB" dirty="0"/>
              <a:t>developed the innovation of </a:t>
            </a:r>
            <a:r>
              <a:rPr lang="en-GB" b="1" dirty="0"/>
              <a:t>washing sweet potatoes </a:t>
            </a:r>
            <a:r>
              <a:rPr lang="en-GB" dirty="0"/>
              <a:t>before eating </a:t>
            </a:r>
            <a:r>
              <a:rPr lang="en-GB" dirty="0" smtClean="0"/>
              <a:t>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Other </a:t>
            </a:r>
            <a:r>
              <a:rPr lang="en-GB" dirty="0"/>
              <a:t>macaques observed the behaviour and soon the whole population were potato </a:t>
            </a:r>
            <a:r>
              <a:rPr lang="en-GB" dirty="0" smtClean="0"/>
              <a:t>washers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none </a:t>
            </a:r>
            <a:r>
              <a:rPr lang="en-GB" dirty="0"/>
              <a:t>of the original macaques are alive yet potato washing continues as each generation observes and imitates its elders. </a:t>
            </a:r>
          </a:p>
          <a:p>
            <a:endParaRPr lang="en-GB" dirty="0"/>
          </a:p>
        </p:txBody>
      </p:sp>
      <p:pic>
        <p:nvPicPr>
          <p:cNvPr id="1026" name="Picture 2" descr="macaque pota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3876895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41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Mineka </a:t>
            </a:r>
            <a:r>
              <a:rPr lang="en-GB" b="1" dirty="0" smtClean="0"/>
              <a:t>et 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19056" cy="45259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Monkeys </a:t>
            </a:r>
            <a:r>
              <a:rPr lang="en-GB" dirty="0"/>
              <a:t>who had observed another monkey being frightened by a snake went onto avoid snakes </a:t>
            </a:r>
            <a:r>
              <a:rPr lang="en-GB" dirty="0" smtClean="0"/>
              <a:t>themselves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this </a:t>
            </a:r>
            <a:r>
              <a:rPr lang="en-GB" dirty="0"/>
              <a:t>is an example of observational learning through </a:t>
            </a:r>
            <a:r>
              <a:rPr lang="en-GB" u="sng" dirty="0"/>
              <a:t>vicarious </a:t>
            </a:r>
            <a:r>
              <a:rPr lang="en-GB" u="sng" dirty="0" smtClean="0"/>
              <a:t>punishment</a:t>
            </a:r>
            <a:endParaRPr lang="en-GB" u="sng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3016"/>
            <a:ext cx="3800441" cy="2700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8" y="3573016"/>
            <a:ext cx="3605057" cy="270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5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Bandura’s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3600400" cy="45259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children </a:t>
            </a:r>
            <a:r>
              <a:rPr lang="en-GB" dirty="0"/>
              <a:t>watched </a:t>
            </a:r>
            <a:r>
              <a:rPr lang="en-GB" dirty="0" smtClean="0"/>
              <a:t>video </a:t>
            </a:r>
            <a:r>
              <a:rPr lang="en-GB" dirty="0"/>
              <a:t>footage of male or female models playing in an aggressive way with an inflatable </a:t>
            </a:r>
            <a:r>
              <a:rPr lang="en-GB" dirty="0" err="1"/>
              <a:t>BoBo</a:t>
            </a:r>
            <a:r>
              <a:rPr lang="en-GB" dirty="0"/>
              <a:t> </a:t>
            </a:r>
            <a:r>
              <a:rPr lang="en-GB" dirty="0" smtClean="0"/>
              <a:t>doll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when </a:t>
            </a:r>
            <a:r>
              <a:rPr lang="en-GB" dirty="0"/>
              <a:t>they were later given the opportunity to play with the same </a:t>
            </a:r>
            <a:r>
              <a:rPr lang="en-GB" dirty="0" err="1"/>
              <a:t>BoBo</a:t>
            </a:r>
            <a:r>
              <a:rPr lang="en-GB" dirty="0"/>
              <a:t> doll, they were more likely to play aggressively and use similar language to the model.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44824"/>
            <a:ext cx="4241605" cy="321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Observation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an </a:t>
            </a:r>
            <a:r>
              <a:rPr lang="en-GB" dirty="0"/>
              <a:t>individual </a:t>
            </a:r>
            <a:r>
              <a:rPr lang="en-GB" dirty="0" smtClean="0"/>
              <a:t>sees </a:t>
            </a:r>
            <a:r>
              <a:rPr lang="en-GB" dirty="0"/>
              <a:t>another person’s behaviour, paying specific attention to the important parts of that </a:t>
            </a:r>
            <a:r>
              <a:rPr lang="en-GB" dirty="0" smtClean="0"/>
              <a:t>behaviour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more </a:t>
            </a:r>
            <a:r>
              <a:rPr lang="en-GB" dirty="0"/>
              <a:t>likely to happen if the person is motivated to observe them for some reason, 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e.g. the model is powerful</a:t>
            </a:r>
            <a:r>
              <a:rPr lang="en-GB" dirty="0"/>
              <a:t>, attractive, successful or even simply the same </a:t>
            </a:r>
            <a:r>
              <a:rPr lang="en-GB" dirty="0" smtClean="0"/>
              <a:t>gender, seen </a:t>
            </a:r>
            <a:r>
              <a:rPr lang="en-GB" dirty="0"/>
              <a:t>to be rewarded </a:t>
            </a:r>
            <a:r>
              <a:rPr lang="en-GB" dirty="0" smtClean="0"/>
              <a:t>these </a:t>
            </a:r>
            <a:r>
              <a:rPr lang="en-GB" dirty="0"/>
              <a:t>qualities make identification more </a:t>
            </a:r>
            <a:r>
              <a:rPr lang="en-GB" dirty="0" smtClean="0"/>
              <a:t>likely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628800"/>
            <a:ext cx="399644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Observation cont’d…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Once a person has been identified with then they are more likely to be observed and the behaviour observed is more likely to be imitated.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Children may identify the most interesting child in the class, interesting because they are attractive, popular or rewarded by the </a:t>
            </a:r>
            <a:r>
              <a:rPr lang="en-GB" dirty="0" smtClean="0"/>
              <a:t>teachers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this </a:t>
            </a:r>
            <a:r>
              <a:rPr lang="en-GB" dirty="0"/>
              <a:t>child then models behaviour which may be observed by others and imitated.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33" y="1124744"/>
            <a:ext cx="4046760" cy="2088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645024"/>
            <a:ext cx="3430099" cy="210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972026"/>
          </a:xfrm>
        </p:spPr>
        <p:txBody>
          <a:bodyPr/>
          <a:lstStyle/>
          <a:p>
            <a:r>
              <a:rPr lang="en-GB" dirty="0" smtClean="0"/>
              <a:t>Imitation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7427168" cy="2520281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400" dirty="0" smtClean="0"/>
              <a:t>a </a:t>
            </a:r>
            <a:r>
              <a:rPr lang="en-GB" sz="3400" dirty="0"/>
              <a:t>behaviour which has been observed is then copied (reproduced) by the </a:t>
            </a:r>
            <a:r>
              <a:rPr lang="en-GB" sz="3400" dirty="0" smtClean="0"/>
              <a:t>observer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400" dirty="0" smtClean="0"/>
              <a:t>can </a:t>
            </a:r>
            <a:r>
              <a:rPr lang="en-GB" sz="3400" dirty="0"/>
              <a:t>only take place if the individual is physically able to carry out the </a:t>
            </a:r>
            <a:r>
              <a:rPr lang="en-GB" sz="3400" dirty="0" smtClean="0"/>
              <a:t>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400" dirty="0" smtClean="0"/>
              <a:t>more </a:t>
            </a:r>
            <a:r>
              <a:rPr lang="en-GB" sz="3400" dirty="0"/>
              <a:t>likely to happen when the individual is motivated to do so, i.e., if they have observed another individual being rewarded for the </a:t>
            </a:r>
            <a:r>
              <a:rPr lang="en-GB" sz="3400" dirty="0" smtClean="0"/>
              <a:t>behaviour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501008"/>
            <a:ext cx="6616951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Imitation cont’d…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4536504" cy="4968552"/>
          </a:xfrm>
        </p:spPr>
        <p:txBody>
          <a:bodyPr>
            <a:normAutofit/>
          </a:bodyPr>
          <a:lstStyle/>
          <a:p>
            <a:r>
              <a:rPr lang="en-GB" dirty="0"/>
              <a:t>A person is more likely to be imitated if the observer identifies with them in some way, i.e. same gender, attractive or powerful. </a:t>
            </a:r>
          </a:p>
          <a:p>
            <a:r>
              <a:rPr lang="en-GB" dirty="0"/>
              <a:t>An example of imitation is when a child dresses up like their parent and enacts their behaviours, i.e. talking on a toy telephone, working on a toy computer.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22160"/>
            <a:ext cx="3651119" cy="242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9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83994"/>
          </a:xfrm>
        </p:spPr>
        <p:txBody>
          <a:bodyPr/>
          <a:lstStyle/>
          <a:p>
            <a:r>
              <a:rPr lang="en-GB" dirty="0" smtClean="0"/>
              <a:t>Modelling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954" y="836712"/>
            <a:ext cx="4958126" cy="547260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an </a:t>
            </a:r>
            <a:r>
              <a:rPr lang="en-GB" dirty="0"/>
              <a:t>individual </a:t>
            </a:r>
            <a:r>
              <a:rPr lang="en-GB" dirty="0" smtClean="0"/>
              <a:t>enacts </a:t>
            </a:r>
            <a:r>
              <a:rPr lang="en-GB" dirty="0"/>
              <a:t>a certain behaviour which will act as an example to others who may or may not observe and imitate the behaviour</a:t>
            </a:r>
            <a:r>
              <a:rPr lang="en-GB" dirty="0" smtClean="0"/>
              <a:t>.</a:t>
            </a:r>
          </a:p>
          <a:p>
            <a:r>
              <a:rPr lang="en-GB" dirty="0" smtClean="0"/>
              <a:t>also important is the </a:t>
            </a:r>
            <a:r>
              <a:rPr lang="en-GB" dirty="0"/>
              <a:t>process of the observer identifying with the </a:t>
            </a:r>
            <a:r>
              <a:rPr lang="en-GB" dirty="0" smtClean="0"/>
              <a:t>model.</a:t>
            </a:r>
          </a:p>
          <a:p>
            <a:r>
              <a:rPr lang="en-GB" dirty="0" smtClean="0"/>
              <a:t>Without </a:t>
            </a:r>
            <a:r>
              <a:rPr lang="en-GB" u="sng" dirty="0" smtClean="0"/>
              <a:t>identification</a:t>
            </a:r>
            <a:r>
              <a:rPr lang="en-GB" dirty="0" smtClean="0"/>
              <a:t>,  </a:t>
            </a:r>
            <a:r>
              <a:rPr lang="en-GB" dirty="0"/>
              <a:t>the person is not </a:t>
            </a:r>
            <a:r>
              <a:rPr lang="en-GB" u="sng" dirty="0"/>
              <a:t>a model </a:t>
            </a:r>
            <a:r>
              <a:rPr lang="en-GB" dirty="0"/>
              <a:t>and thus modelling does not take </a:t>
            </a:r>
            <a:r>
              <a:rPr lang="en-GB" dirty="0" smtClean="0"/>
              <a:t>place, the </a:t>
            </a:r>
            <a:r>
              <a:rPr lang="en-GB" dirty="0"/>
              <a:t>person is simply behaving in the presence of </a:t>
            </a:r>
            <a:r>
              <a:rPr lang="en-GB" dirty="0" smtClean="0"/>
              <a:t>others</a:t>
            </a:r>
          </a:p>
          <a:p>
            <a:r>
              <a:rPr lang="en-GB" dirty="0" smtClean="0"/>
              <a:t>e.g. a </a:t>
            </a:r>
            <a:r>
              <a:rPr lang="en-GB" dirty="0"/>
              <a:t>celebrity is involved in some new diet or beauty treatment and young women identify with the celebrity in some way, i.e. they see themselves as similar in some </a:t>
            </a:r>
            <a:r>
              <a:rPr lang="en-GB" dirty="0" smtClean="0"/>
              <a:t>way.</a:t>
            </a:r>
          </a:p>
          <a:p>
            <a:r>
              <a:rPr lang="en-GB" dirty="0" smtClean="0"/>
              <a:t>the </a:t>
            </a:r>
            <a:r>
              <a:rPr lang="en-GB" dirty="0"/>
              <a:t>women may replicate </a:t>
            </a:r>
            <a:r>
              <a:rPr lang="en-GB" dirty="0" smtClean="0"/>
              <a:t>the </a:t>
            </a:r>
            <a:r>
              <a:rPr lang="en-GB" dirty="0"/>
              <a:t>behaviour, beginning the same diet or saving up towards the same treatment.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911" y="3356992"/>
            <a:ext cx="337697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1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Modelling cont’d…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3970784" cy="4373563"/>
          </a:xfrm>
        </p:spPr>
        <p:txBody>
          <a:bodyPr>
            <a:normAutofit/>
          </a:bodyPr>
          <a:lstStyle/>
          <a:p>
            <a:r>
              <a:rPr lang="en-GB" dirty="0" smtClean="0"/>
              <a:t>Example 2: a </a:t>
            </a:r>
            <a:r>
              <a:rPr lang="en-GB" dirty="0"/>
              <a:t>mother </a:t>
            </a:r>
            <a:r>
              <a:rPr lang="en-GB" dirty="0" smtClean="0"/>
              <a:t>changes </a:t>
            </a:r>
            <a:r>
              <a:rPr lang="en-GB" dirty="0"/>
              <a:t>a younger sibling’s nappy while watched by an older daughter. </a:t>
            </a:r>
            <a:endParaRPr lang="en-GB" dirty="0" smtClean="0"/>
          </a:p>
          <a:p>
            <a:r>
              <a:rPr lang="en-GB" dirty="0" smtClean="0"/>
              <a:t>Young </a:t>
            </a:r>
            <a:r>
              <a:rPr lang="en-GB" dirty="0"/>
              <a:t>children usually identify with their same-sex parent and thus they are likely models.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child may then imitate the nappy changing routine with her dolls.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849" y="1812798"/>
            <a:ext cx="4161202" cy="276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1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491064" cy="1371600"/>
          </a:xfrm>
        </p:spPr>
        <p:txBody>
          <a:bodyPr/>
          <a:lstStyle/>
          <a:p>
            <a:r>
              <a:rPr lang="en-GB" dirty="0" smtClean="0"/>
              <a:t>Comparing SLT and OC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OC is </a:t>
            </a:r>
            <a:r>
              <a:rPr lang="en-GB" u="sng" dirty="0" smtClean="0"/>
              <a:t>reductionist</a:t>
            </a:r>
            <a:r>
              <a:rPr lang="en-GB" dirty="0" smtClean="0"/>
              <a:t>, meaning that it is seen as a foregone conclusion that an individual will adapt their behaviour in line with environmental forces in a simplistic and </a:t>
            </a:r>
            <a:r>
              <a:rPr lang="en-GB" u="sng" dirty="0" smtClean="0"/>
              <a:t>deterministic</a:t>
            </a:r>
            <a:r>
              <a:rPr lang="en-GB" dirty="0" smtClean="0"/>
              <a:t> 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Bandura sees learning as much more complex based on self concept, self monitoring and self efficacy.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He also uses the phrase </a:t>
            </a:r>
            <a:r>
              <a:rPr lang="en-GB" u="sng" dirty="0" smtClean="0"/>
              <a:t>reciprocal determinism </a:t>
            </a:r>
            <a:r>
              <a:rPr lang="en-GB" dirty="0" smtClean="0"/>
              <a:t>to explain that not only does the environment shape the individual and the individual shapes his/her environment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849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SLT evolved into SCT (1986)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626968" cy="43735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Bandura reworked his theory to become more cognitive, hence the “C”</a:t>
            </a:r>
          </a:p>
          <a:p>
            <a:r>
              <a:rPr lang="en-GB" dirty="0" smtClean="0"/>
              <a:t>Included “abstract modelling” where the ‘to be learnt’ information is not explicit</a:t>
            </a:r>
          </a:p>
          <a:p>
            <a:r>
              <a:rPr lang="en-GB" dirty="0" smtClean="0"/>
              <a:t>This way children learn values, beliefs, expectations, “standards for “self-evaluation” and so on</a:t>
            </a:r>
          </a:p>
          <a:p>
            <a:r>
              <a:rPr lang="en-GB" dirty="0" smtClean="0"/>
              <a:t>The indivudal internalises societal standards and uses these to “self-monitor” and  “regulate” their behaviour, even in the absence of reinforcement</a:t>
            </a:r>
          </a:p>
          <a:p>
            <a:r>
              <a:rPr lang="en-GB" dirty="0" smtClean="0"/>
              <a:t>He says there is no more devastating punishment than out own “self contempt” (links to Freudian concept of super-ego)</a:t>
            </a:r>
          </a:p>
        </p:txBody>
      </p:sp>
    </p:spTree>
    <p:extLst>
      <p:ext uri="{BB962C8B-B14F-4D97-AF65-F5344CB8AC3E}">
        <p14:creationId xmlns:p14="http://schemas.microsoft.com/office/powerpoint/2010/main" val="2485223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 efficacy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402832" cy="4373563"/>
          </a:xfrm>
        </p:spPr>
        <p:txBody>
          <a:bodyPr/>
          <a:lstStyle/>
          <a:p>
            <a:r>
              <a:rPr lang="en-GB" dirty="0" smtClean="0"/>
              <a:t>Our perception </a:t>
            </a:r>
            <a:r>
              <a:rPr lang="en-GB" dirty="0"/>
              <a:t>of our ability to be effective and control our behaviour/environment; </a:t>
            </a:r>
          </a:p>
          <a:p>
            <a:r>
              <a:rPr lang="en-GB" dirty="0"/>
              <a:t>we may not imitate an observed behaviour, even if motivated to do so, if we believe we are not capable of pulling it </a:t>
            </a:r>
            <a:r>
              <a:rPr lang="en-GB" dirty="0" smtClean="0"/>
              <a:t>off</a:t>
            </a:r>
          </a:p>
          <a:p>
            <a:r>
              <a:rPr lang="en-GB" dirty="0" smtClean="0"/>
              <a:t>This concept helps to explain indivudal differences (people are exposed to the same role models but act differently)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28800"/>
            <a:ext cx="3487068" cy="41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95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473</TotalTime>
  <Words>1077</Words>
  <Application>Microsoft Office PowerPoint</Application>
  <PresentationFormat>On-screen Show (4:3)</PresentationFormat>
  <Paragraphs>74</Paragraphs>
  <Slides>17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Essential</vt:lpstr>
      <vt:lpstr>Social Learning Theory </vt:lpstr>
      <vt:lpstr>Social Learning Theory (1960s)</vt:lpstr>
      <vt:lpstr>Comparing Bandura and Skinner</vt:lpstr>
      <vt:lpstr>4 SLT processes</vt:lpstr>
      <vt:lpstr>Example of Social Learning</vt:lpstr>
      <vt:lpstr>SLT in the Animal Kingdom</vt:lpstr>
      <vt:lpstr>Mineka et al</vt:lpstr>
      <vt:lpstr>Bandura’s research</vt:lpstr>
      <vt:lpstr>Observation</vt:lpstr>
      <vt:lpstr>Observation cont’d…</vt:lpstr>
      <vt:lpstr>Imitation</vt:lpstr>
      <vt:lpstr>Imitation cont’d…</vt:lpstr>
      <vt:lpstr>Modelling</vt:lpstr>
      <vt:lpstr>Modelling cont’d…</vt:lpstr>
      <vt:lpstr>Comparing SLT and OC</vt:lpstr>
      <vt:lpstr>SLT evolved into SCT (1986)</vt:lpstr>
      <vt:lpstr>Self efficacy</vt:lpstr>
    </vt:vector>
  </TitlesOfParts>
  <Company>The Portsmouth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Dept</dc:creator>
  <cp:lastModifiedBy>IT Dept</cp:lastModifiedBy>
  <cp:revision>13</cp:revision>
  <dcterms:created xsi:type="dcterms:W3CDTF">2016-08-07T15:03:54Z</dcterms:created>
  <dcterms:modified xsi:type="dcterms:W3CDTF">2016-08-08T10:15:12Z</dcterms:modified>
</cp:coreProperties>
</file>