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63" r:id="rId6"/>
    <p:sldId id="259" r:id="rId7"/>
    <p:sldId id="264" r:id="rId8"/>
    <p:sldId id="261" r:id="rId9"/>
    <p:sldId id="268" r:id="rId10"/>
    <p:sldId id="265" r:id="rId11"/>
    <p:sldId id="260"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01" y="4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5C0DDC-31E4-4D44-BB59-5665859B88DB}" type="datetimeFigureOut">
              <a:rPr lang="en-GB" smtClean="0"/>
              <a:t>19/11/2013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C0DDC-31E4-4D44-BB59-5665859B88DB}" type="datetimeFigureOut">
              <a:rPr lang="en-GB" smtClean="0"/>
              <a:t>19/11/2013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5C0DDC-31E4-4D44-BB59-5665859B88DB}" type="datetimeFigureOut">
              <a:rPr lang="en-GB" smtClean="0"/>
              <a:t>19/11/2013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45C0DDC-31E4-4D44-BB59-5665859B88DB}" type="datetimeFigureOut">
              <a:rPr lang="en-GB" smtClean="0"/>
              <a:t>19/11/2013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5C0DDC-31E4-4D44-BB59-5665859B88DB}" type="datetimeFigureOut">
              <a:rPr lang="en-GB" smtClean="0"/>
              <a:t>19/11/2013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5C0DDC-31E4-4D44-BB59-5665859B88DB}" type="datetimeFigureOut">
              <a:rPr lang="en-GB" smtClean="0"/>
              <a:t>19/11/2013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C0DDC-31E4-4D44-BB59-5665859B88DB}" type="datetimeFigureOut">
              <a:rPr lang="en-GB" smtClean="0"/>
              <a:t>19/11/2013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C0DDC-31E4-4D44-BB59-5665859B88DB}" type="datetimeFigureOut">
              <a:rPr lang="en-GB" smtClean="0"/>
              <a:t>19/11/2013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C0DDC-31E4-4D44-BB59-5665859B88DB}" type="datetimeFigureOut">
              <a:rPr lang="en-GB" smtClean="0"/>
              <a:t>19/11/2013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C281A9-3B0B-4212-869F-6B774A539D4A}" type="slidenum">
              <a:rPr lang="en-GB" smtClean="0"/>
              <a:t>‹#›</a:t>
            </a:fld>
            <a:endParaRPr lang="en-GB"/>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C0DDC-31E4-4D44-BB59-5665859B88DB}" type="datetimeFigureOut">
              <a:rPr lang="en-GB" smtClean="0"/>
              <a:t>19/11/2013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C0DDC-31E4-4D44-BB59-5665859B88DB}" type="datetimeFigureOut">
              <a:rPr lang="en-GB" smtClean="0"/>
              <a:t>19/11/2013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C281A9-3B0B-4212-869F-6B774A539D4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645C0DDC-31E4-4D44-BB59-5665859B88DB}" type="datetimeFigureOut">
              <a:rPr lang="en-GB" smtClean="0"/>
              <a:t>19/11/2013</a:t>
            </a:fld>
            <a:endParaRPr lang="en-GB"/>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GB"/>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56C281A9-3B0B-4212-869F-6B774A539D4A}" type="slidenum">
              <a:rPr lang="en-GB" smtClean="0"/>
              <a:t>‹#›</a:t>
            </a:fld>
            <a:endParaRPr lang="en-GB"/>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Agency Theory: </a:t>
            </a:r>
            <a:br>
              <a:rPr lang="en-GB" dirty="0" smtClean="0"/>
            </a:br>
            <a:r>
              <a:rPr lang="en-GB" dirty="0" smtClean="0"/>
              <a:t>An Explanation of Obedience</a:t>
            </a:r>
            <a:endParaRPr lang="en-GB" dirty="0"/>
          </a:p>
        </p:txBody>
      </p:sp>
      <p:sp>
        <p:nvSpPr>
          <p:cNvPr id="3" name="Subtitle 2"/>
          <p:cNvSpPr>
            <a:spLocks noGrp="1"/>
          </p:cNvSpPr>
          <p:nvPr>
            <p:ph type="subTitle" idx="1"/>
          </p:nvPr>
        </p:nvSpPr>
        <p:spPr/>
        <p:txBody>
          <a:bodyPr/>
          <a:lstStyle/>
          <a:p>
            <a:r>
              <a:rPr lang="en-GB" dirty="0" smtClean="0"/>
              <a:t>Milgram (1974)</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2060848"/>
            <a:ext cx="2448272" cy="3692476"/>
          </a:xfrm>
          <a:prstGeom prst="rect">
            <a:avLst/>
          </a:prstGeom>
        </p:spPr>
      </p:pic>
    </p:spTree>
    <p:extLst>
      <p:ext uri="{BB962C8B-B14F-4D97-AF65-F5344CB8AC3E}">
        <p14:creationId xmlns:p14="http://schemas.microsoft.com/office/powerpoint/2010/main" val="4252707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675724"/>
            <a:ext cx="7739022" cy="924475"/>
          </a:xfrm>
        </p:spPr>
        <p:txBody>
          <a:bodyPr/>
          <a:lstStyle/>
          <a:p>
            <a:r>
              <a:rPr lang="en-GB" dirty="0"/>
              <a:t>R</a:t>
            </a:r>
            <a:r>
              <a:rPr lang="en-GB" dirty="0" smtClean="0"/>
              <a:t>ules help to maintain social </a:t>
            </a:r>
            <a:r>
              <a:rPr lang="en-GB" dirty="0" smtClean="0">
                <a:solidFill>
                  <a:srgbClr val="FFFF00"/>
                </a:solidFill>
              </a:rPr>
              <a:t>harmony</a:t>
            </a:r>
            <a:r>
              <a:rPr lang="en-GB" dirty="0" smtClean="0"/>
              <a:t> and stability</a:t>
            </a:r>
            <a:endParaRPr lang="en-GB" dirty="0"/>
          </a:p>
        </p:txBody>
      </p:sp>
      <p:sp>
        <p:nvSpPr>
          <p:cNvPr id="3" name="Content Placeholder 2"/>
          <p:cNvSpPr>
            <a:spLocks noGrp="1"/>
          </p:cNvSpPr>
          <p:nvPr>
            <p:ph idx="1"/>
          </p:nvPr>
        </p:nvSpPr>
        <p:spPr>
          <a:xfrm>
            <a:off x="755576" y="2132856"/>
            <a:ext cx="4354645" cy="4051437"/>
          </a:xfrm>
        </p:spPr>
        <p:txBody>
          <a:bodyPr>
            <a:normAutofit fontScale="92500" lnSpcReduction="20000"/>
          </a:bodyPr>
          <a:lstStyle/>
          <a:p>
            <a:r>
              <a:rPr lang="en-GB" dirty="0" smtClean="0"/>
              <a:t>Milgram </a:t>
            </a:r>
            <a:r>
              <a:rPr lang="en-GB" dirty="0"/>
              <a:t>believed that obedience </a:t>
            </a:r>
            <a:r>
              <a:rPr lang="en-GB" dirty="0" smtClean="0"/>
              <a:t>to authority and “following the rules” was </a:t>
            </a:r>
            <a:r>
              <a:rPr lang="en-GB" dirty="0"/>
              <a:t>a way of maintaining stability in </a:t>
            </a:r>
            <a:r>
              <a:rPr lang="en-GB" dirty="0" smtClean="0"/>
              <a:t>society.</a:t>
            </a:r>
          </a:p>
          <a:p>
            <a:r>
              <a:rPr lang="en-GB" dirty="0" smtClean="0"/>
              <a:t>When we follow them we surrender some of our free will</a:t>
            </a:r>
          </a:p>
          <a:p>
            <a:r>
              <a:rPr lang="en-GB" dirty="0" smtClean="0"/>
              <a:t>We have evolved two states that enable us to become obedient when confronted with an authority figure:</a:t>
            </a:r>
          </a:p>
          <a:p>
            <a:r>
              <a:rPr lang="en-GB" dirty="0" smtClean="0"/>
              <a:t>Agentic state</a:t>
            </a:r>
          </a:p>
          <a:p>
            <a:r>
              <a:rPr lang="en-GB" dirty="0" smtClean="0"/>
              <a:t>Autonomous state</a:t>
            </a:r>
          </a:p>
          <a:p>
            <a:r>
              <a:rPr lang="en-GB" dirty="0" smtClean="0"/>
              <a:t>He said sometimes when we are in the agentic state we suffer from moral strain</a:t>
            </a:r>
          </a:p>
          <a:p>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1714500"/>
            <a:ext cx="1714500" cy="1714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240" y="3645024"/>
            <a:ext cx="2080260" cy="1402080"/>
          </a:xfrm>
          <a:prstGeom prst="rect">
            <a:avLst/>
          </a:prstGeom>
        </p:spPr>
      </p:pic>
    </p:spTree>
    <p:extLst>
      <p:ext uri="{BB962C8B-B14F-4D97-AF65-F5344CB8AC3E}">
        <p14:creationId xmlns:p14="http://schemas.microsoft.com/office/powerpoint/2010/main" val="468890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FF00"/>
                </a:solidFill>
              </a:rPr>
              <a:t>Agentic </a:t>
            </a:r>
            <a:r>
              <a:rPr lang="en-GB" dirty="0" smtClean="0"/>
              <a:t>State</a:t>
            </a:r>
            <a:endParaRPr lang="en-GB" dirty="0"/>
          </a:p>
        </p:txBody>
      </p:sp>
      <p:sp>
        <p:nvSpPr>
          <p:cNvPr id="3" name="Content Placeholder 2"/>
          <p:cNvSpPr>
            <a:spLocks noGrp="1"/>
          </p:cNvSpPr>
          <p:nvPr>
            <p:ph idx="1"/>
          </p:nvPr>
        </p:nvSpPr>
        <p:spPr>
          <a:xfrm>
            <a:off x="1009443" y="1807361"/>
            <a:ext cx="5794805" cy="4051437"/>
          </a:xfrm>
        </p:spPr>
        <p:txBody>
          <a:bodyPr>
            <a:normAutofit fontScale="85000" lnSpcReduction="10000"/>
          </a:bodyPr>
          <a:lstStyle/>
          <a:p>
            <a:r>
              <a:rPr lang="en-GB" dirty="0" smtClean="0"/>
              <a:t>If a person is perceived as having more authority than us we make the agentic shift</a:t>
            </a:r>
          </a:p>
          <a:p>
            <a:r>
              <a:rPr lang="en-GB" dirty="0" smtClean="0"/>
              <a:t>We become their “agent” and believe we are acting on their behalf</a:t>
            </a:r>
          </a:p>
          <a:p>
            <a:r>
              <a:rPr lang="en-GB" dirty="0" smtClean="0"/>
              <a:t>We follow their orders, sometimes without question  or fear of reprisals</a:t>
            </a:r>
          </a:p>
          <a:p>
            <a:r>
              <a:rPr lang="en-GB" dirty="0" smtClean="0"/>
              <a:t>We may believe that we have no choice but to obey</a:t>
            </a:r>
          </a:p>
          <a:p>
            <a:r>
              <a:rPr lang="en-GB" dirty="0" smtClean="0"/>
              <a:t>In this state, we may do things that we would not normally choose to do</a:t>
            </a:r>
          </a:p>
          <a:p>
            <a:r>
              <a:rPr lang="en-GB" dirty="0" smtClean="0"/>
              <a:t>This is often because we defer responsibility; we believe the authority figure is responsible</a:t>
            </a:r>
          </a:p>
          <a:p>
            <a:r>
              <a:rPr lang="en-GB" dirty="0" smtClean="0"/>
              <a:t>This can create moral strain in the individual obeying the order, whereby the individuals suffers psychological and physical symptoms of anxiety</a:t>
            </a:r>
          </a:p>
          <a:p>
            <a:endParaRPr lang="en-GB" dirty="0" smtClean="0"/>
          </a:p>
          <a:p>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1542134"/>
            <a:ext cx="1546860" cy="1889760"/>
          </a:xfrm>
          <a:prstGeom prst="rect">
            <a:avLst/>
          </a:prstGeom>
        </p:spPr>
      </p:pic>
    </p:spTree>
    <p:extLst>
      <p:ext uri="{BB962C8B-B14F-4D97-AF65-F5344CB8AC3E}">
        <p14:creationId xmlns:p14="http://schemas.microsoft.com/office/powerpoint/2010/main" val="17996005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700808"/>
            <a:ext cx="7125113" cy="924475"/>
          </a:xfrm>
        </p:spPr>
        <p:txBody>
          <a:bodyPr>
            <a:normAutofit fontScale="90000"/>
          </a:bodyPr>
          <a:lstStyle/>
          <a:p>
            <a:r>
              <a:rPr lang="en-GB" dirty="0" smtClean="0"/>
              <a:t>Example of agentic state: </a:t>
            </a:r>
            <a:br>
              <a:rPr lang="en-GB" dirty="0" smtClean="0"/>
            </a:br>
            <a:r>
              <a:rPr lang="en-GB" dirty="0" smtClean="0"/>
              <a:t>Milgram (1963)</a:t>
            </a:r>
            <a:endParaRPr lang="en-GB" dirty="0"/>
          </a:p>
        </p:txBody>
      </p:sp>
      <p:sp>
        <p:nvSpPr>
          <p:cNvPr id="3" name="Content Placeholder 2"/>
          <p:cNvSpPr>
            <a:spLocks noGrp="1"/>
          </p:cNvSpPr>
          <p:nvPr>
            <p:ph idx="1"/>
          </p:nvPr>
        </p:nvSpPr>
        <p:spPr/>
        <p:txBody>
          <a:bodyPr>
            <a:normAutofit/>
          </a:bodyPr>
          <a:lstStyle/>
          <a:p>
            <a:r>
              <a:rPr lang="en-GB" dirty="0" smtClean="0"/>
              <a:t>65% of participants administered 450 V electric shocks to an innocent person simply for making mistakes on memory task. </a:t>
            </a:r>
          </a:p>
          <a:p>
            <a:r>
              <a:rPr lang="en-GB" dirty="0" smtClean="0"/>
              <a:t>Milgram explained that they had made an agentic shift from the autonomous state into the agentic state, seeing the experimenter as responsible for their actions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908719"/>
            <a:ext cx="2520280" cy="1880517"/>
          </a:xfrm>
          <a:prstGeom prst="rect">
            <a:avLst/>
          </a:prstGeom>
        </p:spPr>
      </p:pic>
    </p:spTree>
    <p:extLst>
      <p:ext uri="{BB962C8B-B14F-4D97-AF65-F5344CB8AC3E}">
        <p14:creationId xmlns:p14="http://schemas.microsoft.com/office/powerpoint/2010/main" val="1290896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764704"/>
            <a:ext cx="7125113" cy="924475"/>
          </a:xfrm>
        </p:spPr>
        <p:txBody>
          <a:bodyPr>
            <a:normAutofit fontScale="90000"/>
          </a:bodyPr>
          <a:lstStyle/>
          <a:p>
            <a:r>
              <a:rPr lang="en-GB" dirty="0" smtClean="0"/>
              <a:t>Examples of Agentic state in real life</a:t>
            </a:r>
            <a:endParaRPr lang="en-GB" dirty="0"/>
          </a:p>
        </p:txBody>
      </p:sp>
      <p:sp>
        <p:nvSpPr>
          <p:cNvPr id="3" name="Content Placeholder 2"/>
          <p:cNvSpPr>
            <a:spLocks noGrp="1"/>
          </p:cNvSpPr>
          <p:nvPr>
            <p:ph idx="1"/>
          </p:nvPr>
        </p:nvSpPr>
        <p:spPr>
          <a:xfrm>
            <a:off x="467544" y="836712"/>
            <a:ext cx="4752528" cy="4051437"/>
          </a:xfrm>
        </p:spPr>
        <p:txBody>
          <a:bodyPr/>
          <a:lstStyle/>
          <a:p>
            <a:r>
              <a:rPr lang="en-GB" dirty="0" smtClean="0"/>
              <a:t>Behaviour of death camp officials in the Holocaust, e.g. Adolph Eichmann</a:t>
            </a:r>
          </a:p>
          <a:p>
            <a:r>
              <a:rPr lang="en-GB" dirty="0" smtClean="0"/>
              <a:t>Behaviour of American Soldiers such as Chip Frederick and </a:t>
            </a:r>
            <a:r>
              <a:rPr lang="en-GB" dirty="0" err="1" smtClean="0"/>
              <a:t>Lynndie</a:t>
            </a:r>
            <a:r>
              <a:rPr lang="en-GB" dirty="0" smtClean="0"/>
              <a:t> England in Abu Ghraib.</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1772816"/>
            <a:ext cx="3156166" cy="2376264"/>
          </a:xfrm>
          <a:prstGeom prst="rect">
            <a:avLst/>
          </a:prstGeom>
        </p:spPr>
      </p:pic>
    </p:spTree>
    <p:extLst>
      <p:ext uri="{BB962C8B-B14F-4D97-AF65-F5344CB8AC3E}">
        <p14:creationId xmlns:p14="http://schemas.microsoft.com/office/powerpoint/2010/main" val="9547605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5055"/>
            <a:ext cx="7125113" cy="924475"/>
          </a:xfrm>
        </p:spPr>
        <p:txBody>
          <a:bodyPr/>
          <a:lstStyle/>
          <a:p>
            <a:r>
              <a:rPr lang="en-GB" dirty="0" smtClean="0"/>
              <a:t>Autonomous state</a:t>
            </a:r>
            <a:endParaRPr lang="en-GB" dirty="0"/>
          </a:p>
        </p:txBody>
      </p:sp>
      <p:sp>
        <p:nvSpPr>
          <p:cNvPr id="3" name="Content Placeholder 2"/>
          <p:cNvSpPr>
            <a:spLocks noGrp="1"/>
          </p:cNvSpPr>
          <p:nvPr>
            <p:ph idx="1"/>
          </p:nvPr>
        </p:nvSpPr>
        <p:spPr>
          <a:xfrm>
            <a:off x="1009443" y="1807361"/>
            <a:ext cx="4066613" cy="4051437"/>
          </a:xfrm>
        </p:spPr>
        <p:txBody>
          <a:bodyPr>
            <a:normAutofit/>
          </a:bodyPr>
          <a:lstStyle/>
          <a:p>
            <a:r>
              <a:rPr lang="en-GB" dirty="0" smtClean="0"/>
              <a:t>In the autonomous state we recognise our own free will, we act independently of others and able to make our own decision</a:t>
            </a:r>
          </a:p>
          <a:p>
            <a:r>
              <a:rPr lang="en-GB" dirty="0" smtClean="0"/>
              <a:t>We take </a:t>
            </a:r>
            <a:r>
              <a:rPr lang="en-GB" dirty="0"/>
              <a:t>responsibility for </a:t>
            </a:r>
            <a:r>
              <a:rPr lang="en-GB" dirty="0" smtClean="0"/>
              <a:t>our </a:t>
            </a:r>
            <a:r>
              <a:rPr lang="en-GB" dirty="0"/>
              <a:t>actions and </a:t>
            </a:r>
            <a:r>
              <a:rPr lang="en-GB" dirty="0" smtClean="0"/>
              <a:t>think twice </a:t>
            </a:r>
            <a:r>
              <a:rPr lang="en-GB" dirty="0"/>
              <a:t>when given orders. </a:t>
            </a:r>
            <a:endParaRPr lang="en-GB" dirty="0" smtClean="0"/>
          </a:p>
          <a:p>
            <a:r>
              <a:rPr lang="en-GB" dirty="0" smtClean="0"/>
              <a:t>The </a:t>
            </a:r>
            <a:r>
              <a:rPr lang="en-GB" dirty="0"/>
              <a:t>person follows their own personal moral code of conduct rather than deferring responsibility to someone else. </a:t>
            </a:r>
            <a:endParaRPr lang="en-GB" dirty="0" smtClean="0"/>
          </a:p>
          <a:p>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2180" y="836712"/>
            <a:ext cx="2304256" cy="225350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240" y="2852935"/>
            <a:ext cx="2160240" cy="2569217"/>
          </a:xfrm>
          <a:prstGeom prst="rect">
            <a:avLst/>
          </a:prstGeom>
        </p:spPr>
      </p:pic>
    </p:spTree>
    <p:extLst>
      <p:ext uri="{BB962C8B-B14F-4D97-AF65-F5344CB8AC3E}">
        <p14:creationId xmlns:p14="http://schemas.microsoft.com/office/powerpoint/2010/main" val="2943590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Examples of Autonomous State in </a:t>
            </a:r>
            <a:r>
              <a:rPr lang="en-GB" dirty="0" err="1" smtClean="0"/>
              <a:t>Milgram’s</a:t>
            </a:r>
            <a:r>
              <a:rPr lang="en-GB" dirty="0" smtClean="0"/>
              <a:t> own research</a:t>
            </a:r>
            <a:endParaRPr lang="en-GB" dirty="0"/>
          </a:p>
        </p:txBody>
      </p:sp>
      <p:sp>
        <p:nvSpPr>
          <p:cNvPr id="3" name="Content Placeholder 2"/>
          <p:cNvSpPr>
            <a:spLocks noGrp="1"/>
          </p:cNvSpPr>
          <p:nvPr>
            <p:ph idx="1"/>
          </p:nvPr>
        </p:nvSpPr>
        <p:spPr>
          <a:xfrm>
            <a:off x="251520" y="1772816"/>
            <a:ext cx="7125112" cy="4051437"/>
          </a:xfrm>
        </p:spPr>
        <p:txBody>
          <a:bodyPr>
            <a:normAutofit fontScale="77500" lnSpcReduction="20000"/>
          </a:bodyPr>
          <a:lstStyle/>
          <a:p>
            <a:r>
              <a:rPr lang="en-GB" dirty="0" smtClean="0"/>
              <a:t>It is possible that those participants who dropped out of </a:t>
            </a:r>
            <a:r>
              <a:rPr lang="en-GB" dirty="0" err="1" smtClean="0"/>
              <a:t>Milgram’s</a:t>
            </a:r>
            <a:r>
              <a:rPr lang="en-GB" dirty="0" smtClean="0"/>
              <a:t> famous ‘electric shock’ study had made the agentic shift back from the agentic state in to the autonomous state as they realised that they were in charge of making their own decisions.</a:t>
            </a:r>
          </a:p>
          <a:p>
            <a:r>
              <a:rPr lang="en-US" dirty="0" smtClean="0"/>
              <a:t>In the all female </a:t>
            </a:r>
            <a:r>
              <a:rPr lang="en-US" dirty="0" err="1" smtClean="0"/>
              <a:t>Pp</a:t>
            </a:r>
            <a:r>
              <a:rPr lang="en-US" dirty="0" smtClean="0"/>
              <a:t> variation, Gretchen Brandt (aged 31, a medical technician) </a:t>
            </a:r>
            <a:r>
              <a:rPr lang="en-GB" dirty="0" smtClean="0"/>
              <a:t>refused to continue above 210 volts; she said “</a:t>
            </a:r>
            <a:r>
              <a:rPr lang="en-US" dirty="0" smtClean="0"/>
              <a:t>I think we are here of our own free will”, it transpired that </a:t>
            </a:r>
            <a:r>
              <a:rPr lang="en-GB" dirty="0" smtClean="0"/>
              <a:t>she had grown up in  Nazi Germany and during debriefing said “perhaps we have seen too much pain”.</a:t>
            </a:r>
          </a:p>
          <a:p>
            <a:r>
              <a:rPr lang="en-US" dirty="0" smtClean="0"/>
              <a:t>Jan </a:t>
            </a:r>
            <a:r>
              <a:rPr lang="en-US" dirty="0" err="1" smtClean="0"/>
              <a:t>Rensaleer</a:t>
            </a:r>
            <a:r>
              <a:rPr lang="en-US" dirty="0" smtClean="0"/>
              <a:t>, an industrial engineer stopped at 225 volts, saying ‘I know what shocks do to you. I’m an electrical engineer’. When asked who was responsible for the shocks he said ‘I would put it on myself entirely’. His ability to resist might be put down to this two things: a sense of knowledge and a sense of responsibility. </a:t>
            </a:r>
          </a:p>
          <a:p>
            <a:r>
              <a:rPr lang="en-US" dirty="0" smtClean="0"/>
              <a:t>A minister refused to go further than 150 volts saying ‘I don’t understand why this experiment is placed above this person’s life...If he doesn’t want to continue , I’m taking orders from him’. In the post-experiment interview he said ‘If one has as one’s ultimate authority God, the it </a:t>
            </a:r>
            <a:r>
              <a:rPr lang="en-US" dirty="0" err="1" smtClean="0"/>
              <a:t>trivialises</a:t>
            </a:r>
            <a:r>
              <a:rPr lang="en-US" dirty="0" smtClean="0"/>
              <a:t> human authority’. The minister’s ability to resist is due to a strong sense of moral responsibility.</a:t>
            </a:r>
            <a:endParaRPr lang="en-GB" dirty="0" smtClean="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312" y="3717032"/>
            <a:ext cx="1475656" cy="19675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788" y="1385719"/>
            <a:ext cx="1440180" cy="2026920"/>
          </a:xfrm>
          <a:prstGeom prst="rect">
            <a:avLst/>
          </a:prstGeom>
        </p:spPr>
      </p:pic>
    </p:spTree>
    <p:extLst>
      <p:ext uri="{BB962C8B-B14F-4D97-AF65-F5344CB8AC3E}">
        <p14:creationId xmlns:p14="http://schemas.microsoft.com/office/powerpoint/2010/main" val="1489756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920349"/>
            <a:ext cx="7125113" cy="924475"/>
          </a:xfrm>
        </p:spPr>
        <p:txBody>
          <a:bodyPr/>
          <a:lstStyle/>
          <a:p>
            <a:r>
              <a:rPr lang="en-GB" dirty="0" smtClean="0"/>
              <a:t>Moral strain</a:t>
            </a:r>
            <a:endParaRPr lang="en-GB" dirty="0"/>
          </a:p>
        </p:txBody>
      </p:sp>
      <p:sp>
        <p:nvSpPr>
          <p:cNvPr id="3" name="Content Placeholder 2"/>
          <p:cNvSpPr>
            <a:spLocks noGrp="1"/>
          </p:cNvSpPr>
          <p:nvPr>
            <p:ph idx="1"/>
          </p:nvPr>
        </p:nvSpPr>
        <p:spPr>
          <a:xfrm>
            <a:off x="1009443" y="1807361"/>
            <a:ext cx="5002717" cy="4051437"/>
          </a:xfrm>
        </p:spPr>
        <p:txBody>
          <a:bodyPr>
            <a:normAutofit/>
          </a:bodyPr>
          <a:lstStyle/>
          <a:p>
            <a:r>
              <a:rPr lang="en-GB" dirty="0" smtClean="0"/>
              <a:t>a state of mental discomfort  (anxiety) caused when a person behaves in a way which conflicts with their beliefs about right and wrong  as can happen whilst in the agentic state </a:t>
            </a:r>
          </a:p>
          <a:p>
            <a:r>
              <a:rPr lang="en-GB" dirty="0" smtClean="0"/>
              <a:t>We may use defence mechanisms to avoid the distress of having to perform acts which we would normally find difficult</a:t>
            </a:r>
          </a:p>
          <a:p>
            <a:r>
              <a:rPr lang="en-US" dirty="0" smtClean="0"/>
              <a:t>For example denial means that we reject the idea that what we have done is wrong</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6433" y="2983091"/>
            <a:ext cx="2412893" cy="2187962"/>
          </a:xfrm>
          <a:prstGeom prst="rect">
            <a:avLst/>
          </a:prstGeom>
        </p:spPr>
      </p:pic>
    </p:spTree>
    <p:extLst>
      <p:ext uri="{BB962C8B-B14F-4D97-AF65-F5344CB8AC3E}">
        <p14:creationId xmlns:p14="http://schemas.microsoft.com/office/powerpoint/2010/main" val="811911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7739022" cy="924475"/>
          </a:xfrm>
        </p:spPr>
        <p:txBody>
          <a:bodyPr>
            <a:normAutofit fontScale="90000"/>
          </a:bodyPr>
          <a:lstStyle/>
          <a:p>
            <a:r>
              <a:rPr lang="en-GB" dirty="0" smtClean="0"/>
              <a:t>Cognitive dissonance (</a:t>
            </a:r>
            <a:r>
              <a:rPr lang="en-GB" dirty="0" err="1" smtClean="0"/>
              <a:t>Festinger</a:t>
            </a:r>
            <a:r>
              <a:rPr lang="en-GB" dirty="0" smtClean="0"/>
              <a:t>, 1957)</a:t>
            </a:r>
            <a:endParaRPr lang="en-GB" dirty="0"/>
          </a:p>
        </p:txBody>
      </p:sp>
      <p:sp>
        <p:nvSpPr>
          <p:cNvPr id="3" name="Content Placeholder 2"/>
          <p:cNvSpPr>
            <a:spLocks noGrp="1"/>
          </p:cNvSpPr>
          <p:nvPr>
            <p:ph idx="1"/>
          </p:nvPr>
        </p:nvSpPr>
        <p:spPr>
          <a:xfrm>
            <a:off x="467544" y="1628800"/>
            <a:ext cx="4752528" cy="4051437"/>
          </a:xfrm>
        </p:spPr>
        <p:txBody>
          <a:bodyPr>
            <a:normAutofit/>
          </a:bodyPr>
          <a:lstStyle/>
          <a:p>
            <a:r>
              <a:rPr lang="en-US" dirty="0" smtClean="0"/>
              <a:t>This state of discomfort occurs when we hold two ideas that conflict with each other</a:t>
            </a:r>
          </a:p>
          <a:p>
            <a:r>
              <a:rPr lang="en-US" dirty="0" smtClean="0"/>
              <a:t>Moral strain is an example of this, e.g. “harming people is wrong” and “I have harmed some-one”</a:t>
            </a:r>
          </a:p>
          <a:p>
            <a:r>
              <a:rPr lang="en-US" dirty="0" smtClean="0"/>
              <a:t>As we cannot erase </a:t>
            </a:r>
            <a:r>
              <a:rPr lang="en-US" dirty="0" err="1" smtClean="0"/>
              <a:t>behaviours</a:t>
            </a:r>
            <a:r>
              <a:rPr lang="en-US" dirty="0" smtClean="0"/>
              <a:t> we have already enacted (I have harmed someone) we instead change our beliefs about why we did this, e.g. we might over exaggerate the scientific value of the study in our mind</a:t>
            </a:r>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2925" y="1772816"/>
            <a:ext cx="1679355" cy="237626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264" y="3726160"/>
            <a:ext cx="1920240" cy="1524000"/>
          </a:xfrm>
          <a:prstGeom prst="rect">
            <a:avLst/>
          </a:prstGeom>
        </p:spPr>
      </p:pic>
    </p:spTree>
    <p:extLst>
      <p:ext uri="{BB962C8B-B14F-4D97-AF65-F5344CB8AC3E}">
        <p14:creationId xmlns:p14="http://schemas.microsoft.com/office/powerpoint/2010/main" val="3715132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GB" dirty="0" smtClean="0"/>
              <a:t>• E.g. denial was common in soldiers during the Holocaust as</a:t>
            </a:r>
          </a:p>
          <a:p>
            <a:r>
              <a:rPr lang="en-GB" dirty="0" smtClean="0"/>
              <a:t>they refused to confront what they were doing/</a:t>
            </a:r>
            <a:r>
              <a:rPr lang="en-GB" dirty="0" err="1" smtClean="0"/>
              <a:t>eq</a:t>
            </a:r>
            <a:r>
              <a:rPr lang="en-GB" dirty="0" smtClean="0"/>
              <a:t>;</a:t>
            </a:r>
          </a:p>
          <a:p>
            <a:r>
              <a:rPr lang="en-GB" dirty="0" smtClean="0"/>
              <a:t>An example of moral strain can be seen in </a:t>
            </a:r>
            <a:r>
              <a:rPr lang="en-GB" dirty="0" err="1" smtClean="0"/>
              <a:t>Milgram’s</a:t>
            </a:r>
            <a:r>
              <a:rPr lang="en-GB" dirty="0" smtClean="0"/>
              <a:t> infamous study, where the participants, behaving in the agentic state, apparently administered electric shocks to the learner. They were seen to stutter, tremble, dig their fingernails into their palms, sweat, bite their lips and even have seizures. </a:t>
            </a:r>
          </a:p>
          <a:p>
            <a:r>
              <a:rPr lang="en-GB" dirty="0" smtClean="0"/>
              <a:t>These responses resulted from the participants’ awareness (whether conscious or pre-conscious) of the two conflicting ideas that they did not wish to harm the victim but at the same time that they felt unable to resist the urge to obey the authority figure, a behaviour which has become almost instantaneous, and separated from conscious decision-making.</a:t>
            </a:r>
          </a:p>
          <a:p>
            <a:endParaRPr lang="en-GB" dirty="0" smtClean="0"/>
          </a:p>
          <a:p>
            <a:endParaRPr lang="en-GB" dirty="0" smtClean="0"/>
          </a:p>
          <a:p>
            <a:endParaRPr lang="en-GB" dirty="0"/>
          </a:p>
        </p:txBody>
      </p:sp>
    </p:spTree>
    <p:extLst>
      <p:ext uri="{BB962C8B-B14F-4D97-AF65-F5344CB8AC3E}">
        <p14:creationId xmlns:p14="http://schemas.microsoft.com/office/powerpoint/2010/main" val="25997943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62506"/>
            <a:ext cx="7125113" cy="924475"/>
          </a:xfrm>
        </p:spPr>
        <p:txBody>
          <a:bodyPr/>
          <a:lstStyle/>
          <a:p>
            <a:r>
              <a:rPr lang="en-GB" dirty="0" smtClean="0"/>
              <a:t>The Socialisation process</a:t>
            </a:r>
            <a:endParaRPr lang="en-GB" dirty="0"/>
          </a:p>
        </p:txBody>
      </p:sp>
      <p:sp>
        <p:nvSpPr>
          <p:cNvPr id="3" name="Content Placeholder 2"/>
          <p:cNvSpPr>
            <a:spLocks noGrp="1"/>
          </p:cNvSpPr>
          <p:nvPr>
            <p:ph idx="1"/>
          </p:nvPr>
        </p:nvSpPr>
        <p:spPr>
          <a:xfrm>
            <a:off x="899592" y="1412776"/>
            <a:ext cx="4282637" cy="4051437"/>
          </a:xfrm>
        </p:spPr>
        <p:txBody>
          <a:bodyPr>
            <a:normAutofit/>
          </a:bodyPr>
          <a:lstStyle/>
          <a:p>
            <a:r>
              <a:rPr lang="en-GB" dirty="0" smtClean="0"/>
              <a:t>The theory believes we are socialised into an agentic state from a young age, from </a:t>
            </a:r>
            <a:r>
              <a:rPr lang="en-GB" dirty="0"/>
              <a:t>an early age </a:t>
            </a:r>
            <a:r>
              <a:rPr lang="en-GB" dirty="0" smtClean="0"/>
              <a:t>obedience becomes more likely as we are rewarded for obedience and punished for going against instructions</a:t>
            </a:r>
          </a:p>
          <a:p>
            <a:r>
              <a:rPr lang="en-GB" dirty="0"/>
              <a:t>C</a:t>
            </a:r>
            <a:r>
              <a:rPr lang="en-GB" dirty="0" smtClean="0"/>
              <a:t>hildren learn to act as agents, following social rules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1772816"/>
            <a:ext cx="2339752" cy="2955476"/>
          </a:xfrm>
          <a:prstGeom prst="rect">
            <a:avLst/>
          </a:prstGeom>
        </p:spPr>
      </p:pic>
    </p:spTree>
    <p:extLst>
      <p:ext uri="{BB962C8B-B14F-4D97-AF65-F5344CB8AC3E}">
        <p14:creationId xmlns:p14="http://schemas.microsoft.com/office/powerpoint/2010/main" val="2100126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7125113" cy="924475"/>
          </a:xfrm>
        </p:spPr>
        <p:txBody>
          <a:bodyPr/>
          <a:lstStyle/>
          <a:p>
            <a:r>
              <a:rPr lang="en-GB" dirty="0" smtClean="0"/>
              <a:t>Obedience and survival: an evolutionary explanation</a:t>
            </a:r>
            <a:endParaRPr lang="en-GB" dirty="0"/>
          </a:p>
        </p:txBody>
      </p:sp>
      <p:sp>
        <p:nvSpPr>
          <p:cNvPr id="3" name="Content Placeholder 2"/>
          <p:cNvSpPr>
            <a:spLocks noGrp="1"/>
          </p:cNvSpPr>
          <p:nvPr>
            <p:ph idx="1"/>
          </p:nvPr>
        </p:nvSpPr>
        <p:spPr>
          <a:xfrm>
            <a:off x="179512" y="1844824"/>
            <a:ext cx="8640960" cy="4051437"/>
          </a:xfrm>
        </p:spPr>
        <p:txBody>
          <a:bodyPr>
            <a:normAutofit/>
          </a:bodyPr>
          <a:lstStyle/>
          <a:p>
            <a:r>
              <a:rPr lang="en-US" dirty="0" smtClean="0"/>
              <a:t>the </a:t>
            </a:r>
            <a:r>
              <a:rPr lang="en-US" dirty="0"/>
              <a:t>ability to make the agentic shift in certain social situations has survival </a:t>
            </a:r>
            <a:r>
              <a:rPr lang="en-US" dirty="0" smtClean="0"/>
              <a:t>value; evolutionary </a:t>
            </a:r>
            <a:r>
              <a:rPr lang="en-US" dirty="0"/>
              <a:t>psychologists argue that common </a:t>
            </a:r>
            <a:r>
              <a:rPr lang="en-US" dirty="0" err="1"/>
              <a:t>behaviours</a:t>
            </a:r>
            <a:r>
              <a:rPr lang="en-US" dirty="0"/>
              <a:t> today reflect the selection pressures that existed in our environment of evolutionary adaptation, </a:t>
            </a:r>
            <a:r>
              <a:rPr lang="en-US" dirty="0" smtClean="0"/>
              <a:t>35,000-3 </a:t>
            </a:r>
            <a:r>
              <a:rPr lang="en-US" dirty="0"/>
              <a:t>million years ago. </a:t>
            </a:r>
            <a:endParaRPr lang="en-GB" dirty="0"/>
          </a:p>
          <a:p>
            <a:r>
              <a:rPr lang="en-GB" dirty="0" smtClean="0"/>
              <a:t>Being </a:t>
            </a:r>
            <a:r>
              <a:rPr lang="en-GB" dirty="0"/>
              <a:t>an agent of society </a:t>
            </a:r>
            <a:r>
              <a:rPr lang="en-GB" dirty="0" smtClean="0"/>
              <a:t>helps to </a:t>
            </a:r>
            <a:r>
              <a:rPr lang="en-GB" dirty="0"/>
              <a:t>avoids conflict and enables smooth running of a society; Milgram argues that </a:t>
            </a:r>
            <a:r>
              <a:rPr lang="en-GB" dirty="0" smtClean="0"/>
              <a:t>obedience </a:t>
            </a:r>
            <a:r>
              <a:rPr lang="en-GB" dirty="0"/>
              <a:t>has survival value</a:t>
            </a:r>
          </a:p>
          <a:p>
            <a:r>
              <a:rPr lang="en-GB" dirty="0"/>
              <a:t>Those humans who know their place in the social hierarchy and </a:t>
            </a:r>
            <a:r>
              <a:rPr lang="en-GB" dirty="0" smtClean="0"/>
              <a:t>stuck </a:t>
            </a:r>
            <a:r>
              <a:rPr lang="en-GB" dirty="0"/>
              <a:t>to the rules </a:t>
            </a:r>
            <a:r>
              <a:rPr lang="en-GB" dirty="0" smtClean="0"/>
              <a:t>were </a:t>
            </a:r>
            <a:r>
              <a:rPr lang="en-GB" dirty="0"/>
              <a:t>more likely to </a:t>
            </a:r>
            <a:r>
              <a:rPr lang="en-GB" dirty="0" smtClean="0"/>
              <a:t>have been </a:t>
            </a:r>
            <a:r>
              <a:rPr lang="en-GB" dirty="0"/>
              <a:t>accepted and </a:t>
            </a:r>
            <a:r>
              <a:rPr lang="en-GB" dirty="0" smtClean="0"/>
              <a:t>survived, </a:t>
            </a:r>
            <a:r>
              <a:rPr lang="en-GB" dirty="0"/>
              <a:t>those who </a:t>
            </a:r>
            <a:r>
              <a:rPr lang="en-GB" dirty="0" smtClean="0"/>
              <a:t>rebelled </a:t>
            </a:r>
            <a:r>
              <a:rPr lang="en-GB" dirty="0"/>
              <a:t>may </a:t>
            </a:r>
            <a:r>
              <a:rPr lang="en-GB" dirty="0" smtClean="0"/>
              <a:t>have been </a:t>
            </a:r>
            <a:r>
              <a:rPr lang="en-GB" dirty="0"/>
              <a:t>rejected and </a:t>
            </a:r>
            <a:r>
              <a:rPr lang="en-GB" dirty="0" smtClean="0"/>
              <a:t>found </a:t>
            </a:r>
            <a:r>
              <a:rPr lang="en-GB" dirty="0"/>
              <a:t>survival more difficult thus not </a:t>
            </a:r>
            <a:r>
              <a:rPr lang="en-GB" dirty="0" smtClean="0"/>
              <a:t>passing </a:t>
            </a:r>
            <a:r>
              <a:rPr lang="en-GB" dirty="0"/>
              <a:t>the genes to the next </a:t>
            </a:r>
            <a:r>
              <a:rPr lang="en-GB" dirty="0" smtClean="0"/>
              <a:t>generation; therefore over time creatures </a:t>
            </a:r>
            <a:r>
              <a:rPr lang="en-GB" dirty="0"/>
              <a:t>whose survival relies on being part of a group become increasingly more </a:t>
            </a:r>
            <a:r>
              <a:rPr lang="en-GB" dirty="0" smtClean="0"/>
              <a:t>obedient with each generation</a:t>
            </a:r>
            <a:r>
              <a:rPr lang="en-US" dirty="0"/>
              <a:t> </a:t>
            </a: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2" y="620688"/>
            <a:ext cx="2659380" cy="1097280"/>
          </a:xfrm>
          <a:prstGeom prst="rect">
            <a:avLst/>
          </a:prstGeom>
        </p:spPr>
      </p:pic>
    </p:spTree>
    <p:extLst>
      <p:ext uri="{BB962C8B-B14F-4D97-AF65-F5344CB8AC3E}">
        <p14:creationId xmlns:p14="http://schemas.microsoft.com/office/powerpoint/2010/main" val="2122357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terms to mention in your AO1</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Authority figure</a:t>
            </a:r>
          </a:p>
          <a:p>
            <a:r>
              <a:rPr lang="en-GB" dirty="0" smtClean="0"/>
              <a:t>Agentic state</a:t>
            </a:r>
          </a:p>
          <a:p>
            <a:r>
              <a:rPr lang="en-GB" dirty="0" smtClean="0"/>
              <a:t>Autonomous state</a:t>
            </a:r>
          </a:p>
          <a:p>
            <a:r>
              <a:rPr lang="en-GB" dirty="0" smtClean="0"/>
              <a:t>Agentic shift</a:t>
            </a:r>
          </a:p>
          <a:p>
            <a:r>
              <a:rPr lang="en-GB" dirty="0" smtClean="0"/>
              <a:t>Moral strain</a:t>
            </a:r>
          </a:p>
          <a:p>
            <a:r>
              <a:rPr lang="en-GB" dirty="0" smtClean="0"/>
              <a:t>Cognitive dissonance</a:t>
            </a:r>
          </a:p>
          <a:p>
            <a:r>
              <a:rPr lang="en-GB" dirty="0" smtClean="0"/>
              <a:t>Denial</a:t>
            </a:r>
          </a:p>
          <a:p>
            <a:r>
              <a:rPr lang="en-GB" dirty="0" smtClean="0"/>
              <a:t>Socialisation</a:t>
            </a:r>
          </a:p>
          <a:p>
            <a:r>
              <a:rPr lang="en-GB" dirty="0" smtClean="0"/>
              <a:t>Evolution</a:t>
            </a:r>
          </a:p>
          <a:p>
            <a:r>
              <a:rPr lang="en-GB" dirty="0" smtClean="0"/>
              <a:t>Survival</a:t>
            </a:r>
          </a:p>
          <a:p>
            <a:r>
              <a:rPr lang="en-GB" dirty="0" smtClean="0"/>
              <a:t>Social harmony/stability</a:t>
            </a:r>
          </a:p>
          <a:p>
            <a:endParaRPr lang="en-GB" dirty="0"/>
          </a:p>
        </p:txBody>
      </p:sp>
    </p:spTree>
    <p:extLst>
      <p:ext uri="{BB962C8B-B14F-4D97-AF65-F5344CB8AC3E}">
        <p14:creationId xmlns:p14="http://schemas.microsoft.com/office/powerpoint/2010/main" val="3230567494"/>
      </p:ext>
    </p:extLst>
  </p:cSld>
  <p:clrMapOvr>
    <a:masterClrMapping/>
  </p:clrMapOvr>
  <p:timing>
    <p:tnLst>
      <p:par>
        <p:cTn id="1" dur="indefinite" restart="never" nodeType="tmRoot"/>
      </p:par>
    </p:tnLst>
  </p:timing>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Autumn</Template>
  <TotalTime>1914</TotalTime>
  <Words>1098</Words>
  <Application>Microsoft Office PowerPoint</Application>
  <PresentationFormat>On-screen Show (4:3)</PresentationFormat>
  <Paragraphs>65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Autumn</vt:lpstr>
      <vt:lpstr>Agency Theory:  An Explanation of Obedience</vt:lpstr>
      <vt:lpstr>Rules help to maintain social harmony and stability</vt:lpstr>
      <vt:lpstr>Agentic State</vt:lpstr>
      <vt:lpstr>Example of agentic state:  Milgram (1963)</vt:lpstr>
      <vt:lpstr>Examples of Agentic state in real life</vt:lpstr>
      <vt:lpstr>Autonomous state</vt:lpstr>
      <vt:lpstr>Examples of Autonomous State in Milgram’s own research</vt:lpstr>
      <vt:lpstr>Moral strain</vt:lpstr>
      <vt:lpstr>Cognitive dissonance (Festinger, 1957)</vt:lpstr>
      <vt:lpstr>PowerPoint Presentation</vt:lpstr>
      <vt:lpstr>The Socialisation process</vt:lpstr>
      <vt:lpstr>Obedience and survival: an evolutionary explanation</vt:lpstr>
      <vt:lpstr>Key terms to mention in your AO1</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Agency Theory</dc:title>
  <dc:creator>IT Dept</dc:creator>
  <cp:lastModifiedBy>IT Dept</cp:lastModifiedBy>
  <cp:revision>13</cp:revision>
  <dcterms:created xsi:type="dcterms:W3CDTF">2013-11-16T14:19:47Z</dcterms:created>
  <dcterms:modified xsi:type="dcterms:W3CDTF">2013-11-19T00:58:25Z</dcterms:modified>
</cp:coreProperties>
</file>