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9" r:id="rId6"/>
    <p:sldId id="25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748C6-76BD-4066-A55F-3CC6BC96C677}" type="datetimeFigureOut">
              <a:rPr lang="en-US" smtClean="0"/>
              <a:t>1/6/2016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2E339-8CD2-42DD-A4B3-2FB7277D1C6E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Cultural norms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Define the terms “culture” and “cultural norms</a:t>
            </a:r>
            <a:r>
              <a:rPr lang="en-GB" dirty="0" smtClean="0"/>
              <a:t>”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Culture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Race, nationality, ethnicity</a:t>
            </a:r>
          </a:p>
          <a:p>
            <a:r>
              <a:rPr lang="en-GB" dirty="0" smtClean="0"/>
              <a:t>Music, art, literature, drama, dance</a:t>
            </a:r>
          </a:p>
          <a:p>
            <a:r>
              <a:rPr lang="en-GB" dirty="0" smtClean="0"/>
              <a:t>Food, clothing, housing, technology, transport</a:t>
            </a:r>
          </a:p>
          <a:p>
            <a:r>
              <a:rPr lang="en-GB" dirty="0" smtClean="0"/>
              <a:t>Economy, work, </a:t>
            </a:r>
          </a:p>
          <a:p>
            <a:r>
              <a:rPr lang="en-GB" dirty="0" smtClean="0"/>
              <a:t>Leisure, family life, sex</a:t>
            </a:r>
          </a:p>
          <a:p>
            <a:r>
              <a:rPr lang="en-GB" dirty="0" smtClean="0"/>
              <a:t>Welfare, religion, science</a:t>
            </a:r>
          </a:p>
          <a:p>
            <a:r>
              <a:rPr lang="en-GB" dirty="0" smtClean="0"/>
              <a:t>Rites of passage, rituals, ceremonies, traditions customs, heritage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Kroeber and Kluckholn (1952)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161 </a:t>
            </a:r>
            <a:r>
              <a:rPr lang="en-GB" dirty="0" err="1" smtClean="0"/>
              <a:t>defintions</a:t>
            </a:r>
            <a:endParaRPr lang="en-GB" dirty="0" smtClean="0"/>
          </a:p>
          <a:p>
            <a:r>
              <a:rPr lang="en-GB" dirty="0" smtClean="0"/>
              <a:t>Six ways in which people discuss culture:</a:t>
            </a:r>
          </a:p>
          <a:p>
            <a:pPr lvl="1"/>
            <a:r>
              <a:rPr lang="en-GB" dirty="0" smtClean="0"/>
              <a:t>Descriptive; activities and behaviours</a:t>
            </a:r>
          </a:p>
          <a:p>
            <a:pPr lvl="1"/>
            <a:r>
              <a:rPr lang="en-GB" dirty="0" smtClean="0"/>
              <a:t>Historical; heritage and tradition</a:t>
            </a:r>
          </a:p>
          <a:p>
            <a:pPr lvl="1"/>
            <a:r>
              <a:rPr lang="en-GB" dirty="0" smtClean="0"/>
              <a:t>Normative; rules and norms</a:t>
            </a:r>
          </a:p>
          <a:p>
            <a:pPr lvl="1"/>
            <a:r>
              <a:rPr lang="en-GB" dirty="0" smtClean="0"/>
              <a:t>Psychological; learning, problem soling , behavioural approaches within a group of people</a:t>
            </a:r>
          </a:p>
          <a:p>
            <a:pPr lvl="1"/>
            <a:r>
              <a:rPr lang="en-GB" dirty="0" smtClean="0"/>
              <a:t>Structural; societal and organisational elements</a:t>
            </a:r>
          </a:p>
          <a:p>
            <a:pPr lvl="1"/>
            <a:r>
              <a:rPr lang="en-GB" dirty="0" smtClean="0"/>
              <a:t>Genetic; origins of a </a:t>
            </a:r>
            <a:r>
              <a:rPr lang="en-GB" dirty="0" err="1" smtClean="0"/>
              <a:t>certian</a:t>
            </a:r>
            <a:r>
              <a:rPr lang="en-GB" dirty="0" smtClean="0"/>
              <a:t> group of people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culture?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 socio-psychological construct…</a:t>
            </a:r>
          </a:p>
          <a:p>
            <a:r>
              <a:rPr lang="en-US" sz="2400" dirty="0" smtClean="0"/>
              <a:t>“a </a:t>
            </a:r>
            <a:r>
              <a:rPr lang="en-US" sz="2400" dirty="0"/>
              <a:t>relatively organised system of shared meanings” </a:t>
            </a:r>
            <a:endParaRPr lang="en-US" sz="2400" dirty="0" smtClean="0"/>
          </a:p>
          <a:p>
            <a:pPr>
              <a:buNone/>
            </a:pPr>
            <a:r>
              <a:rPr lang="en-US" sz="2400" i="1" dirty="0"/>
              <a:t>	</a:t>
            </a:r>
            <a:r>
              <a:rPr lang="en-US" sz="2400" i="1" dirty="0" smtClean="0"/>
              <a:t>Smith </a:t>
            </a:r>
            <a:r>
              <a:rPr lang="en-US" sz="2400" i="1" dirty="0"/>
              <a:t>and Bond (1993</a:t>
            </a:r>
            <a:r>
              <a:rPr lang="en-US" sz="2400" i="1" dirty="0" smtClean="0"/>
              <a:t>)</a:t>
            </a:r>
            <a:endParaRPr lang="en-GB" sz="2400" dirty="0"/>
          </a:p>
          <a:p>
            <a:pPr lvl="0"/>
            <a:r>
              <a:rPr lang="en-US" sz="2400" dirty="0"/>
              <a:t>“collective programming of the mind which distinguishes members of one group from another.” </a:t>
            </a:r>
            <a:endParaRPr lang="en-US" sz="2400" dirty="0" smtClean="0"/>
          </a:p>
          <a:p>
            <a:pPr lvl="0">
              <a:buNone/>
            </a:pPr>
            <a:r>
              <a:rPr lang="en-US" sz="2400" i="1" dirty="0"/>
              <a:t>	</a:t>
            </a:r>
            <a:r>
              <a:rPr lang="en-US" sz="2400" i="1" dirty="0" err="1" smtClean="0"/>
              <a:t>Hofstede</a:t>
            </a:r>
            <a:r>
              <a:rPr lang="en-US" sz="2400" i="1" dirty="0" smtClean="0"/>
              <a:t> </a:t>
            </a:r>
            <a:r>
              <a:rPr lang="en-US" sz="2400" i="1" dirty="0"/>
              <a:t>(1980</a:t>
            </a:r>
            <a:r>
              <a:rPr lang="en-US" sz="2400" i="1" dirty="0" smtClean="0"/>
              <a:t>)</a:t>
            </a:r>
            <a:endParaRPr lang="en-US" sz="2400" dirty="0" smtClean="0"/>
          </a:p>
          <a:p>
            <a:pPr lvl="0"/>
            <a:r>
              <a:rPr lang="en-US" sz="2400" dirty="0" smtClean="0"/>
              <a:t>“a set of the attitudes</a:t>
            </a:r>
            <a:r>
              <a:rPr lang="en-US" sz="2400" dirty="0"/>
              <a:t>, </a:t>
            </a:r>
            <a:r>
              <a:rPr lang="en-US" sz="2400" dirty="0" smtClean="0"/>
              <a:t>values, beliefs and behaviours shared by a group of people, but different for each individual, communicated from one generation to the next (</a:t>
            </a:r>
            <a:r>
              <a:rPr lang="en-US" sz="2400" dirty="0"/>
              <a:t>M</a:t>
            </a:r>
            <a:r>
              <a:rPr lang="en-US" sz="2400" dirty="0" smtClean="0"/>
              <a:t>atsumoto 1996)</a:t>
            </a:r>
          </a:p>
          <a:p>
            <a:pPr lvl="0"/>
            <a:r>
              <a:rPr lang="en-US" sz="2400" dirty="0" smtClean="0">
                <a:solidFill>
                  <a:srgbClr val="FFFF00"/>
                </a:solidFill>
              </a:rPr>
              <a:t>Linked concepts we have discussed before? Enculturation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Shared meanings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>
                <a:solidFill>
                  <a:srgbClr val="FFFF00"/>
                </a:solidFill>
              </a:rPr>
              <a:t>in Chinese </a:t>
            </a:r>
            <a:r>
              <a:rPr lang="en-US" dirty="0" smtClean="0"/>
              <a:t>‘crisis’ means ‘new opportunities’ and ‘love’ can mean infatuation, unrequited, and sorrow and is seen as suspicious, illicit and socially disruptive</a:t>
            </a:r>
          </a:p>
          <a:p>
            <a:pPr lvl="0"/>
            <a:r>
              <a:rPr lang="en-US" dirty="0" smtClean="0">
                <a:solidFill>
                  <a:srgbClr val="FFFF00"/>
                </a:solidFill>
              </a:rPr>
              <a:t>in Japan </a:t>
            </a:r>
            <a:r>
              <a:rPr lang="en-US" dirty="0" smtClean="0"/>
              <a:t>‘work’ refers not just to your job but implies time spent in leisure pursuits with colleagues as well.</a:t>
            </a:r>
          </a:p>
          <a:p>
            <a:pPr lvl="0"/>
            <a:r>
              <a:rPr lang="en-US" dirty="0" smtClean="0"/>
              <a:t>What do these differences suggest about differing </a:t>
            </a:r>
            <a:r>
              <a:rPr lang="en-US" dirty="0" smtClean="0">
                <a:solidFill>
                  <a:srgbClr val="92D050"/>
                </a:solidFill>
              </a:rPr>
              <a:t>representations</a:t>
            </a:r>
            <a:r>
              <a:rPr lang="en-US" dirty="0" smtClean="0"/>
              <a:t> of the world or differing </a:t>
            </a:r>
            <a:r>
              <a:rPr lang="en-US" dirty="0" smtClean="0">
                <a:solidFill>
                  <a:srgbClr val="92D050"/>
                </a:solidFill>
              </a:rPr>
              <a:t>values</a:t>
            </a:r>
            <a:r>
              <a:rPr lang="en-US" dirty="0" smtClean="0"/>
              <a:t>?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Caution!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Cole (1995) calls for caution in conceptualising culture in psychology ‘since appeal to a “generally accepted” (let alone “the correct”) definition is almost certainly a hopeless enterprise’ (p.31).</a:t>
            </a:r>
          </a:p>
          <a:p>
            <a:r>
              <a:rPr lang="en-GB" dirty="0" smtClean="0"/>
              <a:t>Definitions reflect assumptions, theoretical orientation and interests in particular aspects of the world. </a:t>
            </a:r>
          </a:p>
          <a:p>
            <a:r>
              <a:rPr lang="en-GB" dirty="0" smtClean="0"/>
              <a:t>Our own assumptions about what culture is may not reflect another societies assumptions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Further Cautions! </a:t>
            </a:r>
            <a:br>
              <a:rPr lang="en-GB" dirty="0" smtClean="0">
                <a:solidFill>
                  <a:srgbClr val="FFFF00"/>
                </a:solidFill>
              </a:rPr>
            </a:br>
            <a:r>
              <a:rPr lang="en-GB" dirty="0" smtClean="0">
                <a:solidFill>
                  <a:srgbClr val="FFFF00"/>
                </a:solidFill>
              </a:rPr>
              <a:t>David Matsumoto (1996)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Culture...</a:t>
            </a:r>
          </a:p>
          <a:p>
            <a:r>
              <a:rPr lang="en-GB" dirty="0" smtClean="0"/>
              <a:t>Cannot be swallowed in a single gulp! (</a:t>
            </a:r>
            <a:r>
              <a:rPr lang="en-GB" dirty="0" err="1" smtClean="0"/>
              <a:t>Malpass</a:t>
            </a:r>
            <a:r>
              <a:rPr lang="en-GB" dirty="0" smtClean="0"/>
              <a:t> 1993)</a:t>
            </a:r>
          </a:p>
          <a:p>
            <a:r>
              <a:rPr lang="en-GB" dirty="0" smtClean="0"/>
              <a:t>“Can’t be learnt in a book, a uni course or a </a:t>
            </a:r>
            <a:r>
              <a:rPr lang="en-GB" dirty="0" err="1" smtClean="0"/>
              <a:t>trinaing</a:t>
            </a:r>
            <a:r>
              <a:rPr lang="en-GB" dirty="0" smtClean="0"/>
              <a:t> programme</a:t>
            </a:r>
          </a:p>
          <a:p>
            <a:r>
              <a:rPr lang="en-GB" dirty="0" smtClean="0"/>
              <a:t>“the breadth and scope are enormous”</a:t>
            </a:r>
          </a:p>
          <a:p>
            <a:r>
              <a:rPr lang="en-GB" dirty="0" smtClean="0"/>
              <a:t>“in all its richness and complexity, is huge”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Studying culture scientifically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Difficult; culture is abstract; </a:t>
            </a:r>
          </a:p>
          <a:p>
            <a:r>
              <a:rPr lang="en-GB" dirty="0" smtClean="0"/>
              <a:t>can’t be observed directly only inferred from what people do and say (manifestations of culture)</a:t>
            </a:r>
          </a:p>
          <a:p>
            <a:r>
              <a:rPr lang="en-GB" dirty="0" smtClean="0"/>
              <a:t>A theoretical/conceptual entity that helps explain observed behavioural differences</a:t>
            </a:r>
          </a:p>
          <a:p>
            <a:r>
              <a:rPr lang="en-GB" dirty="0" smtClean="0"/>
              <a:t>He behaves like that because of his culture; what is his culture, well its the difference in the way he behaves (</a:t>
            </a:r>
            <a:r>
              <a:rPr lang="en-GB" dirty="0" smtClean="0">
                <a:solidFill>
                  <a:srgbClr val="FFFF00"/>
                </a:solidFill>
              </a:rPr>
              <a:t>Problem?</a:t>
            </a:r>
            <a:r>
              <a:rPr lang="en-GB" dirty="0" smtClean="0"/>
              <a:t>)</a:t>
            </a:r>
          </a:p>
          <a:p>
            <a:r>
              <a:rPr lang="en-GB" dirty="0" smtClean="0"/>
              <a:t>Can we change a culture? Start by changing people's behaviour/language?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Link between culture and behaviour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Match between extent to which people's behaviour is similar and reflects cultural norms is not exact</a:t>
            </a:r>
          </a:p>
          <a:p>
            <a:r>
              <a:rPr lang="en-GB" dirty="0" smtClean="0"/>
              <a:t>Some cultures are more homogenous than others, behaviour matches the norms more precisely</a:t>
            </a:r>
          </a:p>
          <a:p>
            <a:r>
              <a:rPr lang="en-GB" dirty="0" smtClean="0"/>
              <a:t>Tight and loose cultures (Pelto, 1968) 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Why might some cultures be looser than others?</a:t>
            </a:r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Cultural norms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rules for living; prescriptions for ‘correct’ behaviour</a:t>
            </a:r>
          </a:p>
          <a:p>
            <a:r>
              <a:rPr lang="en-GB" dirty="0" smtClean="0"/>
              <a:t>social standards of accepted, expected and appropriate behaviour</a:t>
            </a:r>
          </a:p>
          <a:p>
            <a:r>
              <a:rPr lang="en-GB" dirty="0" smtClean="0"/>
              <a:t>passed from one generation to the next</a:t>
            </a:r>
          </a:p>
          <a:p>
            <a:r>
              <a:rPr lang="en-GB" dirty="0" smtClean="0"/>
              <a:t>may or may not coincide with laws and policies, e.g., driving five miles above the speed limit</a:t>
            </a:r>
          </a:p>
          <a:p>
            <a:r>
              <a:rPr lang="en-GB" dirty="0" smtClean="0"/>
              <a:t>strength and consequence for violation may vary</a:t>
            </a:r>
          </a:p>
          <a:p>
            <a:r>
              <a:rPr lang="en-GB" dirty="0" smtClean="0"/>
              <a:t>lack of norms = anomie (sociological idea)  </a:t>
            </a:r>
          </a:p>
          <a:p>
            <a:r>
              <a:rPr lang="en-GB" dirty="0" smtClean="0"/>
              <a:t>cultural norms create meaning and coherence in life; allow a group to achieve a sense of integrity, safety and belonging</a:t>
            </a:r>
          </a:p>
          <a:p>
            <a:r>
              <a:rPr lang="en-GB" dirty="0" smtClean="0"/>
              <a:t>Cultural norms ensure adaptive behaviour; gradually change as environments change; cultural evolution (kosher food, parasitic diseases)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522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Cultural norms</vt:lpstr>
      <vt:lpstr>Culture</vt:lpstr>
      <vt:lpstr>Kroeber and Kluckholn (1952)</vt:lpstr>
      <vt:lpstr>What is culture?</vt:lpstr>
      <vt:lpstr>Shared meanings</vt:lpstr>
      <vt:lpstr>Caution!</vt:lpstr>
      <vt:lpstr>Further Cautions!  David Matsumoto (1996)</vt:lpstr>
      <vt:lpstr>Studying culture scientifically</vt:lpstr>
      <vt:lpstr>Link between culture and behaviour</vt:lpstr>
      <vt:lpstr>Cultural norms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norms</dc:title>
  <dc:creator>mandy</dc:creator>
  <cp:lastModifiedBy>IT Dept</cp:lastModifiedBy>
  <cp:revision>12</cp:revision>
  <dcterms:created xsi:type="dcterms:W3CDTF">2010-02-25T23:12:40Z</dcterms:created>
  <dcterms:modified xsi:type="dcterms:W3CDTF">2016-01-06T00:20:52Z</dcterms:modified>
</cp:coreProperties>
</file>