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2" r:id="rId7"/>
    <p:sldId id="263" r:id="rId8"/>
    <p:sldId id="264" r:id="rId9"/>
    <p:sldId id="261"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5" d="100"/>
          <a:sy n="65" d="100"/>
        </p:scale>
        <p:origin x="-618" y="15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7:46.49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1 109,'0'0,"42"0,0 0,-1 0,42 0,-41 0,83 0,0 0,125 0,-42 0,-42-42,-41 42,0 0,-83 0,84 0,-1 0,0 0,-84 0,43 0,41 0,-84 0,84 0,0 0,-83 0,83 0,0 0,-1 0,1 0,0 0,0 0,0 0,0 0,-42 0,42 0,-83 0,41 0,0 0,-41 0,41 0,42-40,0 40,83 0,2 0,-2 0,-125 0,0 0,-41 0,0 0,-1 0,1 0,0 0,-1 0,-41 0,83 0,1 0,-43 0,43 0,-43 0,43 0,-43 0,1 0,-42 0,83 0,-41 0</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7:53.89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92,'125'-42,"0"42,42 0,-43-42,43 42,124 0,-82 0,-1 0,42 0,-125 0,-42 0,42 0,41 0,-41 0,0 0,0 0,-42 0,-41 0,41 0,-41 0,41 0,1 0,-84 0,41 0,1 0,-1 0,-41 0,42 0,0 0,-1 0,-41 0</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7:55.61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0,'83'0,"42"0,83 0,42 42,292 83,-168-83,-82-42,-126 0,43 0,-43 41,1-41,41 0,-83 0,0 0,-84 0,43-41,-1 41,-83 0,42 0,-1 0,1 0,-42 0</inkml:trace>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7:57.06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1 177,'0'0,"84"0,249 0,42 0,-166 0,41-41,-42 41,-42 0,-41-41,-42 41,42 0,0-42,0 42,-82-40,-1 40,41 0,-42 0,43 0,-1 0,-41 0,-1 0,1 0,-42 0,83 0,0 0,-83 0,42 0,0 0</inkml:trace>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2:57.808"/>
    </inkml:context>
    <inkml:brush xml:id="br0">
      <inkml:brushProperty name="width" value="0.05833" units="cm"/>
      <inkml:brushProperty name="height" value="0.05833" units="cm"/>
      <inkml:brushProperty name="fitToCurve" value="1"/>
    </inkml:brush>
  </inkml:definitions>
  <inkml:traceGroup>
    <inkml:annotationXML>
      <emma:emma xmlns:emma="http://www.w3.org/2003/04/emma" version="1.0">
        <emma:interpretation id="{7590E12E-9E8A-41B1-957F-061C64F72922}" emma:medium="tactile" emma:mode="ink">
          <msink:context xmlns:msink="http://schemas.microsoft.com/ink/2010/main" type="inkDrawing"/>
        </emma:interpretation>
      </emma:emma>
    </inkml:annotationXML>
    <inkml:trace contextRef="#ctx0" brushRef="#br0">0 0</inkml:trace>
  </inkml:traceGroup>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8:11.883"/>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721 0,'0'0,"-42"0,0 0,42 0,-83 41,0 84,0 0,-1 0,43 0,-1-42,0 42,1-42,41 42,0 0,-42-42,42 84,0 41,-83 250,83-250,0-41,0-42,0-42,0 0,0 1,0-43,0 43,0-43,0 1</inkml:trace>
</inkml:ink>
</file>

<file path=ppt/ink/ink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8:12.925"/>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0 0,'84'41,"41"84,-1-41,43 82,-84-41,42-42,-42-41,-41 41,0 1,-1-43,1-41,0 0,-1-125,43 0,-1-41,0 41,0 0,1 42,-43 41,1 0,-42 1,0 41</inkml:trace>
</inkml:ink>
</file>

<file path=ppt/ink/ink8.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8:18.685"/>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0 0,'0'0,"42"42,0 0,-1 41,1 42,0-42,-1-41,1-1,-42 1,41 0,-41-42,0 41,42 42,0-83,-1 84,-41-43,0-41,42 0,0 42,-42 0,41-42,-41 0,42 41,0-41,-1 42,-41 0,42-42,0 41,-42-41,0 0,41 0</inkml:trace>
</inkml:ink>
</file>

<file path=ppt/ink/ink9.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8:19.975"/>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0 583,'0'0,"84"0,-84 0,83 0,-41 0,-1 0,1 0,-1 0,-41 0,42 0,0 0,-42-41,0 41,0-42,0 1,-42-43,42 1,-42 41,42 1,0-43,0 43,0 41,-41-42,41 0,0 42</inkml:trace>
</inkml:ink>
</file>

<file path=ppt/ink/ink10.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8:33.225"/>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89 0,'0'0,"-41"167,41-42,-42 41,42-41,0 42,0-84,0 125,0 167,0-167,0-41,0-42,0 41,42 1,-42 41,0 83,0-124,0-84,0 1,0-43,0 1,0-42</inkml:trace>
</inkml:ink>
</file>

<file path=ppt/ink/ink1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8:35.215"/>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0 468,'0'0,"0"0,0-42,41 0,1 1,-1-1,1 0,-42 1,42 41,-42-42,41 42,-41-42,0 42,0 0,0-41,0-1,42 42,-42-41,42 41,-1 0,-41 0,42 41,41 42,0-41,-83 0,42-42,-42 41,42-41,-42 42,0-42,41 0,1 0,0 0,-42 0,41 0,-41 0,42 0,0 0</inkml:trace>
</inkml:ink>
</file>

<file path=ppt/ink/ink1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8:37.717"/>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0 0,'0'0,"0"0,0 0,0 41,0 1,42-42,-42 42,41-42,-41 0,0 41,0-41,0 42,42-42,0 0,-1 0,-41 0,42 0,-42 0,41 0,-41-42,0 42,0-41,0-1</inkml:trace>
</inkml:ink>
</file>

<file path=ppt/ink/ink1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8:39.557"/>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0 0,'0'0,"0"42,0-42,0 41,0-41,0 42,0 0,0-42,41 0,1 41,0-41,-42 0,0 42,41-42,1 0,-42 0,42 0,-1 0,1 0,-42 0,0-42,0 42,0 0,0-41,0-1,0 0</inkml:trace>
</inkml:ink>
</file>

<file path=ppt/ink/ink1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8:41.479"/>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0 41,'41'0,"-41"0,42 0,-42 42,0 0,42-42,-42 0,41 0,-41 41,0 1,42-42,-42 0,42 0,-1 0,1 0,-42 0,0 0,0 0,0-42,0 1,0-43,0 43,41 41</inkml:trace>
</inkml:ink>
</file>

<file path=ppt/ink/ink1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8:43.439"/>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0 0,'0'0,"0"83,0-83,0 42,42-42,-42 41,41 1,1-42,-42 0,41 0,1 0,0 0,-42 0,41 0,1 0,-42-42,0 42,0-41,42 41,-42 0,0-42,0 0,0 1,0 41</inkml:trace>
</inkml:ink>
</file>

<file path=ppt/ink/ink1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8:45.079"/>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0 41,'0'0,"0"42,41-42,-41 0,0 42,42-42,-42 41,0-41,42 42,-1-42,1 0,-42 0,42 0,-1 0,1 0,-42 0,42 0,-42 0,0-42,0 1,0-43,0 43,0 41</inkml:trace>
</inkml:ink>
</file>

<file path=ppt/ink/ink1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8:48.429"/>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87 0,'0'0,"0"0,0 0,0 42,-42-1,42-41,-41 0,41 42,0 0,0-1,0-41,0 42,0 0,0-1,0-41,41 0,-41 0,0 0,42 0,0 0,-1 0,-41 0,0 0,42 0,-42 0,0-41,0-1,0 42,0-42,0 1,0-1,0 42,0-42,0 42,0 0,-42 0,1 0,-1 0,42 0</inkml:trace>
</inkml:ink>
</file>

<file path=ppt/ink/ink18.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8:51.759"/>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0 0,'0'0,"0"0,0 42,0 0,0-1,0-41,0 42,0 0,0-1,0-41,0 42,0-42,0 0,42 0,0 0,-42 0,41 0,1 0,-42 0,0 0,42 0,-42-42,0 1,0-1,0 42,0-42,0 42,0-41,0-1,-42 42,42 0,-42 0,42 0,-41 0,-1 0</inkml:trace>
</inkml:ink>
</file>

<file path=ppt/ink/ink19.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9:05.429"/>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0 48,'0'0,"0"42,0-42,0 42,0-1,0-41,0 42,0 0,42-42,-42 41,42-41,-42 0,41 0,1 0,-1 0,-41 0,42 0,-42 0,0-41,0-1,0 42,0-42,0 1,0 41,0-42,0 0,0 42,0-41,0 41,-42 0,1 0,-1 0,42 0,-41 0,-1 0,42 0,-42 0,42 41,0 1</inkml:trace>
</inkml:ink>
</file>

<file path=ppt/ink/ink20.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9:07.859"/>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0 0,'0'41,"0"-41,0 42,0-1,0-41,0 42,0 0,0-1,0-41,0 0,0 42,0-42,42 0,-42 0,41 0,1 0,-1 0,-41 0,42 0,-42 0,42 0,-42-42,0 1,0-1,0 42,-42-42,42 1,0 41,0 0,-42 0,1-42,-1 42,42 0,-41 0,-1 0</inkml:trace>
</inkml:ink>
</file>

<file path=ppt/ink/ink2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9:09.859"/>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0 749,'0'0,"0"-41,0 41,0-42,0-41,0 0,0-1,0-41,0 42,0 42,0-1,0 0,0 42,0-41,0-1</inkml:trace>
</inkml:ink>
</file>

<file path=ppt/ink/ink2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9:11.479"/>
    </inkml:context>
    <inkml:brush xml:id="br0">
      <inkml:brushProperty name="width" value="0.08333" units="cm"/>
      <inkml:brushProperty name="height" value="0.08333" units="cm"/>
      <inkml:brushProperty name="color" value="#ED1C24"/>
      <inkml:brushProperty name="fitToCurve" value="1"/>
    </inkml:brush>
  </inkml:definitions>
  <inkml:trace contextRef="#ctx0" brushRef="#br0">167 0,'-42'0,"42"0,-42 0,42 42,0 0,0-42,0 41,-41 1,41 0,-42-42,42 41,0-41,42 0,-42 0,0-41,41 41,-41-42,42 42,-42-42,0 42,0 0,42 0,-42 42,41-42,-41 42,42-42,-42 0,41 0,-41 41,42-41,0 0,-42 42</inkml:trace>
</inkml:ink>
</file>

<file path=ppt/ink/ink2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9:17.989"/>
    </inkml:context>
    <inkml:brush xml:id="br0">
      <inkml:brushProperty name="width" value="0.08333" units="cm"/>
      <inkml:brushProperty name="height" value="0.08333" units="cm"/>
      <inkml:brushProperty name="color" value="#3165BB"/>
      <inkml:brushProperty name="fitToCurve" value="1"/>
    </inkml:brush>
  </inkml:definitions>
  <inkml:trace contextRef="#ctx0" brushRef="#br0">45 125,'0'0,"0"42,0-42,0 0,0 42,0-42,0 41,42-41,-42 42,41-42,1 0,-42 0,0 0,42 0,-1 0,-41 0,0 0,0-42,0 1,0 41,0-42,-41 0,41 42,-42 0,0-41,1-1,41 42,0-42,-42 42,42 0,-42 0,42 42,0 0,0-42,0 0,0 41</inkml:trace>
</inkml:ink>
</file>

<file path=ppt/ink/ink2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2:59:23.169"/>
    </inkml:context>
    <inkml:brush xml:id="br0">
      <inkml:brushProperty name="width" value="0.08333" units="cm"/>
      <inkml:brushProperty name="height" value="0.08333" units="cm"/>
      <inkml:brushProperty name="color" value="#3165BB"/>
      <inkml:brushProperty name="fitToCurve" value="1"/>
    </inkml:brush>
  </inkml:definitions>
  <inkml:trace contextRef="#ctx0" brushRef="#br0">208 3,'-42'0,"42"0,-41 0,-1 0,1 0,41 0,0 0,0 42,0-42,0 0,0 0,0 41,41-41,-41 42,42-42,-42 0,41 0,1 0,0 0,-42 0,0 0,0-42,0 42,0-41,0-1,0 42,0 0,-42 0,0 0,42 0,0 0,-41 0,-1 0,1 0,41 0,0 0,0 0,0 42,0-42,0 41,0-41,0 42,0 0,0-42,0 0,41 0,-41 41,42 1,-42-42,41 0,1 0,0 0,-42 0,0-42,0 42,0-41,0-1,41 42,-41-42,0 42,0 0,0 0,-41 0,-1 0,0 0,42 0,-41 0,-1 0,1 0,41 0,-42 0</inkml:trace>
</inkml:ink>
</file>

<file path=ppt/ink/ink2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3:02:28.379"/>
    </inkml:context>
    <inkml:brush xml:id="br0">
      <inkml:brushProperty name="width" value="0.33333" units="cm"/>
      <inkml:brushProperty name="height" value="0.66667" units="cm"/>
      <inkml:brushProperty name="color" value="#00FF00"/>
      <inkml:brushProperty name="tip" value="rectangle"/>
      <inkml:brushProperty name="rasterOp" value="maskPen"/>
      <inkml:brushProperty name="fitToCurve" value="1"/>
    </inkml:brush>
  </inkml:definitions>
  <inkml:trace contextRef="#ctx0" brushRef="#br0">125 0,'-42'0,"1"0,-1 0,42 0</inkml:trace>
</inkml:ink>
</file>

<file path=ppt/ink/ink2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3:02:43.049"/>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0-1,'-42'0,"42"0,83 0,1 0,82 0,1 0,-1 0,167 0,-41 0,-84 0,-41 0,-84 0,42 0,-42 0,-41 0,83 0,-42 0,42 0,-84 0,43 0,41 0,-84 0,84 0,0 0,-125 0,83 0,-41 0,0 0,-1 0,43 0,-43 0,84 0,-42 0,-41 0,41 0,-41 0,0 0,-1 0,1 0,41 0,-41 0,-42 0,83 0,-41 0,-42 0,41 0</inkml:trace>
</inkml:ink>
</file>

<file path=ppt/ink/ink2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3T23:02:49.559"/>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BCAAAF79-E2F6-45F2-B60F-F69F862C06D6}" emma:medium="tactile" emma:mode="ink">
          <msink:context xmlns:msink="http://schemas.microsoft.com/ink/2010/main" type="writingRegion" rotatedBoundingBox="19320,7328 23651,7328 23651,8702 19320,8702"/>
        </emma:interpretation>
      </emma:emma>
    </inkml:annotationXML>
    <inkml:traceGroup>
      <inkml:annotationXML>
        <emma:emma xmlns:emma="http://www.w3.org/2003/04/emma" version="1.0">
          <emma:interpretation id="{4104B62F-9C78-4FEB-97AE-FEB68702AA55}" emma:medium="tactile" emma:mode="ink">
            <msink:context xmlns:msink="http://schemas.microsoft.com/ink/2010/main" type="paragraph" rotatedBoundingBox="19320,7328 23651,7328 23651,8702 19320,8702" alignmentLevel="1"/>
          </emma:interpretation>
        </emma:emma>
      </inkml:annotationXML>
      <inkml:traceGroup>
        <inkml:annotationXML>
          <emma:emma xmlns:emma="http://www.w3.org/2003/04/emma" version="1.0">
            <emma:interpretation id="{8B190E59-3BC6-492E-BA70-1E43A3A95AEC}" emma:medium="tactile" emma:mode="ink">
              <msink:context xmlns:msink="http://schemas.microsoft.com/ink/2010/main" type="line" rotatedBoundingBox="19320,7328 23651,7328 23651,8702 19320,8702"/>
            </emma:interpretation>
          </emma:emma>
        </inkml:annotationXML>
        <inkml:traceGroup>
          <inkml:annotationXML>
            <emma:emma xmlns:emma="http://www.w3.org/2003/04/emma" version="1.0">
              <emma:interpretation id="{55679F3C-2455-4363-AEFC-13117F18BBB9}" emma:medium="tactile" emma:mode="ink">
                <msink:context xmlns:msink="http://schemas.microsoft.com/ink/2010/main" type="inkWord" rotatedBoundingBox="19320,7952 20028,7952 20028,8702 19320,8702"/>
              </emma:interpretation>
              <emma:one-of disjunction-type="recognition" id="oneOf0">
                <emma:interpretation id="interp0" emma:lang="en-GB" emma:confidence="0">
                  <emma:literal>O</emma:literal>
                </emma:interpretation>
                <emma:interpretation id="interp1" emma:lang="en-GB" emma:confidence="0">
                  <emma:literal>o</emma:literal>
                </emma:interpretation>
                <emma:interpretation id="interp2" emma:lang="en-GB" emma:confidence="0">
                  <emma:literal>0</emma:literal>
                </emma:interpretation>
                <emma:interpretation id="interp3" emma:lang="en-GB" emma:confidence="0">
                  <emma:literal>1</emma:literal>
                </emma:interpretation>
                <emma:interpretation id="interp4" emma:lang="en-GB" emma:confidence="0">
                  <emma:literal>a</emma:literal>
                </emma:interpretation>
              </emma:one-of>
            </emma:emma>
          </inkml:annotationXML>
          <inkml:trace contextRef="#ctx0" brushRef="#br0">500 0,'-41'0,"41"0,-42 0,0 0,42 0,-41 0,-1 0,0 0,42 0,-41 0,-1 42,0-42,42 42,-41-1,-1 43,42-84,-42 41,42 1,0-42,0 41,0 1,0 0,0-42,0 41,0 1,0 0,0-42,0 41,0 1,0-42,0 42,0-1,0-41,0 42,42-42,-42 0,42 0,-42 0,41 0,1 0,0 0,-42 0,83 0,-41 0,-42 0,41 0,1 0,0 0,-42 0,41 0,1 0,-1 0,-41-42,42 42,-42-41,42 41,-42-42,0 0,0 42,0-41,41-1,-41 0,0 42,0-41,0-1,0 0,0 42,0-41,0-1,0 42,0 0,0-41,0 41,-41-42,-1 0,42 42,-42 0,1-41,-1 41</inkml:trace>
        </inkml:traceGroup>
        <inkml:traceGroup>
          <inkml:annotationXML>
            <emma:emma xmlns:emma="http://www.w3.org/2003/04/emma" version="1.0">
              <emma:interpretation id="{77AB791A-C0F2-4A17-B045-C6553B641E58}" emma:medium="tactile" emma:mode="ink">
                <msink:context xmlns:msink="http://schemas.microsoft.com/ink/2010/main" type="inkWord" rotatedBoundingBox="22527,7328 23651,7328 23651,7343 22527,7343"/>
              </emma:interpretation>
              <emma:one-of disjunction-type="recognition" id="oneOf1">
                <emma:interpretation id="interp5" emma:lang="en-GB" emma:confidence="0">
                  <emma:literal>-</emma:literal>
                </emma:interpretation>
                <emma:interpretation id="interp6" emma:lang="en-GB" emma:confidence="0">
                  <emma:literal>_</emma:literal>
                </emma:interpretation>
                <emma:interpretation id="interp7" emma:lang="en-GB" emma:confidence="0">
                  <emma:literal>.</emma:literal>
                </emma:interpretation>
                <emma:interpretation id="interp8" emma:lang="en-GB" emma:confidence="0">
                  <emma:literal>=</emma:literal>
                </emma:interpretation>
                <emma:interpretation id="interp9" emma:lang="en-GB" emma:confidence="0">
                  <emma:literal>~</emma:literal>
                </emma:interpretation>
              </emma:one-of>
            </emma:emma>
          </inkml:annotationXML>
          <inkml:trace contextRef="#ctx0" brushRef="#br0" timeOffset="1804.0127">3207-624,'0'0,"41"0,-41 0,42 0,41 0,-41 0,41 0,0 0,-41 0,0 0,-1 0,1 0,41 0,-83 0,42 0,0 0,-1 0,-41 0,84 0,-43 0,-41 0,42 0,-1 0,1 0,0 0,-1 0,1 0</inkml:trace>
        </inkml:traceGroup>
      </inkml:traceGroup>
    </inkml:traceGroup>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406F5E-F741-4400-97CB-43929F22F3F1}" type="datetimeFigureOut">
              <a:rPr lang="en-GB" smtClean="0"/>
              <a:t>28/10/2016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A4188D-0F77-46F2-AB3C-05071B6E3BD3}"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406F5E-F741-4400-97CB-43929F22F3F1}" type="datetimeFigureOut">
              <a:rPr lang="en-GB" smtClean="0"/>
              <a:t>28/10/2016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A4188D-0F77-46F2-AB3C-05071B6E3BD3}"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406F5E-F741-4400-97CB-43929F22F3F1}" type="datetimeFigureOut">
              <a:rPr lang="en-GB" smtClean="0"/>
              <a:t>28/10/2016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A4188D-0F77-46F2-AB3C-05071B6E3BD3}"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8406F5E-F741-4400-97CB-43929F22F3F1}" type="datetimeFigureOut">
              <a:rPr lang="en-GB" smtClean="0"/>
              <a:t>28/10/2016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A4188D-0F77-46F2-AB3C-05071B6E3BD3}"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406F5E-F741-4400-97CB-43929F22F3F1}" type="datetimeFigureOut">
              <a:rPr lang="en-GB" smtClean="0"/>
              <a:t>28/10/2016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EA4188D-0F77-46F2-AB3C-05071B6E3BD3}"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406F5E-F741-4400-97CB-43929F22F3F1}" type="datetimeFigureOut">
              <a:rPr lang="en-GB" smtClean="0"/>
              <a:t>28/10/2016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EA4188D-0F77-46F2-AB3C-05071B6E3BD3}"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406F5E-F741-4400-97CB-43929F22F3F1}" type="datetimeFigureOut">
              <a:rPr lang="en-GB" smtClean="0"/>
              <a:t>28/10/2016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EA4188D-0F77-46F2-AB3C-05071B6E3BD3}"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406F5E-F741-4400-97CB-43929F22F3F1}" type="datetimeFigureOut">
              <a:rPr lang="en-GB" smtClean="0"/>
              <a:t>28/10/2016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A4188D-0F77-46F2-AB3C-05071B6E3BD3}"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406F5E-F741-4400-97CB-43929F22F3F1}" type="datetimeFigureOut">
              <a:rPr lang="en-GB" smtClean="0"/>
              <a:t>28/10/2016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A4188D-0F77-46F2-AB3C-05071B6E3BD3}" type="slidenum">
              <a:rPr lang="en-GB" smtClean="0"/>
              <a:t>‹#›</a:t>
            </a:fld>
            <a:endParaRPr lang="en-GB"/>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406F5E-F741-4400-97CB-43929F22F3F1}" type="datetimeFigureOut">
              <a:rPr lang="en-GB" smtClean="0"/>
              <a:t>28/10/2016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A4188D-0F77-46F2-AB3C-05071B6E3BD3}"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406F5E-F741-4400-97CB-43929F22F3F1}" type="datetimeFigureOut">
              <a:rPr lang="en-GB" smtClean="0"/>
              <a:t>28/10/2016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A4188D-0F77-46F2-AB3C-05071B6E3BD3}"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2"/>
                </a:solidFill>
              </a:defRPr>
            </a:lvl1pPr>
          </a:lstStyle>
          <a:p>
            <a:fld id="{F8406F5E-F741-4400-97CB-43929F22F3F1}" type="datetimeFigureOut">
              <a:rPr lang="en-GB" smtClean="0"/>
              <a:t>28/10/2016</a:t>
            </a:fld>
            <a:endParaRPr lang="en-GB"/>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2"/>
                </a:solidFill>
              </a:defRPr>
            </a:lvl1pPr>
          </a:lstStyle>
          <a:p>
            <a:endParaRPr lang="en-GB"/>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2"/>
                </a:solidFill>
              </a:defRPr>
            </a:lvl1pPr>
          </a:lstStyle>
          <a:p>
            <a:fld id="{7EA4188D-0F77-46F2-AB3C-05071B6E3BD3}" type="slidenum">
              <a:rPr lang="en-GB" smtClean="0"/>
              <a:t>‹#›</a:t>
            </a:fld>
            <a:endParaRPr lang="en-GB"/>
          </a:p>
        </p:txBody>
      </p:sp>
      <p:grpSp>
        <p:nvGrpSpPr>
          <p:cNvPr id="61" name="Group 60"/>
          <p:cNvGrpSpPr/>
          <p:nvPr/>
        </p:nvGrpSpPr>
        <p:grpSpPr>
          <a:xfrm>
            <a:off x="-33595" y="0"/>
            <a:ext cx="9177595"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1.gif"/><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customXml" Target="../ink/ink2.xml"/><Relationship Id="rId10" Type="http://schemas.openxmlformats.org/officeDocument/2006/relationships/image" Target="../media/image5.emf"/><Relationship Id="rId4" Type="http://schemas.openxmlformats.org/officeDocument/2006/relationships/image" Target="../media/image2.emf"/><Relationship Id="rId9" Type="http://schemas.openxmlformats.org/officeDocument/2006/relationships/customXml" Target="../ink/ink4.xml"/></Relationships>
</file>

<file path=ppt/slides/_rels/slide3.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customXml" Target="../ink/ink10.xml"/><Relationship Id="rId18" Type="http://schemas.openxmlformats.org/officeDocument/2006/relationships/image" Target="../media/image14.emf"/><Relationship Id="rId26" Type="http://schemas.openxmlformats.org/officeDocument/2006/relationships/image" Target="../media/image18.emf"/><Relationship Id="rId39" Type="http://schemas.openxmlformats.org/officeDocument/2006/relationships/customXml" Target="../ink/ink23.xml"/><Relationship Id="rId3" Type="http://schemas.openxmlformats.org/officeDocument/2006/relationships/customXml" Target="../ink/ink5.xml"/><Relationship Id="rId21" Type="http://schemas.openxmlformats.org/officeDocument/2006/relationships/customXml" Target="../ink/ink14.xml"/><Relationship Id="rId34" Type="http://schemas.openxmlformats.org/officeDocument/2006/relationships/image" Target="../media/image22.emf"/><Relationship Id="rId42" Type="http://schemas.openxmlformats.org/officeDocument/2006/relationships/image" Target="../media/image26.emf"/><Relationship Id="rId7" Type="http://schemas.openxmlformats.org/officeDocument/2006/relationships/customXml" Target="../ink/ink7.xml"/><Relationship Id="rId12" Type="http://schemas.openxmlformats.org/officeDocument/2006/relationships/image" Target="../media/image11.emf"/><Relationship Id="rId17" Type="http://schemas.openxmlformats.org/officeDocument/2006/relationships/customXml" Target="../ink/ink12.xml"/><Relationship Id="rId25" Type="http://schemas.openxmlformats.org/officeDocument/2006/relationships/customXml" Target="../ink/ink16.xml"/><Relationship Id="rId33" Type="http://schemas.openxmlformats.org/officeDocument/2006/relationships/customXml" Target="../ink/ink20.xml"/><Relationship Id="rId38" Type="http://schemas.openxmlformats.org/officeDocument/2006/relationships/image" Target="../media/image24.emf"/><Relationship Id="rId2" Type="http://schemas.openxmlformats.org/officeDocument/2006/relationships/image" Target="../media/image6.emf"/><Relationship Id="rId16" Type="http://schemas.openxmlformats.org/officeDocument/2006/relationships/image" Target="../media/image13.emf"/><Relationship Id="rId20" Type="http://schemas.openxmlformats.org/officeDocument/2006/relationships/image" Target="../media/image15.emf"/><Relationship Id="rId29" Type="http://schemas.openxmlformats.org/officeDocument/2006/relationships/customXml" Target="../ink/ink18.xml"/><Relationship Id="rId41" Type="http://schemas.openxmlformats.org/officeDocument/2006/relationships/customXml" Target="../ink/ink24.xml"/><Relationship Id="rId1" Type="http://schemas.openxmlformats.org/officeDocument/2006/relationships/slideLayout" Target="../slideLayouts/slideLayout2.xml"/><Relationship Id="rId6" Type="http://schemas.openxmlformats.org/officeDocument/2006/relationships/image" Target="../media/image8.emf"/><Relationship Id="rId11" Type="http://schemas.openxmlformats.org/officeDocument/2006/relationships/customXml" Target="../ink/ink9.xml"/><Relationship Id="rId24" Type="http://schemas.openxmlformats.org/officeDocument/2006/relationships/image" Target="../media/image17.emf"/><Relationship Id="rId32" Type="http://schemas.openxmlformats.org/officeDocument/2006/relationships/image" Target="../media/image21.emf"/><Relationship Id="rId37" Type="http://schemas.openxmlformats.org/officeDocument/2006/relationships/customXml" Target="../ink/ink22.xml"/><Relationship Id="rId40" Type="http://schemas.openxmlformats.org/officeDocument/2006/relationships/image" Target="../media/image25.emf"/><Relationship Id="rId5" Type="http://schemas.openxmlformats.org/officeDocument/2006/relationships/customXml" Target="../ink/ink6.xml"/><Relationship Id="rId15" Type="http://schemas.openxmlformats.org/officeDocument/2006/relationships/customXml" Target="../ink/ink11.xml"/><Relationship Id="rId23" Type="http://schemas.openxmlformats.org/officeDocument/2006/relationships/customXml" Target="../ink/ink15.xml"/><Relationship Id="rId28" Type="http://schemas.openxmlformats.org/officeDocument/2006/relationships/image" Target="../media/image19.emf"/><Relationship Id="rId36" Type="http://schemas.openxmlformats.org/officeDocument/2006/relationships/image" Target="../media/image23.emf"/><Relationship Id="rId10" Type="http://schemas.openxmlformats.org/officeDocument/2006/relationships/image" Target="../media/image10.emf"/><Relationship Id="rId19" Type="http://schemas.openxmlformats.org/officeDocument/2006/relationships/customXml" Target="../ink/ink13.xml"/><Relationship Id="rId31" Type="http://schemas.openxmlformats.org/officeDocument/2006/relationships/customXml" Target="../ink/ink19.xml"/><Relationship Id="rId4" Type="http://schemas.openxmlformats.org/officeDocument/2006/relationships/image" Target="../media/image7.emf"/><Relationship Id="rId9" Type="http://schemas.openxmlformats.org/officeDocument/2006/relationships/customXml" Target="../ink/ink8.xml"/><Relationship Id="rId14" Type="http://schemas.openxmlformats.org/officeDocument/2006/relationships/image" Target="../media/image12.emf"/><Relationship Id="rId22" Type="http://schemas.openxmlformats.org/officeDocument/2006/relationships/image" Target="../media/image16.emf"/><Relationship Id="rId27" Type="http://schemas.openxmlformats.org/officeDocument/2006/relationships/customXml" Target="../ink/ink17.xml"/><Relationship Id="rId30" Type="http://schemas.openxmlformats.org/officeDocument/2006/relationships/image" Target="../media/image20.emf"/><Relationship Id="rId35" Type="http://schemas.openxmlformats.org/officeDocument/2006/relationships/customXml" Target="../ink/ink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customXml" Target="../ink/ink25.xml"/><Relationship Id="rId21" Type="http://schemas.openxmlformats.org/officeDocument/2006/relationships/customXml" Target="../ink/ink27.xml"/><Relationship Id="rId2" Type="http://schemas.openxmlformats.org/officeDocument/2006/relationships/image" Target="../media/image7.png"/><Relationship Id="rId20" Type="http://schemas.openxmlformats.org/officeDocument/2006/relationships/image" Target="../media/image39.emf"/><Relationship Id="rId1" Type="http://schemas.openxmlformats.org/officeDocument/2006/relationships/slideLayout" Target="../slideLayouts/slideLayout2.xml"/><Relationship Id="rId9" Type="http://schemas.openxmlformats.org/officeDocument/2006/relationships/customXml" Target="../ink/ink26.xml"/><Relationship Id="rId22" Type="http://schemas.openxmlformats.org/officeDocument/2006/relationships/image" Target="../media/image40.emf"/></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608" y="2564904"/>
            <a:ext cx="7117180" cy="1470025"/>
          </a:xfrm>
        </p:spPr>
        <p:txBody>
          <a:bodyPr/>
          <a:lstStyle/>
          <a:p>
            <a:r>
              <a:rPr lang="en-GB" b="1" dirty="0" smtClean="0"/>
              <a:t>The function of neurotransmitters as an explanation of schizophrenia</a:t>
            </a:r>
            <a:endParaRPr lang="en-GB" dirty="0"/>
          </a:p>
        </p:txBody>
      </p:sp>
      <p:sp>
        <p:nvSpPr>
          <p:cNvPr id="3" name="Subtitle 2"/>
          <p:cNvSpPr>
            <a:spLocks noGrp="1"/>
          </p:cNvSpPr>
          <p:nvPr>
            <p:ph type="subTitle" idx="1"/>
          </p:nvPr>
        </p:nvSpPr>
        <p:spPr>
          <a:xfrm>
            <a:off x="1043608" y="4365104"/>
            <a:ext cx="7117180" cy="861420"/>
          </a:xfrm>
        </p:spPr>
        <p:txBody>
          <a:bodyPr>
            <a:noAutofit/>
          </a:bodyPr>
          <a:lstStyle/>
          <a:p>
            <a:r>
              <a:rPr lang="en-GB" sz="3200" b="1" dirty="0" smtClean="0"/>
              <a:t>The dopamine hypothesis; Version 1</a:t>
            </a:r>
            <a:endParaRPr lang="en-GB" sz="3200" dirty="0"/>
          </a:p>
          <a:p>
            <a:endParaRPr lang="en-GB" sz="3200" dirty="0"/>
          </a:p>
        </p:txBody>
      </p:sp>
    </p:spTree>
    <p:extLst>
      <p:ext uri="{BB962C8B-B14F-4D97-AF65-F5344CB8AC3E}">
        <p14:creationId xmlns:p14="http://schemas.microsoft.com/office/powerpoint/2010/main" val="1699109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a:t>
            </a:r>
            <a:r>
              <a:rPr lang="en-GB" b="1" dirty="0" smtClean="0"/>
              <a:t>he dopamine hypothesis</a:t>
            </a:r>
            <a:endParaRPr lang="en-GB" dirty="0"/>
          </a:p>
        </p:txBody>
      </p:sp>
      <p:sp>
        <p:nvSpPr>
          <p:cNvPr id="3" name="Content Placeholder 2"/>
          <p:cNvSpPr>
            <a:spLocks noGrp="1"/>
          </p:cNvSpPr>
          <p:nvPr>
            <p:ph idx="1"/>
          </p:nvPr>
        </p:nvSpPr>
        <p:spPr>
          <a:xfrm>
            <a:off x="683568" y="1628800"/>
            <a:ext cx="4032448" cy="4051437"/>
          </a:xfrm>
        </p:spPr>
        <p:txBody>
          <a:bodyPr>
            <a:normAutofit fontScale="32500" lnSpcReduction="20000"/>
          </a:bodyPr>
          <a:lstStyle/>
          <a:p>
            <a:r>
              <a:rPr lang="en-GB" sz="5600" dirty="0" smtClean="0"/>
              <a:t>Neurones - brain </a:t>
            </a:r>
            <a:r>
              <a:rPr lang="en-GB" sz="5600" dirty="0"/>
              <a:t>cells which transmit and receive messages and we have billions of them! </a:t>
            </a:r>
            <a:endParaRPr lang="en-GB" sz="5600" dirty="0" smtClean="0"/>
          </a:p>
          <a:p>
            <a:r>
              <a:rPr lang="en-GB" sz="5600" dirty="0" smtClean="0"/>
              <a:t>They </a:t>
            </a:r>
            <a:r>
              <a:rPr lang="en-GB" sz="5600" dirty="0"/>
              <a:t>communicate with each other via chemical messengers called </a:t>
            </a:r>
            <a:r>
              <a:rPr lang="en-GB" sz="5600" dirty="0" smtClean="0"/>
              <a:t>neurotransmitters</a:t>
            </a:r>
          </a:p>
          <a:p>
            <a:r>
              <a:rPr lang="en-GB" sz="5600" dirty="0" smtClean="0"/>
              <a:t>mental </a:t>
            </a:r>
            <a:r>
              <a:rPr lang="en-GB" sz="5600" dirty="0"/>
              <a:t>disorders </a:t>
            </a:r>
            <a:r>
              <a:rPr lang="en-GB" sz="5600" dirty="0" smtClean="0"/>
              <a:t>may be caused by an </a:t>
            </a:r>
            <a:r>
              <a:rPr lang="en-GB" sz="5600" dirty="0"/>
              <a:t>imbalance (either an excess or a deficiency) of certain neurotransmitters </a:t>
            </a:r>
            <a:endParaRPr lang="en-GB" sz="5600" dirty="0" smtClean="0"/>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6" y="2276872"/>
            <a:ext cx="4076700" cy="2346960"/>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p14:cNvContentPartPr/>
              <p14:nvPr/>
            </p14:nvContentPartPr>
            <p14:xfrm>
              <a:off x="1063859" y="3782898"/>
              <a:ext cx="2099880" cy="39960"/>
            </p14:xfrm>
          </p:contentPart>
        </mc:Choice>
        <mc:Fallback xmlns="">
          <p:pic>
            <p:nvPicPr>
              <p:cNvPr id="5" name="Ink 4"/>
              <p:cNvPicPr/>
              <p:nvPr/>
            </p:nvPicPr>
            <p:blipFill>
              <a:blip r:embed="rId4"/>
              <a:stretch>
                <a:fillRect/>
              </a:stretch>
            </p:blipFill>
            <p:spPr>
              <a:xfrm>
                <a:off x="1004099" y="3662658"/>
                <a:ext cx="2219400"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p14:cNvContentPartPr/>
              <p14:nvPr/>
            </p14:nvContentPartPr>
            <p14:xfrm>
              <a:off x="2773139" y="4299138"/>
              <a:ext cx="1154520" cy="33480"/>
            </p14:xfrm>
          </p:contentPart>
        </mc:Choice>
        <mc:Fallback xmlns="">
          <p:pic>
            <p:nvPicPr>
              <p:cNvPr id="6" name="Ink 5"/>
              <p:cNvPicPr/>
              <p:nvPr/>
            </p:nvPicPr>
            <p:blipFill>
              <a:blip r:embed="rId6"/>
              <a:stretch>
                <a:fillRect/>
              </a:stretch>
            </p:blipFill>
            <p:spPr>
              <a:xfrm>
                <a:off x="2713019" y="4179258"/>
                <a:ext cx="127476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p14:cNvContentPartPr/>
              <p14:nvPr/>
            </p14:nvContentPartPr>
            <p14:xfrm>
              <a:off x="2443379" y="4556898"/>
              <a:ext cx="1214640" cy="90360"/>
            </p14:xfrm>
          </p:contentPart>
        </mc:Choice>
        <mc:Fallback xmlns="">
          <p:pic>
            <p:nvPicPr>
              <p:cNvPr id="7" name="Ink 6"/>
              <p:cNvPicPr/>
              <p:nvPr/>
            </p:nvPicPr>
            <p:blipFill>
              <a:blip r:embed="rId8"/>
              <a:stretch>
                <a:fillRect/>
              </a:stretch>
            </p:blipFill>
            <p:spPr>
              <a:xfrm>
                <a:off x="2383259" y="4437018"/>
                <a:ext cx="1334880" cy="3301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p14:cNvContentPartPr/>
              <p14:nvPr/>
            </p14:nvContentPartPr>
            <p14:xfrm>
              <a:off x="1183739" y="4747338"/>
              <a:ext cx="1065600" cy="64440"/>
            </p14:xfrm>
          </p:contentPart>
        </mc:Choice>
        <mc:Fallback xmlns="">
          <p:pic>
            <p:nvPicPr>
              <p:cNvPr id="8" name="Ink 7"/>
              <p:cNvPicPr/>
              <p:nvPr/>
            </p:nvPicPr>
            <p:blipFill>
              <a:blip r:embed="rId10"/>
              <a:stretch>
                <a:fillRect/>
              </a:stretch>
            </p:blipFill>
            <p:spPr>
              <a:xfrm>
                <a:off x="1123979" y="4627098"/>
                <a:ext cx="1185120" cy="304920"/>
              </a:xfrm>
              <a:prstGeom prst="rect">
                <a:avLst/>
              </a:prstGeom>
            </p:spPr>
          </p:pic>
        </mc:Fallback>
      </mc:AlternateContent>
    </p:spTree>
    <p:extLst>
      <p:ext uri="{BB962C8B-B14F-4D97-AF65-F5344CB8AC3E}">
        <p14:creationId xmlns:p14="http://schemas.microsoft.com/office/powerpoint/2010/main" val="2470507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3957849" y="1296270"/>
            <a:ext cx="5186151" cy="4060909"/>
            <a:chOff x="4293084" y="1909390"/>
            <a:chExt cx="5186151" cy="4060909"/>
          </a:xfrm>
        </p:grpSpPr>
        <p:pic>
          <p:nvPicPr>
            <p:cNvPr id="1034"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21925" y="2780928"/>
              <a:ext cx="2495550" cy="2562225"/>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8"/>
            <p:cNvSpPr txBox="1">
              <a:spLocks noChangeArrowheads="1"/>
            </p:cNvSpPr>
            <p:nvPr/>
          </p:nvSpPr>
          <p:spPr bwMode="auto">
            <a:xfrm>
              <a:off x="4293084" y="1909390"/>
              <a:ext cx="1600200" cy="8715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bg1"/>
                  </a:solidFill>
                  <a:effectLst/>
                  <a:latin typeface="Arial" pitchFamily="34" charset="0"/>
                  <a:ea typeface="Calibri" pitchFamily="34" charset="0"/>
                  <a:cs typeface="Arial" pitchFamily="34" charset="0"/>
                </a:rPr>
                <a:t>A neural impulse triggers release of neurotransmitter molecules</a:t>
              </a:r>
              <a:endParaRPr kumimoji="0" lang="en-US" altLang="en-US" sz="8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Text Box 9"/>
            <p:cNvSpPr txBox="1">
              <a:spLocks noChangeArrowheads="1"/>
            </p:cNvSpPr>
            <p:nvPr/>
          </p:nvSpPr>
          <p:spPr bwMode="auto">
            <a:xfrm>
              <a:off x="7571630" y="2303370"/>
              <a:ext cx="1572370" cy="105362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smtClean="0">
                  <a:ln>
                    <a:noFill/>
                  </a:ln>
                  <a:solidFill>
                    <a:schemeClr val="bg1"/>
                  </a:solidFill>
                  <a:effectLst/>
                  <a:latin typeface="Arial" pitchFamily="34" charset="0"/>
                  <a:ea typeface="Calibri" pitchFamily="34" charset="0"/>
                  <a:cs typeface="Arial" pitchFamily="34" charset="0"/>
                </a:rPr>
                <a:t>Excess neurotransmitter molecules are broken down or recycled</a:t>
              </a:r>
              <a:endParaRPr kumimoji="0" lang="en-GB" alt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6" name="Text Box 5"/>
            <p:cNvSpPr txBox="1">
              <a:spLocks noChangeArrowheads="1"/>
            </p:cNvSpPr>
            <p:nvPr/>
          </p:nvSpPr>
          <p:spPr bwMode="auto">
            <a:xfrm>
              <a:off x="4860032" y="4780494"/>
              <a:ext cx="1600200" cy="8715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bg1"/>
                  </a:solidFill>
                  <a:effectLst/>
                  <a:latin typeface="Arial" pitchFamily="34" charset="0"/>
                  <a:ea typeface="Calibri" pitchFamily="34" charset="0"/>
                  <a:cs typeface="Arial" pitchFamily="34" charset="0"/>
                </a:rPr>
                <a:t>Neurotransmitter molecules are</a:t>
              </a:r>
              <a:endParaRPr kumimoji="0" lang="en-US" altLang="en-US" sz="8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bg1"/>
                  </a:solidFill>
                  <a:effectLst/>
                  <a:latin typeface="Arial" pitchFamily="34" charset="0"/>
                  <a:ea typeface="Calibri" pitchFamily="34" charset="0"/>
                  <a:cs typeface="Arial" pitchFamily="34" charset="0"/>
                </a:rPr>
                <a:t>released into the synaptic gap.</a:t>
              </a:r>
              <a:endParaRPr kumimoji="0" lang="en-US" alt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7" name="Text Box 3"/>
            <p:cNvSpPr txBox="1">
              <a:spLocks noChangeArrowheads="1"/>
            </p:cNvSpPr>
            <p:nvPr/>
          </p:nvSpPr>
          <p:spPr bwMode="auto">
            <a:xfrm>
              <a:off x="7812360" y="5189249"/>
              <a:ext cx="1666875" cy="7810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smtClean="0">
                  <a:ln>
                    <a:noFill/>
                  </a:ln>
                  <a:solidFill>
                    <a:schemeClr val="bg1"/>
                  </a:solidFill>
                  <a:effectLst/>
                  <a:latin typeface="Arial" pitchFamily="34" charset="0"/>
                  <a:ea typeface="Calibri" pitchFamily="34" charset="0"/>
                  <a:cs typeface="Arial" pitchFamily="34" charset="0"/>
                </a:rPr>
                <a:t>Neurotransmitter molecules binds to</a:t>
              </a:r>
              <a:endParaRPr kumimoji="0" lang="en-GB" altLang="en-US" sz="8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smtClean="0">
                  <a:ln>
                    <a:noFill/>
                  </a:ln>
                  <a:solidFill>
                    <a:schemeClr val="bg1"/>
                  </a:solidFill>
                  <a:effectLst/>
                  <a:latin typeface="Arial" pitchFamily="34" charset="0"/>
                  <a:ea typeface="Calibri" pitchFamily="34" charset="0"/>
                  <a:cs typeface="Arial" pitchFamily="34" charset="0"/>
                </a:rPr>
                <a:t>receptor sites</a:t>
              </a:r>
              <a:endParaRPr kumimoji="0" lang="en-GB" alt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8" name="AutoShape 7"/>
            <p:cNvSpPr>
              <a:spLocks noChangeShapeType="1"/>
            </p:cNvSpPr>
            <p:nvPr/>
          </p:nvSpPr>
          <p:spPr bwMode="auto">
            <a:xfrm>
              <a:off x="5307496" y="2553955"/>
              <a:ext cx="1171575" cy="5524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4"/>
            <p:cNvSpPr>
              <a:spLocks noChangeShapeType="1"/>
            </p:cNvSpPr>
            <p:nvPr/>
          </p:nvSpPr>
          <p:spPr bwMode="auto">
            <a:xfrm flipV="1">
              <a:off x="5721774" y="4568263"/>
              <a:ext cx="819150" cy="32293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6"/>
            <p:cNvSpPr>
              <a:spLocks noChangeShapeType="1"/>
            </p:cNvSpPr>
            <p:nvPr/>
          </p:nvSpPr>
          <p:spPr bwMode="auto">
            <a:xfrm flipH="1" flipV="1">
              <a:off x="7571629" y="4619025"/>
              <a:ext cx="745844" cy="57022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11"/>
            <p:cNvSpPr>
              <a:spLocks noChangeShapeType="1"/>
            </p:cNvSpPr>
            <p:nvPr/>
          </p:nvSpPr>
          <p:spPr bwMode="auto">
            <a:xfrm flipH="1">
              <a:off x="7380312" y="3356991"/>
              <a:ext cx="1512168" cy="8953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676048" y="445358"/>
            <a:ext cx="7125113" cy="924475"/>
          </a:xfrm>
        </p:spPr>
        <p:txBody>
          <a:bodyPr/>
          <a:lstStyle/>
          <a:p>
            <a:r>
              <a:rPr lang="en-GB" dirty="0" smtClean="0"/>
              <a:t>The synapse</a:t>
            </a:r>
            <a:endParaRPr lang="en-GB" dirty="0"/>
          </a:p>
        </p:txBody>
      </p:sp>
      <p:sp>
        <p:nvSpPr>
          <p:cNvPr id="3" name="Content Placeholder 2"/>
          <p:cNvSpPr>
            <a:spLocks noGrp="1"/>
          </p:cNvSpPr>
          <p:nvPr>
            <p:ph idx="1"/>
          </p:nvPr>
        </p:nvSpPr>
        <p:spPr>
          <a:xfrm>
            <a:off x="248043" y="1497271"/>
            <a:ext cx="3819902" cy="4132661"/>
          </a:xfrm>
        </p:spPr>
        <p:txBody>
          <a:bodyPr>
            <a:normAutofit fontScale="85000" lnSpcReduction="20000"/>
          </a:bodyPr>
          <a:lstStyle/>
          <a:p>
            <a:r>
              <a:rPr lang="en-GB" dirty="0" smtClean="0"/>
              <a:t>Neurotransmitter </a:t>
            </a:r>
            <a:r>
              <a:rPr lang="en-GB" dirty="0"/>
              <a:t>molecules are released from the end of the presynaptic cell (the axon) into the space between the two nerve cells (the synapse). </a:t>
            </a:r>
            <a:endParaRPr lang="en-GB" dirty="0" smtClean="0"/>
          </a:p>
          <a:p>
            <a:r>
              <a:rPr lang="en-GB" dirty="0" smtClean="0"/>
              <a:t>Having </a:t>
            </a:r>
            <a:r>
              <a:rPr lang="en-GB" dirty="0"/>
              <a:t>travelled across the synaptic gap or cleft, molecules may then be ‘taken up’ by specially shaped receptor sites on the postsynaptic nerve cell (the dendrite) and so the chemical message is passed on.  </a:t>
            </a:r>
            <a:endParaRPr lang="en-GB" dirty="0" smtClean="0"/>
          </a:p>
          <a:p>
            <a:r>
              <a:rPr lang="en-GB" dirty="0" smtClean="0"/>
              <a:t>The </a:t>
            </a:r>
            <a:r>
              <a:rPr lang="en-GB" dirty="0"/>
              <a:t>relationship between the neurotransmitter molecule and the receptor site is like a lock and key, molecules will only fit certain receptor sites. </a:t>
            </a:r>
            <a:endParaRPr lang="en-GB" dirty="0" smtClean="0"/>
          </a:p>
          <a:p>
            <a:r>
              <a:rPr lang="en-GB" dirty="0" smtClean="0"/>
              <a:t>Excess </a:t>
            </a:r>
            <a:r>
              <a:rPr lang="en-GB" dirty="0"/>
              <a:t>molecules are ‘taken back up’ by the pre-synaptic cell and recycled</a:t>
            </a:r>
            <a:r>
              <a:rPr lang="en-GB" dirty="0" smtClean="0"/>
              <a:t>.</a:t>
            </a:r>
            <a:endParaRPr lang="en-GB" dirty="0"/>
          </a:p>
        </p:txBody>
      </p:sp>
      <p:sp>
        <p:nvSpPr>
          <p:cNvPr id="13" name="Rectangle 15"/>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mc:AlternateContent xmlns:mc="http://schemas.openxmlformats.org/markup-compatibility/2006" xmlns:p14="http://schemas.microsoft.com/office/powerpoint/2010/main">
        <mc:Choice Requires="p14">
          <p:contentPart p14:bwMode="auto" r:id="rId3">
            <p14:nvContentPartPr>
              <p14:cNvPr id="25" name="Ink 24"/>
              <p14:cNvContentPartPr/>
              <p14:nvPr/>
            </p14:nvContentPartPr>
            <p14:xfrm>
              <a:off x="8154779" y="554778"/>
              <a:ext cx="360" cy="360"/>
            </p14:xfrm>
          </p:contentPart>
        </mc:Choice>
        <mc:Fallback xmlns="">
          <p:pic>
            <p:nvPicPr>
              <p:cNvPr id="25" name="Ink 24"/>
              <p:cNvPicPr/>
              <p:nvPr/>
            </p:nvPicPr>
            <p:blipFill>
              <a:blip r:embed="rId4"/>
              <a:stretch>
                <a:fillRect/>
              </a:stretch>
            </p:blipFill>
            <p:spPr>
              <a:xfrm>
                <a:off x="8144339" y="544338"/>
                <a:ext cx="2124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54" name="Ink 1053"/>
              <p14:cNvContentPartPr/>
              <p14:nvPr/>
            </p14:nvContentPartPr>
            <p14:xfrm>
              <a:off x="6770939" y="1514178"/>
              <a:ext cx="259920" cy="1064520"/>
            </p14:xfrm>
          </p:contentPart>
        </mc:Choice>
        <mc:Fallback xmlns="">
          <p:pic>
            <p:nvPicPr>
              <p:cNvPr id="1054" name="Ink 1053"/>
              <p:cNvPicPr/>
              <p:nvPr/>
            </p:nvPicPr>
            <p:blipFill>
              <a:blip r:embed="rId6"/>
              <a:stretch>
                <a:fillRect/>
              </a:stretch>
            </p:blipFill>
            <p:spPr>
              <a:xfrm>
                <a:off x="6755819" y="1499058"/>
                <a:ext cx="290160" cy="1094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55" name="Ink 1054"/>
              <p14:cNvContentPartPr/>
              <p14:nvPr/>
            </p14:nvContentPartPr>
            <p14:xfrm>
              <a:off x="6505619" y="2458458"/>
              <a:ext cx="556200" cy="315000"/>
            </p14:xfrm>
          </p:contentPart>
        </mc:Choice>
        <mc:Fallback xmlns="">
          <p:pic>
            <p:nvPicPr>
              <p:cNvPr id="1055" name="Ink 1054"/>
              <p:cNvPicPr/>
              <p:nvPr/>
            </p:nvPicPr>
            <p:blipFill>
              <a:blip r:embed="rId8"/>
              <a:stretch>
                <a:fillRect/>
              </a:stretch>
            </p:blipFill>
            <p:spPr>
              <a:xfrm>
                <a:off x="6490499" y="2443338"/>
                <a:ext cx="586440" cy="345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56" name="Ink 1055"/>
              <p14:cNvContentPartPr/>
              <p14:nvPr/>
            </p14:nvContentPartPr>
            <p14:xfrm>
              <a:off x="5381339" y="3312738"/>
              <a:ext cx="300240" cy="375120"/>
            </p14:xfrm>
          </p:contentPart>
        </mc:Choice>
        <mc:Fallback xmlns="">
          <p:pic>
            <p:nvPicPr>
              <p:cNvPr id="1056" name="Ink 1055"/>
              <p:cNvPicPr/>
              <p:nvPr/>
            </p:nvPicPr>
            <p:blipFill>
              <a:blip r:embed="rId10"/>
              <a:stretch>
                <a:fillRect/>
              </a:stretch>
            </p:blipFill>
            <p:spPr>
              <a:xfrm>
                <a:off x="5366219" y="3297618"/>
                <a:ext cx="330480" cy="405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57" name="Ink 1056"/>
              <p14:cNvContentPartPr/>
              <p14:nvPr/>
            </p14:nvContentPartPr>
            <p14:xfrm>
              <a:off x="5591219" y="3552498"/>
              <a:ext cx="150480" cy="210240"/>
            </p14:xfrm>
          </p:contentPart>
        </mc:Choice>
        <mc:Fallback xmlns="">
          <p:pic>
            <p:nvPicPr>
              <p:cNvPr id="1057" name="Ink 1056"/>
              <p:cNvPicPr/>
              <p:nvPr/>
            </p:nvPicPr>
            <p:blipFill>
              <a:blip r:embed="rId12"/>
              <a:stretch>
                <a:fillRect/>
              </a:stretch>
            </p:blipFill>
            <p:spPr>
              <a:xfrm>
                <a:off x="5576099" y="3537378"/>
                <a:ext cx="18072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58" name="Ink 1057"/>
              <p14:cNvContentPartPr/>
              <p14:nvPr/>
            </p14:nvContentPartPr>
            <p14:xfrm>
              <a:off x="6683459" y="4437018"/>
              <a:ext cx="32400" cy="1139760"/>
            </p14:xfrm>
          </p:contentPart>
        </mc:Choice>
        <mc:Fallback xmlns="">
          <p:pic>
            <p:nvPicPr>
              <p:cNvPr id="1058" name="Ink 1057"/>
              <p:cNvPicPr/>
              <p:nvPr/>
            </p:nvPicPr>
            <p:blipFill>
              <a:blip r:embed="rId14"/>
              <a:stretch>
                <a:fillRect/>
              </a:stretch>
            </p:blipFill>
            <p:spPr>
              <a:xfrm>
                <a:off x="6668339" y="4421898"/>
                <a:ext cx="62640" cy="1170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59" name="Ink 1058"/>
              <p14:cNvContentPartPr/>
              <p14:nvPr/>
            </p14:nvContentPartPr>
            <p14:xfrm>
              <a:off x="6580859" y="4418658"/>
              <a:ext cx="330120" cy="168840"/>
            </p14:xfrm>
          </p:contentPart>
        </mc:Choice>
        <mc:Fallback xmlns="">
          <p:pic>
            <p:nvPicPr>
              <p:cNvPr id="1059" name="Ink 1058"/>
              <p:cNvPicPr/>
              <p:nvPr/>
            </p:nvPicPr>
            <p:blipFill>
              <a:blip r:embed="rId16"/>
              <a:stretch>
                <a:fillRect/>
              </a:stretch>
            </p:blipFill>
            <p:spPr>
              <a:xfrm>
                <a:off x="6565739" y="4403538"/>
                <a:ext cx="36036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60" name="Ink 1059"/>
              <p14:cNvContentPartPr/>
              <p14:nvPr/>
            </p14:nvContentPartPr>
            <p14:xfrm>
              <a:off x="6145979" y="4122378"/>
              <a:ext cx="105120" cy="75240"/>
            </p14:xfrm>
          </p:contentPart>
        </mc:Choice>
        <mc:Fallback xmlns="">
          <p:pic>
            <p:nvPicPr>
              <p:cNvPr id="1060" name="Ink 1059"/>
              <p:cNvPicPr/>
              <p:nvPr/>
            </p:nvPicPr>
            <p:blipFill>
              <a:blip r:embed="rId18"/>
              <a:stretch>
                <a:fillRect/>
              </a:stretch>
            </p:blipFill>
            <p:spPr>
              <a:xfrm>
                <a:off x="6130859" y="4107258"/>
                <a:ext cx="13536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061" name="Ink 1060"/>
              <p14:cNvContentPartPr/>
              <p14:nvPr/>
            </p14:nvContentPartPr>
            <p14:xfrm>
              <a:off x="6400859" y="4152258"/>
              <a:ext cx="120240" cy="91440"/>
            </p14:xfrm>
          </p:contentPart>
        </mc:Choice>
        <mc:Fallback xmlns="">
          <p:pic>
            <p:nvPicPr>
              <p:cNvPr id="1061" name="Ink 1060"/>
              <p:cNvPicPr/>
              <p:nvPr/>
            </p:nvPicPr>
            <p:blipFill>
              <a:blip r:embed="rId20"/>
              <a:stretch>
                <a:fillRect/>
              </a:stretch>
            </p:blipFill>
            <p:spPr>
              <a:xfrm>
                <a:off x="6385739" y="4137138"/>
                <a:ext cx="15048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062" name="Ink 1061"/>
              <p14:cNvContentPartPr/>
              <p14:nvPr/>
            </p14:nvContentPartPr>
            <p14:xfrm>
              <a:off x="6655739" y="4167378"/>
              <a:ext cx="135000" cy="75240"/>
            </p14:xfrm>
          </p:contentPart>
        </mc:Choice>
        <mc:Fallback xmlns="">
          <p:pic>
            <p:nvPicPr>
              <p:cNvPr id="1062" name="Ink 1061"/>
              <p:cNvPicPr/>
              <p:nvPr/>
            </p:nvPicPr>
            <p:blipFill>
              <a:blip r:embed="rId22"/>
              <a:stretch>
                <a:fillRect/>
              </a:stretch>
            </p:blipFill>
            <p:spPr>
              <a:xfrm>
                <a:off x="6640619" y="4152258"/>
                <a:ext cx="1652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063" name="Ink 1062"/>
              <p14:cNvContentPartPr/>
              <p14:nvPr/>
            </p14:nvContentPartPr>
            <p14:xfrm>
              <a:off x="6895499" y="4167378"/>
              <a:ext cx="135360" cy="76320"/>
            </p14:xfrm>
          </p:contentPart>
        </mc:Choice>
        <mc:Fallback xmlns="">
          <p:pic>
            <p:nvPicPr>
              <p:cNvPr id="1063" name="Ink 1062"/>
              <p:cNvPicPr/>
              <p:nvPr/>
            </p:nvPicPr>
            <p:blipFill>
              <a:blip r:embed="rId24"/>
              <a:stretch>
                <a:fillRect/>
              </a:stretch>
            </p:blipFill>
            <p:spPr>
              <a:xfrm>
                <a:off x="6880379" y="4152258"/>
                <a:ext cx="16560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064" name="Ink 1063"/>
              <p14:cNvContentPartPr/>
              <p14:nvPr/>
            </p14:nvContentPartPr>
            <p14:xfrm>
              <a:off x="7150379" y="4122378"/>
              <a:ext cx="135360" cy="75240"/>
            </p14:xfrm>
          </p:contentPart>
        </mc:Choice>
        <mc:Fallback xmlns="">
          <p:pic>
            <p:nvPicPr>
              <p:cNvPr id="1064" name="Ink 1063"/>
              <p:cNvPicPr/>
              <p:nvPr/>
            </p:nvPicPr>
            <p:blipFill>
              <a:blip r:embed="rId26"/>
              <a:stretch>
                <a:fillRect/>
              </a:stretch>
            </p:blipFill>
            <p:spPr>
              <a:xfrm>
                <a:off x="7135259" y="4107258"/>
                <a:ext cx="16560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065" name="Ink 1064"/>
              <p14:cNvContentPartPr/>
              <p14:nvPr/>
            </p14:nvContentPartPr>
            <p14:xfrm>
              <a:off x="6939059" y="4062258"/>
              <a:ext cx="79200" cy="120240"/>
            </p14:xfrm>
          </p:contentPart>
        </mc:Choice>
        <mc:Fallback xmlns="">
          <p:pic>
            <p:nvPicPr>
              <p:cNvPr id="1065" name="Ink 1064"/>
              <p:cNvPicPr/>
              <p:nvPr/>
            </p:nvPicPr>
            <p:blipFill>
              <a:blip r:embed="rId28"/>
              <a:stretch>
                <a:fillRect/>
              </a:stretch>
            </p:blipFill>
            <p:spPr>
              <a:xfrm>
                <a:off x="6923939" y="4047138"/>
                <a:ext cx="10944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066" name="Ink 1065"/>
              <p14:cNvContentPartPr/>
              <p14:nvPr/>
            </p14:nvContentPartPr>
            <p14:xfrm>
              <a:off x="6460619" y="4092138"/>
              <a:ext cx="75600" cy="105480"/>
            </p14:xfrm>
          </p:contentPart>
        </mc:Choice>
        <mc:Fallback xmlns="">
          <p:pic>
            <p:nvPicPr>
              <p:cNvPr id="1066" name="Ink 1065"/>
              <p:cNvPicPr/>
              <p:nvPr/>
            </p:nvPicPr>
            <p:blipFill>
              <a:blip r:embed="rId30"/>
              <a:stretch>
                <a:fillRect/>
              </a:stretch>
            </p:blipFill>
            <p:spPr>
              <a:xfrm>
                <a:off x="6445499" y="4077018"/>
                <a:ext cx="10584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067" name="Ink 1066"/>
              <p14:cNvContentPartPr/>
              <p14:nvPr/>
            </p14:nvContentPartPr>
            <p14:xfrm>
              <a:off x="6340739" y="3909978"/>
              <a:ext cx="90360" cy="108360"/>
            </p14:xfrm>
          </p:contentPart>
        </mc:Choice>
        <mc:Fallback xmlns="">
          <p:pic>
            <p:nvPicPr>
              <p:cNvPr id="1067" name="Ink 1066"/>
              <p:cNvPicPr/>
              <p:nvPr/>
            </p:nvPicPr>
            <p:blipFill>
              <a:blip r:embed="rId32"/>
              <a:stretch>
                <a:fillRect/>
              </a:stretch>
            </p:blipFill>
            <p:spPr>
              <a:xfrm>
                <a:off x="6325619" y="3894858"/>
                <a:ext cx="12060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068" name="Ink 1067"/>
              <p14:cNvContentPartPr/>
              <p14:nvPr/>
            </p14:nvContentPartPr>
            <p14:xfrm>
              <a:off x="6190979" y="4047498"/>
              <a:ext cx="90360" cy="105120"/>
            </p14:xfrm>
          </p:contentPart>
        </mc:Choice>
        <mc:Fallback xmlns="">
          <p:pic>
            <p:nvPicPr>
              <p:cNvPr id="1068" name="Ink 1067"/>
              <p:cNvPicPr/>
              <p:nvPr/>
            </p:nvPicPr>
            <p:blipFill>
              <a:blip r:embed="rId34"/>
              <a:stretch>
                <a:fillRect/>
              </a:stretch>
            </p:blipFill>
            <p:spPr>
              <a:xfrm>
                <a:off x="6175859" y="4032378"/>
                <a:ext cx="12060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069" name="Ink 1068"/>
              <p14:cNvContentPartPr/>
              <p14:nvPr/>
            </p14:nvContentPartPr>
            <p14:xfrm>
              <a:off x="6370979" y="3657618"/>
              <a:ext cx="360" cy="270000"/>
            </p14:xfrm>
          </p:contentPart>
        </mc:Choice>
        <mc:Fallback xmlns="">
          <p:pic>
            <p:nvPicPr>
              <p:cNvPr id="1069" name="Ink 1068"/>
              <p:cNvPicPr/>
              <p:nvPr/>
            </p:nvPicPr>
            <p:blipFill>
              <a:blip r:embed="rId36"/>
              <a:stretch>
                <a:fillRect/>
              </a:stretch>
            </p:blipFill>
            <p:spPr>
              <a:xfrm>
                <a:off x="6355859" y="3642498"/>
                <a:ext cx="30600" cy="3002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070" name="Ink 1069"/>
              <p14:cNvContentPartPr/>
              <p14:nvPr/>
            </p14:nvContentPartPr>
            <p14:xfrm>
              <a:off x="6310859" y="3597498"/>
              <a:ext cx="135360" cy="105480"/>
            </p14:xfrm>
          </p:contentPart>
        </mc:Choice>
        <mc:Fallback xmlns="">
          <p:pic>
            <p:nvPicPr>
              <p:cNvPr id="1070" name="Ink 1069"/>
              <p:cNvPicPr/>
              <p:nvPr/>
            </p:nvPicPr>
            <p:blipFill>
              <a:blip r:embed="rId38"/>
              <a:stretch>
                <a:fillRect/>
              </a:stretch>
            </p:blipFill>
            <p:spPr>
              <a:xfrm>
                <a:off x="6295739" y="3582378"/>
                <a:ext cx="16560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071" name="Ink 1070"/>
              <p14:cNvContentPartPr/>
              <p14:nvPr/>
            </p14:nvContentPartPr>
            <p14:xfrm>
              <a:off x="6624419" y="3927258"/>
              <a:ext cx="92880" cy="106200"/>
            </p14:xfrm>
          </p:contentPart>
        </mc:Choice>
        <mc:Fallback xmlns="">
          <p:pic>
            <p:nvPicPr>
              <p:cNvPr id="1071" name="Ink 1070"/>
              <p:cNvPicPr/>
              <p:nvPr/>
            </p:nvPicPr>
            <p:blipFill>
              <a:blip r:embed="rId40"/>
              <a:stretch>
                <a:fillRect/>
              </a:stretch>
            </p:blipFill>
            <p:spPr>
              <a:xfrm>
                <a:off x="6609299" y="3912138"/>
                <a:ext cx="12312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072" name="Ink 1071"/>
              <p14:cNvContentPartPr/>
              <p14:nvPr/>
            </p14:nvContentPartPr>
            <p14:xfrm>
              <a:off x="6355859" y="3941298"/>
              <a:ext cx="106920" cy="91440"/>
            </p14:xfrm>
          </p:contentPart>
        </mc:Choice>
        <mc:Fallback xmlns="">
          <p:pic>
            <p:nvPicPr>
              <p:cNvPr id="1072" name="Ink 1071"/>
              <p:cNvPicPr/>
              <p:nvPr/>
            </p:nvPicPr>
            <p:blipFill>
              <a:blip r:embed="rId42"/>
              <a:stretch>
                <a:fillRect/>
              </a:stretch>
            </p:blipFill>
            <p:spPr>
              <a:xfrm>
                <a:off x="6340739" y="3926178"/>
                <a:ext cx="137160" cy="121680"/>
              </a:xfrm>
              <a:prstGeom prst="rect">
                <a:avLst/>
              </a:prstGeom>
            </p:spPr>
          </p:pic>
        </mc:Fallback>
      </mc:AlternateContent>
    </p:spTree>
    <p:extLst>
      <p:ext uri="{BB962C8B-B14F-4D97-AF65-F5344CB8AC3E}">
        <p14:creationId xmlns:p14="http://schemas.microsoft.com/office/powerpoint/2010/main" val="2072566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The dopamine </a:t>
            </a:r>
            <a:r>
              <a:rPr lang="en-GB" dirty="0"/>
              <a:t>hypothesis, </a:t>
            </a:r>
            <a:r>
              <a:rPr lang="en-GB" dirty="0" smtClean="0"/>
              <a:t>version 1: Rossum </a:t>
            </a:r>
            <a:r>
              <a:rPr lang="en-GB" dirty="0"/>
              <a:t>(1966) </a:t>
            </a:r>
          </a:p>
        </p:txBody>
      </p:sp>
      <p:sp>
        <p:nvSpPr>
          <p:cNvPr id="3" name="Content Placeholder 2"/>
          <p:cNvSpPr>
            <a:spLocks noGrp="1"/>
          </p:cNvSpPr>
          <p:nvPr>
            <p:ph idx="1"/>
          </p:nvPr>
        </p:nvSpPr>
        <p:spPr/>
        <p:txBody>
          <a:bodyPr/>
          <a:lstStyle/>
          <a:p>
            <a:pPr marL="0" indent="0">
              <a:buNone/>
            </a:pPr>
            <a:endParaRPr lang="en-GB" dirty="0"/>
          </a:p>
          <a:p>
            <a:endParaRPr lang="en-GB" dirty="0"/>
          </a:p>
        </p:txBody>
      </p:sp>
      <p:sp>
        <p:nvSpPr>
          <p:cNvPr id="6" name="Rectangle 5"/>
          <p:cNvSpPr/>
          <p:nvPr/>
        </p:nvSpPr>
        <p:spPr>
          <a:xfrm>
            <a:off x="971600" y="1916832"/>
            <a:ext cx="7344816" cy="1754326"/>
          </a:xfrm>
          <a:prstGeom prst="rect">
            <a:avLst/>
          </a:prstGeom>
        </p:spPr>
        <p:txBody>
          <a:bodyPr wrap="square">
            <a:spAutoFit/>
          </a:bodyPr>
          <a:lstStyle/>
          <a:p>
            <a:r>
              <a:rPr lang="en-GB" dirty="0" smtClean="0"/>
              <a:t>Originally</a:t>
            </a:r>
            <a:r>
              <a:rPr lang="en-GB" dirty="0" smtClean="0"/>
              <a:t>, Rossum suggested that an </a:t>
            </a:r>
            <a:r>
              <a:rPr lang="en-GB" b="1" dirty="0" smtClean="0"/>
              <a:t>EXCESS</a:t>
            </a:r>
            <a:r>
              <a:rPr lang="en-GB" dirty="0" smtClean="0"/>
              <a:t> of the neurotransmitter dopamine may be </a:t>
            </a:r>
            <a:r>
              <a:rPr lang="en-GB" b="1" dirty="0" smtClean="0"/>
              <a:t>responsible for schizophrenia</a:t>
            </a:r>
          </a:p>
          <a:p>
            <a:endParaRPr lang="en-GB" b="1" dirty="0"/>
          </a:p>
          <a:p>
            <a:r>
              <a:rPr lang="en-GB" b="1" dirty="0" smtClean="0"/>
              <a:t>Question: Why might a person have an excess of dopamine?</a:t>
            </a:r>
            <a:endParaRPr lang="en-GB" dirty="0"/>
          </a:p>
        </p:txBody>
      </p:sp>
    </p:spTree>
    <p:extLst>
      <p:ext uri="{BB962C8B-B14F-4D97-AF65-F5344CB8AC3E}">
        <p14:creationId xmlns:p14="http://schemas.microsoft.com/office/powerpoint/2010/main" val="2581204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Possible answers</a:t>
            </a:r>
            <a:endParaRPr lang="en-GB" dirty="0"/>
          </a:p>
        </p:txBody>
      </p:sp>
      <p:sp>
        <p:nvSpPr>
          <p:cNvPr id="3" name="Content Placeholder 2"/>
          <p:cNvSpPr>
            <a:spLocks noGrp="1"/>
          </p:cNvSpPr>
          <p:nvPr>
            <p:ph idx="1"/>
          </p:nvPr>
        </p:nvSpPr>
        <p:spPr>
          <a:xfrm>
            <a:off x="971600" y="1700808"/>
            <a:ext cx="7125112" cy="4051437"/>
          </a:xfrm>
        </p:spPr>
        <p:txBody>
          <a:bodyPr/>
          <a:lstStyle/>
          <a:p>
            <a:r>
              <a:rPr lang="en-GB" dirty="0" smtClean="0"/>
              <a:t>Too many molecules of dopamine are manufactured in the presynaptic cell</a:t>
            </a:r>
          </a:p>
          <a:p>
            <a:r>
              <a:rPr lang="en-GB" dirty="0" smtClean="0"/>
              <a:t>Too many are released from </a:t>
            </a:r>
            <a:r>
              <a:rPr lang="en-GB" dirty="0"/>
              <a:t>the presynaptic cell</a:t>
            </a:r>
          </a:p>
          <a:p>
            <a:r>
              <a:rPr lang="en-GB" dirty="0" smtClean="0"/>
              <a:t>Not enough enzyme in the synaptic cleft to break down left over molecules</a:t>
            </a:r>
          </a:p>
          <a:p>
            <a:r>
              <a:rPr lang="en-GB" dirty="0" smtClean="0"/>
              <a:t>Leftover molecules are not recycled and are left in the gap</a:t>
            </a:r>
          </a:p>
          <a:p>
            <a:r>
              <a:rPr lang="en-GB" dirty="0" smtClean="0"/>
              <a:t>Too many receptor sites on the post synaptic cell</a:t>
            </a:r>
          </a:p>
          <a:p>
            <a:r>
              <a:rPr lang="en-GB" dirty="0" smtClean="0"/>
              <a:t>Receptor sites are overly sensitive</a:t>
            </a:r>
            <a:endParaRPr lang="en-GB" dirty="0"/>
          </a:p>
        </p:txBody>
      </p:sp>
    </p:spTree>
    <p:extLst>
      <p:ext uri="{BB962C8B-B14F-4D97-AF65-F5344CB8AC3E}">
        <p14:creationId xmlns:p14="http://schemas.microsoft.com/office/powerpoint/2010/main" val="2679084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Dopamine</a:t>
            </a:r>
            <a:endParaRPr lang="en-GB" dirty="0"/>
          </a:p>
        </p:txBody>
      </p:sp>
      <p:sp>
        <p:nvSpPr>
          <p:cNvPr id="3" name="Content Placeholder 2"/>
          <p:cNvSpPr>
            <a:spLocks noGrp="1"/>
          </p:cNvSpPr>
          <p:nvPr>
            <p:ph idx="1"/>
          </p:nvPr>
        </p:nvSpPr>
        <p:spPr>
          <a:xfrm>
            <a:off x="977693" y="1628800"/>
            <a:ext cx="7811029" cy="4051437"/>
          </a:xfrm>
        </p:spPr>
        <p:txBody>
          <a:bodyPr>
            <a:normAutofit/>
          </a:bodyPr>
          <a:lstStyle/>
          <a:p>
            <a:r>
              <a:rPr lang="en-GB" dirty="0"/>
              <a:t>as dopamine is responsible for directing attention, it was felt that too much dopamine might make the brain overactive, leading to disordered thinking, racing and unrelated thoughts, paranoia and other delusions and hallucinations </a:t>
            </a:r>
          </a:p>
          <a:p>
            <a:r>
              <a:rPr lang="en-GB" dirty="0" smtClean="0"/>
              <a:t>the first wave of anti-psychotics called “</a:t>
            </a:r>
            <a:r>
              <a:rPr lang="en-GB" dirty="0" err="1" smtClean="0"/>
              <a:t>typcials</a:t>
            </a:r>
            <a:r>
              <a:rPr lang="en-GB" dirty="0" smtClean="0"/>
              <a:t>” work </a:t>
            </a:r>
            <a:r>
              <a:rPr lang="en-GB" dirty="0"/>
              <a:t>by blocking dopamine receptors without activating them</a:t>
            </a:r>
          </a:p>
          <a:p>
            <a:r>
              <a:rPr lang="en-GB" dirty="0" smtClean="0"/>
              <a:t>the </a:t>
            </a:r>
            <a:r>
              <a:rPr lang="en-GB" dirty="0"/>
              <a:t>first anti-psychotics were discovered in the 1950s; the first was called chlorpromazine</a:t>
            </a:r>
          </a:p>
          <a:p>
            <a:r>
              <a:rPr lang="en-GB" dirty="0" smtClean="0"/>
              <a:t>the original version of the hypothesis , highlighted issues with either too many or overly sensitive dopamine receptors, particularly D2 receptors, as blocking these seemed to reduce symptoms most effectively</a:t>
            </a:r>
          </a:p>
        </p:txBody>
      </p:sp>
    </p:spTree>
    <p:extLst>
      <p:ext uri="{BB962C8B-B14F-4D97-AF65-F5344CB8AC3E}">
        <p14:creationId xmlns:p14="http://schemas.microsoft.com/office/powerpoint/2010/main" val="291688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research fed into the original version of the hypothesis</a:t>
            </a:r>
            <a:endParaRPr lang="en-GB" dirty="0"/>
          </a:p>
        </p:txBody>
      </p:sp>
      <p:sp>
        <p:nvSpPr>
          <p:cNvPr id="3" name="Content Placeholder 2"/>
          <p:cNvSpPr>
            <a:spLocks noGrp="1"/>
          </p:cNvSpPr>
          <p:nvPr>
            <p:ph idx="1"/>
          </p:nvPr>
        </p:nvSpPr>
        <p:spPr/>
        <p:txBody>
          <a:bodyPr/>
          <a:lstStyle/>
          <a:p>
            <a:r>
              <a:rPr lang="en-GB" sz="2400" dirty="0" err="1" smtClean="0"/>
              <a:t>Ldopa</a:t>
            </a:r>
            <a:r>
              <a:rPr lang="en-GB" sz="2400" dirty="0" smtClean="0"/>
              <a:t> (a precursor of dopamine that can be created artificially) is used to treat Parkinson's Disease, which is caused by a lack of dopamine</a:t>
            </a:r>
          </a:p>
          <a:p>
            <a:r>
              <a:rPr lang="en-GB" sz="2400" dirty="0" smtClean="0"/>
              <a:t>amphetamines also enhance dopamine activity and can bring on schizophrenic like symptoms</a:t>
            </a:r>
          </a:p>
          <a:p>
            <a:endParaRPr lang="en-GB" dirty="0"/>
          </a:p>
        </p:txBody>
      </p:sp>
    </p:spTree>
    <p:extLst>
      <p:ext uri="{BB962C8B-B14F-4D97-AF65-F5344CB8AC3E}">
        <p14:creationId xmlns:p14="http://schemas.microsoft.com/office/powerpoint/2010/main" val="3312182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620688"/>
            <a:ext cx="7125113" cy="924475"/>
          </a:xfrm>
        </p:spPr>
        <p:txBody>
          <a:bodyPr/>
          <a:lstStyle/>
          <a:p>
            <a:r>
              <a:rPr lang="en-GB" dirty="0" smtClean="0"/>
              <a:t>Dopamine hypothesis revisited, David (1991)</a:t>
            </a:r>
            <a:endParaRPr lang="en-GB" dirty="0"/>
          </a:p>
        </p:txBody>
      </p:sp>
      <p:sp>
        <p:nvSpPr>
          <p:cNvPr id="3" name="Content Placeholder 2"/>
          <p:cNvSpPr>
            <a:spLocks noGrp="1"/>
          </p:cNvSpPr>
          <p:nvPr>
            <p:ph idx="1"/>
          </p:nvPr>
        </p:nvSpPr>
        <p:spPr>
          <a:xfrm>
            <a:off x="611560" y="1916832"/>
            <a:ext cx="4426653" cy="4051437"/>
          </a:xfrm>
        </p:spPr>
        <p:txBody>
          <a:bodyPr>
            <a:normAutofit fontScale="92500" lnSpcReduction="20000"/>
          </a:bodyPr>
          <a:lstStyle/>
          <a:p>
            <a:r>
              <a:rPr lang="en-US" dirty="0" smtClean="0"/>
              <a:t>An update of the dopamine hypothesis by David (1991) suggested that a </a:t>
            </a:r>
            <a:r>
              <a:rPr lang="en-US" dirty="0"/>
              <a:t>lack of dopamine receptors sites in one area of the brain may mean that an excess of receptor sites develop in another area. </a:t>
            </a:r>
            <a:endParaRPr lang="en-US" dirty="0" smtClean="0"/>
          </a:p>
          <a:p>
            <a:r>
              <a:rPr lang="en-US" dirty="0" smtClean="0"/>
              <a:t>For </a:t>
            </a:r>
            <a:r>
              <a:rPr lang="en-US" dirty="0"/>
              <a:t>example, a lack of dopamine receptors in the pre-frontal cortex </a:t>
            </a:r>
            <a:r>
              <a:rPr lang="en-US" dirty="0" smtClean="0"/>
              <a:t>could </a:t>
            </a:r>
            <a:r>
              <a:rPr lang="en-US" dirty="0"/>
              <a:t>lead to excess numbers in an area called the </a:t>
            </a:r>
            <a:r>
              <a:rPr lang="en-US" dirty="0" smtClean="0"/>
              <a:t>striatum.</a:t>
            </a:r>
          </a:p>
          <a:p>
            <a:r>
              <a:rPr lang="en-US" dirty="0" smtClean="0"/>
              <a:t>The </a:t>
            </a:r>
            <a:r>
              <a:rPr lang="en-US" dirty="0"/>
              <a:t>implication here is that anything which interferes with development of the pre-frontal cortex could be indirectly linked with schizophrenia.</a:t>
            </a:r>
            <a:endParaRPr lang="en-GB" dirty="0"/>
          </a:p>
          <a:p>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2036763"/>
            <a:ext cx="3719513" cy="279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3">
            <p14:nvContentPartPr>
              <p14:cNvPr id="6" name="Ink 5"/>
              <p14:cNvContentPartPr/>
              <p14:nvPr/>
            </p14:nvContentPartPr>
            <p14:xfrm>
              <a:off x="4601939" y="2533237"/>
              <a:ext cx="45360" cy="0"/>
            </p14:xfrm>
          </p:contentPart>
        </mc:Choice>
        <mc:Fallback xmlns="">
          <p:pic>
            <p:nvPicPr>
              <p:cNvPr id="6" name="Ink 5"/>
              <p:cNvPicPr/>
              <p:nvPr/>
            </p:nvPicPr>
            <p:blipFill>
              <a:blip r:embed="rId8"/>
              <a:stretch>
                <a:fillRect/>
              </a:stretch>
            </p:blipFill>
            <p:spPr>
              <a:xfrm>
                <a:off x="0" y="0"/>
                <a:ext cx="45360" cy="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p14:cNvContentPartPr/>
              <p14:nvPr/>
            </p14:nvContentPartPr>
            <p14:xfrm>
              <a:off x="2503499" y="4137757"/>
              <a:ext cx="1424160" cy="0"/>
            </p14:xfrm>
          </p:contentPart>
        </mc:Choice>
        <mc:Fallback xmlns="">
          <p:pic>
            <p:nvPicPr>
              <p:cNvPr id="12" name="Ink 11"/>
              <p:cNvPicPr/>
              <p:nvPr/>
            </p:nvPicPr>
            <p:blipFill>
              <a:blip r:embed="rId20"/>
              <a:stretch>
                <a:fillRect/>
              </a:stretch>
            </p:blipFill>
            <p:spPr>
              <a:xfrm>
                <a:off x="0" y="0"/>
                <a:ext cx="1424160" cy="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4" name="Ink 13"/>
              <p14:cNvContentPartPr/>
              <p14:nvPr/>
            </p14:nvContentPartPr>
            <p14:xfrm>
              <a:off x="6955259" y="2638357"/>
              <a:ext cx="1559520" cy="496440"/>
            </p14:xfrm>
          </p:contentPart>
        </mc:Choice>
        <mc:Fallback xmlns="">
          <p:pic>
            <p:nvPicPr>
              <p:cNvPr id="14" name="Ink 13"/>
              <p:cNvPicPr/>
              <p:nvPr/>
            </p:nvPicPr>
            <p:blipFill>
              <a:blip r:embed="rId22"/>
              <a:stretch>
                <a:fillRect/>
              </a:stretch>
            </p:blipFill>
            <p:spPr>
              <a:xfrm>
                <a:off x="6940139" y="2623237"/>
                <a:ext cx="1589760" cy="526680"/>
              </a:xfrm>
              <a:prstGeom prst="rect">
                <a:avLst/>
              </a:prstGeom>
            </p:spPr>
          </p:pic>
        </mc:Fallback>
      </mc:AlternateContent>
    </p:spTree>
    <p:extLst>
      <p:ext uri="{BB962C8B-B14F-4D97-AF65-F5344CB8AC3E}">
        <p14:creationId xmlns:p14="http://schemas.microsoft.com/office/powerpoint/2010/main" val="2258518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560" y="628466"/>
            <a:ext cx="3888432" cy="4893647"/>
          </a:xfrm>
          <a:prstGeom prst="rect">
            <a:avLst/>
          </a:prstGeom>
        </p:spPr>
        <p:txBody>
          <a:bodyPr wrap="square">
            <a:spAutoFit/>
          </a:bodyPr>
          <a:lstStyle/>
          <a:p>
            <a:r>
              <a:rPr lang="en-US" sz="2400" dirty="0" smtClean="0"/>
              <a:t>an </a:t>
            </a:r>
            <a:r>
              <a:rPr lang="en-US" sz="2400" dirty="0"/>
              <a:t>excess of dopamine receptors in </a:t>
            </a:r>
            <a:r>
              <a:rPr lang="en-US" sz="2400" dirty="0" smtClean="0"/>
              <a:t>the…</a:t>
            </a:r>
          </a:p>
          <a:p>
            <a:pPr marL="285750" indent="-285750">
              <a:buFont typeface="Arial" panose="020B0604020202020204" pitchFamily="34" charset="0"/>
              <a:buChar char="•"/>
            </a:pPr>
            <a:r>
              <a:rPr lang="en-US" sz="2400" dirty="0" err="1" smtClean="0">
                <a:solidFill>
                  <a:srgbClr val="FFFF00"/>
                </a:solidFill>
              </a:rPr>
              <a:t>meso</a:t>
            </a:r>
            <a:r>
              <a:rPr lang="en-US" sz="2400" dirty="0" smtClean="0">
                <a:solidFill>
                  <a:srgbClr val="FFFF00"/>
                </a:solidFill>
              </a:rPr>
              <a:t>-limbic</a:t>
            </a:r>
            <a:r>
              <a:rPr lang="en-US" sz="2400" dirty="0" smtClean="0"/>
              <a:t> pathway maybe associated </a:t>
            </a:r>
            <a:r>
              <a:rPr lang="en-US" sz="2400" dirty="0"/>
              <a:t>with </a:t>
            </a:r>
            <a:r>
              <a:rPr lang="en-US" sz="2400" dirty="0">
                <a:solidFill>
                  <a:srgbClr val="FFFF00"/>
                </a:solidFill>
              </a:rPr>
              <a:t>positive </a:t>
            </a:r>
            <a:r>
              <a:rPr lang="en-US" sz="2400" dirty="0" smtClean="0"/>
              <a:t>symptoms</a:t>
            </a:r>
          </a:p>
          <a:p>
            <a:pPr marL="285750" indent="-285750">
              <a:buFont typeface="Arial" panose="020B0604020202020204" pitchFamily="34" charset="0"/>
              <a:buChar char="•"/>
            </a:pPr>
            <a:endParaRPr lang="en-US" sz="2400" dirty="0" smtClean="0">
              <a:solidFill>
                <a:srgbClr val="FFFF00"/>
              </a:solidFill>
            </a:endParaRPr>
          </a:p>
          <a:p>
            <a:r>
              <a:rPr lang="en-US" sz="2400" dirty="0" smtClean="0"/>
              <a:t>While a lack of receptors in the ..</a:t>
            </a:r>
          </a:p>
          <a:p>
            <a:r>
              <a:rPr lang="en-US" sz="2400" dirty="0" err="1" smtClean="0">
                <a:solidFill>
                  <a:srgbClr val="0070C0"/>
                </a:solidFill>
              </a:rPr>
              <a:t>meso</a:t>
            </a:r>
            <a:r>
              <a:rPr lang="en-US" sz="2400" dirty="0" smtClean="0">
                <a:solidFill>
                  <a:srgbClr val="0070C0"/>
                </a:solidFill>
              </a:rPr>
              <a:t>-cortical </a:t>
            </a:r>
            <a:r>
              <a:rPr lang="en-US" sz="2400" dirty="0" smtClean="0"/>
              <a:t>pathway </a:t>
            </a:r>
            <a:r>
              <a:rPr lang="en-US" sz="2400" dirty="0"/>
              <a:t>is associated with </a:t>
            </a:r>
            <a:r>
              <a:rPr lang="en-US" sz="2400" dirty="0">
                <a:solidFill>
                  <a:srgbClr val="0070C0"/>
                </a:solidFill>
              </a:rPr>
              <a:t>negative</a:t>
            </a:r>
            <a:r>
              <a:rPr lang="en-US" sz="2400" dirty="0"/>
              <a:t> symptoms</a:t>
            </a:r>
            <a:r>
              <a:rPr lang="en-US" sz="2400" dirty="0" smtClean="0"/>
              <a:t>.</a:t>
            </a:r>
          </a:p>
          <a:p>
            <a:pPr marL="285750" indent="-285750">
              <a:buFont typeface="Arial" panose="020B0604020202020204" pitchFamily="34" charset="0"/>
              <a:buChar char="•"/>
            </a:pPr>
            <a:endParaRPr lang="en-US" sz="24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1124744"/>
            <a:ext cx="3528392" cy="3607860"/>
          </a:xfrm>
          <a:prstGeom prst="rect">
            <a:avLst/>
          </a:prstGeom>
        </p:spPr>
      </p:pic>
    </p:spTree>
    <p:extLst>
      <p:ext uri="{BB962C8B-B14F-4D97-AF65-F5344CB8AC3E}">
        <p14:creationId xmlns:p14="http://schemas.microsoft.com/office/powerpoint/2010/main" val="280658564"/>
      </p:ext>
    </p:extLst>
  </p:cSld>
  <p:clrMapOvr>
    <a:masterClrMapping/>
  </p:clrMapOvr>
</p:sld>
</file>

<file path=ppt/theme/theme1.xml><?xml version="1.0" encoding="utf-8"?>
<a:theme xmlns:a="http://schemas.openxmlformats.org/drawingml/2006/main" name="Autumn">
  <a:themeElements>
    <a:clrScheme name="Autumn">
      <a:dk1>
        <a:sysClr val="windowText" lastClr="000000"/>
      </a:dk1>
      <a:lt1>
        <a:sysClr val="window" lastClr="FFFFFF"/>
      </a:lt1>
      <a:dk2>
        <a:srgbClr val="B01F0F"/>
      </a:dk2>
      <a:lt2>
        <a:srgbClr val="FF9000"/>
      </a:lt2>
      <a:accent1>
        <a:srgbClr val="ED4600"/>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tumn">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Autumn</Template>
  <TotalTime>450</TotalTime>
  <Words>558</Words>
  <Application>Microsoft Office PowerPoint</Application>
  <PresentationFormat>On-screen Show (4:3)</PresentationFormat>
  <Paragraphs>45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Autumn</vt:lpstr>
      <vt:lpstr>The function of neurotransmitters as an explanation of schizophrenia</vt:lpstr>
      <vt:lpstr>The dopamine hypothesis</vt:lpstr>
      <vt:lpstr>The synapse</vt:lpstr>
      <vt:lpstr>The dopamine hypothesis, version 1: Rossum (1966) </vt:lpstr>
      <vt:lpstr>Possible answers</vt:lpstr>
      <vt:lpstr>Dopamine</vt:lpstr>
      <vt:lpstr>Other research fed into the original version of the hypothesis</vt:lpstr>
      <vt:lpstr>Dopamine hypothesis revisited, David (1991)</vt:lpstr>
      <vt:lpstr>PowerPoint Presentation</vt:lpstr>
    </vt:vector>
  </TitlesOfParts>
  <Company>The Portsmouth Grammar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biological explanation  of Schizophrenia</dc:title>
  <dc:creator>IT Dept</dc:creator>
  <cp:lastModifiedBy>IT Dept</cp:lastModifiedBy>
  <cp:revision>9</cp:revision>
  <dcterms:created xsi:type="dcterms:W3CDTF">2013-11-03T16:01:36Z</dcterms:created>
  <dcterms:modified xsi:type="dcterms:W3CDTF">2016-10-28T01:48:57Z</dcterms:modified>
</cp:coreProperties>
</file>