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70" r:id="rId5"/>
    <p:sldId id="262" r:id="rId6"/>
    <p:sldId id="261" r:id="rId7"/>
    <p:sldId id="267" r:id="rId8"/>
    <p:sldId id="264" r:id="rId9"/>
    <p:sldId id="265" r:id="rId10"/>
    <p:sldId id="259" r:id="rId11"/>
    <p:sldId id="266" r:id="rId12"/>
    <p:sldId id="263" r:id="rId13"/>
    <p:sldId id="260" r:id="rId14"/>
    <p:sldId id="268" r:id="rId15"/>
    <p:sldId id="269" r:id="rId16"/>
    <p:sldId id="271" r:id="rId17"/>
    <p:sldId id="273" r:id="rId18"/>
    <p:sldId id="274" r:id="rId19"/>
    <p:sldId id="272" r:id="rId20"/>
    <p:sldId id="275" r:id="rId21"/>
    <p:sldId id="277" r:id="rId22"/>
    <p:sldId id="276" r:id="rId23"/>
    <p:sldId id="279" r:id="rId24"/>
    <p:sldId id="278" r:id="rId25"/>
    <p:sldId id="280" r:id="rId26"/>
    <p:sldId id="281" r:id="rId27"/>
    <p:sldId id="282" r:id="rId28"/>
    <p:sldId id="283" r:id="rId29"/>
    <p:sldId id="284" r:id="rId30"/>
    <p:sldId id="286" r:id="rId31"/>
    <p:sldId id="287" r:id="rId32"/>
    <p:sldId id="288" r:id="rId33"/>
    <p:sldId id="289" r:id="rId34"/>
    <p:sldId id="290" r:id="rId35"/>
    <p:sldId id="285" r:id="rId36"/>
    <p:sldId id="292" r:id="rId37"/>
    <p:sldId id="293" r:id="rId38"/>
    <p:sldId id="294" r:id="rId39"/>
    <p:sldId id="295" r:id="rId40"/>
    <p:sldId id="296" r:id="rId41"/>
    <p:sldId id="297" r:id="rId42"/>
    <p:sldId id="291"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4" r:id="rId59"/>
    <p:sldId id="313"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70" d="100"/>
          <a:sy n="70" d="100"/>
        </p:scale>
        <p:origin x="-1158"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63DA748-BC32-489D-9A5D-30366FB417D3}" type="datetimeFigureOut">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F9F80D-417A-4669-B45B-343AD95CE6B2}"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3DA748-BC32-489D-9A5D-30366FB417D3}" type="datetimeFigureOut">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F9F80D-417A-4669-B45B-343AD95CE6B2}"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3DA748-BC32-489D-9A5D-30366FB417D3}" type="datetimeFigureOut">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F9F80D-417A-4669-B45B-343AD95CE6B2}"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63DA748-BC32-489D-9A5D-30366FB417D3}" type="datetimeFigureOut">
              <a:rPr lang="en-GB" smtClean="0"/>
              <a:t>23/06/2016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F9F80D-417A-4669-B45B-343AD95CE6B2}"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63DA748-BC32-489D-9A5D-30366FB417D3}" type="datetimeFigureOut">
              <a:rPr lang="en-GB" smtClean="0"/>
              <a:t>23/06/2016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4F9F80D-417A-4669-B45B-343AD95CE6B2}"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3DA748-BC32-489D-9A5D-30366FB417D3}" type="datetimeFigureOut">
              <a:rPr lang="en-GB" smtClean="0"/>
              <a:t>23/06/2016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4F9F80D-417A-4669-B45B-343AD95CE6B2}"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DA748-BC32-489D-9A5D-30366FB417D3}" type="datetimeFigureOut">
              <a:rPr lang="en-GB" smtClean="0"/>
              <a:t>23/06/2016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4F9F80D-417A-4669-B45B-343AD95CE6B2}"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3DA748-BC32-489D-9A5D-30366FB417D3}" type="datetimeFigureOut">
              <a:rPr lang="en-GB" smtClean="0"/>
              <a:t>23/06/2016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F9F80D-417A-4669-B45B-343AD95CE6B2}"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3DA748-BC32-489D-9A5D-30366FB417D3}" type="datetimeFigureOut">
              <a:rPr lang="en-GB" smtClean="0"/>
              <a:t>23/06/2016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F9F80D-417A-4669-B45B-343AD95CE6B2}"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3DA748-BC32-489D-9A5D-30366FB417D3}" type="datetimeFigureOut">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F9F80D-417A-4669-B45B-343AD95CE6B2}"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3DA748-BC32-489D-9A5D-30366FB417D3}" type="datetimeFigureOut">
              <a:rPr lang="en-GB" smtClean="0"/>
              <a:t>23/06/2016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F9F80D-417A-4669-B45B-343AD95CE6B2}"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63DA748-BC32-489D-9A5D-30366FB417D3}" type="datetimeFigureOut">
              <a:rPr lang="en-GB" smtClean="0"/>
              <a:t>23/06/2016</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4F9F80D-417A-4669-B45B-343AD95CE6B2}"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Psychology Paper 1 Mock</a:t>
            </a:r>
            <a:endParaRPr lang="en-GB" dirty="0"/>
          </a:p>
        </p:txBody>
      </p:sp>
      <p:sp>
        <p:nvSpPr>
          <p:cNvPr id="3" name="Subtitle 2"/>
          <p:cNvSpPr>
            <a:spLocks noGrp="1"/>
          </p:cNvSpPr>
          <p:nvPr>
            <p:ph type="subTitle" idx="1"/>
          </p:nvPr>
        </p:nvSpPr>
        <p:spPr/>
        <p:txBody>
          <a:bodyPr/>
          <a:lstStyle/>
          <a:p>
            <a:r>
              <a:rPr lang="en-GB" dirty="0" smtClean="0"/>
              <a:t>Improving your grades in </a:t>
            </a:r>
          </a:p>
          <a:p>
            <a:r>
              <a:rPr lang="en-GB" dirty="0" smtClean="0"/>
              <a:t>Sections A, D and E</a:t>
            </a:r>
            <a:endParaRPr lang="en-GB" dirty="0"/>
          </a:p>
        </p:txBody>
      </p:sp>
    </p:spTree>
    <p:extLst>
      <p:ext uri="{BB962C8B-B14F-4D97-AF65-F5344CB8AC3E}">
        <p14:creationId xmlns:p14="http://schemas.microsoft.com/office/powerpoint/2010/main" val="2768812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1a.</a:t>
            </a:r>
            <a:endParaRPr lang="en-GB"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61492" b="3681"/>
          <a:stretch/>
        </p:blipFill>
        <p:spPr>
          <a:xfrm>
            <a:off x="827584" y="1628800"/>
            <a:ext cx="7719259" cy="2016224"/>
          </a:xfrm>
          <a:prstGeom prst="rect">
            <a:avLst/>
          </a:prstGeom>
        </p:spPr>
      </p:pic>
    </p:spTree>
    <p:extLst>
      <p:ext uri="{BB962C8B-B14F-4D97-AF65-F5344CB8AC3E}">
        <p14:creationId xmlns:p14="http://schemas.microsoft.com/office/powerpoint/2010/main" val="756962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should go in this answer?</a:t>
            </a:r>
            <a:endParaRPr lang="en-GB"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1492" b="3681"/>
          <a:stretch/>
        </p:blipFill>
        <p:spPr>
          <a:xfrm>
            <a:off x="827584" y="1484784"/>
            <a:ext cx="7067128" cy="1845672"/>
          </a:xfrm>
          <a:prstGeom prst="rect">
            <a:avLst/>
          </a:prstGeom>
        </p:spPr>
      </p:pic>
      <p:sp>
        <p:nvSpPr>
          <p:cNvPr id="5" name="TextBox 4"/>
          <p:cNvSpPr txBox="1"/>
          <p:nvPr/>
        </p:nvSpPr>
        <p:spPr>
          <a:xfrm>
            <a:off x="827584" y="3645024"/>
            <a:ext cx="7488832" cy="2585323"/>
          </a:xfrm>
          <a:prstGeom prst="rect">
            <a:avLst/>
          </a:prstGeom>
          <a:noFill/>
        </p:spPr>
        <p:txBody>
          <a:bodyPr wrap="square" rtlCol="0">
            <a:spAutoFit/>
          </a:bodyPr>
          <a:lstStyle/>
          <a:p>
            <a:pPr marL="285750" indent="-285750">
              <a:buFont typeface="Arial" panose="020B0604020202020204" pitchFamily="34" charset="0"/>
              <a:buChar char="•"/>
            </a:pPr>
            <a:r>
              <a:rPr lang="en-GB" dirty="0" smtClean="0"/>
              <a:t>Command term is IDENTIFY suggest that you do not need to go into an awful lot of detail here.</a:t>
            </a:r>
          </a:p>
          <a:p>
            <a:pPr marL="285750" indent="-285750">
              <a:buFont typeface="Arial" panose="020B0604020202020204" pitchFamily="34" charset="0"/>
              <a:buChar char="•"/>
            </a:pPr>
            <a:r>
              <a:rPr lang="en-GB" dirty="0" smtClean="0"/>
              <a:t>Read over again, did David obey or resist the order?</a:t>
            </a:r>
          </a:p>
          <a:p>
            <a:pPr marL="285750" indent="-285750">
              <a:buFont typeface="Arial" panose="020B0604020202020204" pitchFamily="34" charset="0"/>
              <a:buChar char="•"/>
            </a:pPr>
            <a:r>
              <a:rPr lang="en-GB" dirty="0" smtClean="0"/>
              <a:t>What key terminology can you think of relating to social impact theory? Why not make a brain-map in the margin to give yourself some ideas…</a:t>
            </a:r>
          </a:p>
          <a:p>
            <a:pPr marL="285750" indent="-285750">
              <a:buFont typeface="Arial" panose="020B0604020202020204" pitchFamily="34" charset="0"/>
              <a:buChar char="•"/>
            </a:pPr>
            <a:r>
              <a:rPr lang="en-GB" dirty="0" smtClean="0"/>
              <a:t>Are you sure you are not accidentally getting mixed up with agency theory?</a:t>
            </a:r>
          </a:p>
          <a:p>
            <a:pPr marL="285750" indent="-285750">
              <a:buFont typeface="Arial" panose="020B0604020202020204" pitchFamily="34" charset="0"/>
              <a:buChar char="•"/>
            </a:pPr>
            <a:r>
              <a:rPr lang="en-GB" dirty="0" smtClean="0"/>
              <a:t>How can you make sure you don’t muddle these two theories?</a:t>
            </a:r>
            <a:endParaRPr lang="en-GB" dirty="0"/>
          </a:p>
        </p:txBody>
      </p:sp>
    </p:spTree>
    <p:extLst>
      <p:ext uri="{BB962C8B-B14F-4D97-AF65-F5344CB8AC3E}">
        <p14:creationId xmlns:p14="http://schemas.microsoft.com/office/powerpoint/2010/main" val="4054560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Impact Theory</a:t>
            </a:r>
            <a:endParaRPr lang="en-GB" dirty="0"/>
          </a:p>
        </p:txBody>
      </p:sp>
      <p:sp>
        <p:nvSpPr>
          <p:cNvPr id="4" name="Cloud 3"/>
          <p:cNvSpPr/>
          <p:nvPr/>
        </p:nvSpPr>
        <p:spPr>
          <a:xfrm>
            <a:off x="2596405" y="3212976"/>
            <a:ext cx="2808312" cy="1584176"/>
          </a:xfrm>
          <a:prstGeom prst="cloud">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p:cNvCxnSpPr/>
          <p:nvPr/>
        </p:nvCxnSpPr>
        <p:spPr>
          <a:xfrm flipH="1" flipV="1">
            <a:off x="2195736" y="2636912"/>
            <a:ext cx="648072" cy="57606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4463988" y="2204864"/>
            <a:ext cx="0" cy="72008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582577" y="3015703"/>
            <a:ext cx="720080" cy="57606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689205" y="4280645"/>
            <a:ext cx="658932" cy="43204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157954" y="4993266"/>
            <a:ext cx="612068" cy="57606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0573" y="5014917"/>
            <a:ext cx="2583904" cy="369332"/>
          </a:xfrm>
          <a:prstGeom prst="rect">
            <a:avLst/>
          </a:prstGeom>
          <a:noFill/>
        </p:spPr>
        <p:txBody>
          <a:bodyPr wrap="square" rtlCol="0">
            <a:spAutoFit/>
          </a:bodyPr>
          <a:lstStyle/>
          <a:p>
            <a:r>
              <a:rPr lang="en-GB" dirty="0" smtClean="0"/>
              <a:t>Targets and Sources</a:t>
            </a:r>
            <a:endParaRPr lang="en-GB" dirty="0"/>
          </a:p>
        </p:txBody>
      </p:sp>
      <p:sp>
        <p:nvSpPr>
          <p:cNvPr id="16" name="TextBox 15"/>
          <p:cNvSpPr txBox="1"/>
          <p:nvPr/>
        </p:nvSpPr>
        <p:spPr>
          <a:xfrm>
            <a:off x="4673768" y="5714445"/>
            <a:ext cx="2160240" cy="646331"/>
          </a:xfrm>
          <a:prstGeom prst="rect">
            <a:avLst/>
          </a:prstGeom>
          <a:noFill/>
        </p:spPr>
        <p:txBody>
          <a:bodyPr wrap="square" rtlCol="0">
            <a:spAutoFit/>
          </a:bodyPr>
          <a:lstStyle/>
          <a:p>
            <a:r>
              <a:rPr lang="en-GB" dirty="0" smtClean="0"/>
              <a:t>Multiplicative and divisional effects</a:t>
            </a:r>
            <a:endParaRPr lang="en-GB" dirty="0"/>
          </a:p>
        </p:txBody>
      </p:sp>
      <p:sp>
        <p:nvSpPr>
          <p:cNvPr id="17" name="TextBox 16"/>
          <p:cNvSpPr txBox="1"/>
          <p:nvPr/>
        </p:nvSpPr>
        <p:spPr>
          <a:xfrm>
            <a:off x="1420416" y="2221632"/>
            <a:ext cx="2160240" cy="369332"/>
          </a:xfrm>
          <a:prstGeom prst="rect">
            <a:avLst/>
          </a:prstGeom>
          <a:noFill/>
        </p:spPr>
        <p:txBody>
          <a:bodyPr wrap="square" rtlCol="0">
            <a:spAutoFit/>
          </a:bodyPr>
          <a:lstStyle/>
          <a:p>
            <a:r>
              <a:rPr lang="en-GB" dirty="0" smtClean="0"/>
              <a:t>Strength</a:t>
            </a:r>
            <a:endParaRPr lang="en-GB" dirty="0"/>
          </a:p>
        </p:txBody>
      </p:sp>
      <p:sp>
        <p:nvSpPr>
          <p:cNvPr id="18" name="TextBox 17"/>
          <p:cNvSpPr txBox="1"/>
          <p:nvPr/>
        </p:nvSpPr>
        <p:spPr>
          <a:xfrm>
            <a:off x="6372200" y="2225667"/>
            <a:ext cx="2160240" cy="369332"/>
          </a:xfrm>
          <a:prstGeom prst="rect">
            <a:avLst/>
          </a:prstGeom>
          <a:noFill/>
        </p:spPr>
        <p:txBody>
          <a:bodyPr wrap="square" rtlCol="0">
            <a:spAutoFit/>
          </a:bodyPr>
          <a:lstStyle/>
          <a:p>
            <a:r>
              <a:rPr lang="en-GB" dirty="0" smtClean="0"/>
              <a:t>Number</a:t>
            </a:r>
            <a:endParaRPr lang="en-GB" dirty="0"/>
          </a:p>
        </p:txBody>
      </p:sp>
      <p:sp>
        <p:nvSpPr>
          <p:cNvPr id="19" name="TextBox 18"/>
          <p:cNvSpPr txBox="1"/>
          <p:nvPr/>
        </p:nvSpPr>
        <p:spPr>
          <a:xfrm>
            <a:off x="3244477" y="1576392"/>
            <a:ext cx="2160240" cy="369332"/>
          </a:xfrm>
          <a:prstGeom prst="rect">
            <a:avLst/>
          </a:prstGeom>
          <a:noFill/>
        </p:spPr>
        <p:txBody>
          <a:bodyPr wrap="square" rtlCol="0">
            <a:spAutoFit/>
          </a:bodyPr>
          <a:lstStyle/>
          <a:p>
            <a:r>
              <a:rPr lang="en-GB" dirty="0" smtClean="0"/>
              <a:t>Immediacy</a:t>
            </a:r>
            <a:endParaRPr lang="en-GB" dirty="0"/>
          </a:p>
        </p:txBody>
      </p:sp>
      <p:cxnSp>
        <p:nvCxnSpPr>
          <p:cNvPr id="20" name="Straight Arrow Connector 19"/>
          <p:cNvCxnSpPr/>
          <p:nvPr/>
        </p:nvCxnSpPr>
        <p:spPr>
          <a:xfrm>
            <a:off x="5404717" y="4280645"/>
            <a:ext cx="1239999" cy="21602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654326" y="4036329"/>
            <a:ext cx="2160240" cy="369332"/>
          </a:xfrm>
          <a:prstGeom prst="rect">
            <a:avLst/>
          </a:prstGeom>
          <a:noFill/>
        </p:spPr>
        <p:txBody>
          <a:bodyPr wrap="square" rtlCol="0">
            <a:spAutoFit/>
          </a:bodyPr>
          <a:lstStyle/>
          <a:p>
            <a:r>
              <a:rPr lang="en-GB" dirty="0" smtClean="0"/>
              <a:t>Lightbulb analogy</a:t>
            </a:r>
            <a:endParaRPr lang="en-GB" dirty="0"/>
          </a:p>
        </p:txBody>
      </p:sp>
    </p:spTree>
    <p:extLst>
      <p:ext uri="{BB962C8B-B14F-4D97-AF65-F5344CB8AC3E}">
        <p14:creationId xmlns:p14="http://schemas.microsoft.com/office/powerpoint/2010/main" val="3644938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6384" t="15820" r="-735" b="24284"/>
          <a:stretch/>
        </p:blipFill>
        <p:spPr>
          <a:xfrm>
            <a:off x="1043608" y="1340768"/>
            <a:ext cx="7246961" cy="3515583"/>
          </a:xfrm>
          <a:prstGeom prst="rect">
            <a:avLst/>
          </a:prstGeom>
        </p:spPr>
      </p:pic>
      <p:sp>
        <p:nvSpPr>
          <p:cNvPr id="3" name="Cloud 2"/>
          <p:cNvSpPr/>
          <p:nvPr/>
        </p:nvSpPr>
        <p:spPr>
          <a:xfrm>
            <a:off x="6876255" y="2878704"/>
            <a:ext cx="1414313" cy="936104"/>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02537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8707" b="22985"/>
          <a:stretch/>
        </p:blipFill>
        <p:spPr>
          <a:xfrm>
            <a:off x="1187624" y="1052736"/>
            <a:ext cx="7377386" cy="3226230"/>
          </a:xfrm>
          <a:prstGeom prst="rect">
            <a:avLst/>
          </a:prstGeom>
        </p:spPr>
      </p:pic>
      <p:sp>
        <p:nvSpPr>
          <p:cNvPr id="3" name="Cloud 2"/>
          <p:cNvSpPr/>
          <p:nvPr/>
        </p:nvSpPr>
        <p:spPr>
          <a:xfrm>
            <a:off x="7729687" y="2780571"/>
            <a:ext cx="1414313" cy="936104"/>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8303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5920" b="22985"/>
          <a:stretch/>
        </p:blipFill>
        <p:spPr>
          <a:xfrm>
            <a:off x="899592" y="1196752"/>
            <a:ext cx="6948264" cy="3183758"/>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3573016"/>
            <a:ext cx="1450975" cy="969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006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1691" b="17413"/>
          <a:stretch/>
        </p:blipFill>
        <p:spPr>
          <a:xfrm>
            <a:off x="755576" y="1052736"/>
            <a:ext cx="7404056" cy="3381554"/>
          </a:xfrm>
          <a:prstGeom prst="rect">
            <a:avLst/>
          </a:prstGeom>
        </p:spPr>
      </p:pic>
      <p:sp>
        <p:nvSpPr>
          <p:cNvPr id="3" name="Cloud 2"/>
          <p:cNvSpPr/>
          <p:nvPr/>
        </p:nvSpPr>
        <p:spPr>
          <a:xfrm>
            <a:off x="7020272" y="3639075"/>
            <a:ext cx="1414313" cy="936104"/>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56376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2289" b="23184"/>
          <a:stretch/>
        </p:blipFill>
        <p:spPr>
          <a:xfrm>
            <a:off x="1043608" y="1124744"/>
            <a:ext cx="6760021" cy="2764547"/>
          </a:xfrm>
          <a:prstGeom prst="rect">
            <a:avLst/>
          </a:prstGeom>
        </p:spPr>
      </p:pic>
      <p:sp>
        <p:nvSpPr>
          <p:cNvPr id="3" name="Cloud 2"/>
          <p:cNvSpPr/>
          <p:nvPr/>
        </p:nvSpPr>
        <p:spPr>
          <a:xfrm>
            <a:off x="6732240" y="2928946"/>
            <a:ext cx="1414313" cy="936104"/>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2071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329" t="23880" r="1194" b="16418"/>
          <a:stretch/>
        </p:blipFill>
        <p:spPr>
          <a:xfrm>
            <a:off x="251520" y="1124744"/>
            <a:ext cx="8639034" cy="4094330"/>
          </a:xfrm>
          <a:prstGeom prst="rect">
            <a:avLst/>
          </a:prstGeom>
        </p:spPr>
      </p:pic>
      <p:sp>
        <p:nvSpPr>
          <p:cNvPr id="3" name="Cloud 2"/>
          <p:cNvSpPr/>
          <p:nvPr/>
        </p:nvSpPr>
        <p:spPr>
          <a:xfrm>
            <a:off x="7884369" y="2973575"/>
            <a:ext cx="1006186" cy="696703"/>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96526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0896" t="20298" b="23980"/>
          <a:stretch/>
        </p:blipFill>
        <p:spPr>
          <a:xfrm>
            <a:off x="395536" y="1392071"/>
            <a:ext cx="8147713" cy="3821373"/>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3927313"/>
            <a:ext cx="1450975" cy="969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1709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7463" b="27562"/>
          <a:stretch/>
        </p:blipFill>
        <p:spPr>
          <a:xfrm>
            <a:off x="899592" y="1052736"/>
            <a:ext cx="7357291" cy="2481713"/>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908720"/>
            <a:ext cx="1450975" cy="969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5357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2488" b="22587"/>
          <a:stretch/>
        </p:blipFill>
        <p:spPr>
          <a:xfrm>
            <a:off x="971600" y="980728"/>
            <a:ext cx="7452320" cy="3069912"/>
          </a:xfrm>
          <a:prstGeom prst="rect">
            <a:avLst/>
          </a:prstGeom>
        </p:spPr>
      </p:pic>
      <p:sp>
        <p:nvSpPr>
          <p:cNvPr id="4" name="Cloud 3"/>
          <p:cNvSpPr/>
          <p:nvPr/>
        </p:nvSpPr>
        <p:spPr>
          <a:xfrm>
            <a:off x="6876254" y="3114536"/>
            <a:ext cx="1414313" cy="936104"/>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71371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1b</a:t>
            </a:r>
            <a:endParaRPr lang="en-GB"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4708" t="19240" r="7986" b="69846"/>
          <a:stretch/>
        </p:blipFill>
        <p:spPr>
          <a:xfrm>
            <a:off x="395536" y="1844824"/>
            <a:ext cx="8323397" cy="1008112"/>
          </a:xfrm>
        </p:spPr>
      </p:pic>
    </p:spTree>
    <p:extLst>
      <p:ext uri="{BB962C8B-B14F-4D97-AF65-F5344CB8AC3E}">
        <p14:creationId xmlns:p14="http://schemas.microsoft.com/office/powerpoint/2010/main" val="789117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should go in this answer?</a:t>
            </a:r>
          </a:p>
        </p:txBody>
      </p:sp>
      <p:sp>
        <p:nvSpPr>
          <p:cNvPr id="3" name="Content Placeholder 2"/>
          <p:cNvSpPr>
            <a:spLocks noGrp="1"/>
          </p:cNvSpPr>
          <p:nvPr>
            <p:ph idx="1"/>
          </p:nvPr>
        </p:nvSpPr>
        <p:spPr/>
        <p:txBody>
          <a:bodyPr/>
          <a:lstStyle/>
          <a:p>
            <a:r>
              <a:rPr lang="en-GB" dirty="0" smtClean="0"/>
              <a:t>“Using your knowledge of obedience” this mans you have to think about everything you have learnt in psychology on this topic….why not make a brain-map in the margin to give yourself some ideas</a:t>
            </a:r>
            <a:endParaRPr lang="en-GB" dirty="0"/>
          </a:p>
        </p:txBody>
      </p:sp>
    </p:spTree>
    <p:extLst>
      <p:ext uri="{BB962C8B-B14F-4D97-AF65-F5344CB8AC3E}">
        <p14:creationId xmlns:p14="http://schemas.microsoft.com/office/powerpoint/2010/main" val="2989824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Knowledge of Obedience</a:t>
            </a:r>
            <a:endParaRPr lang="en-GB" dirty="0"/>
          </a:p>
        </p:txBody>
      </p:sp>
      <p:sp>
        <p:nvSpPr>
          <p:cNvPr id="4" name="Cloud 3"/>
          <p:cNvSpPr/>
          <p:nvPr/>
        </p:nvSpPr>
        <p:spPr>
          <a:xfrm>
            <a:off x="3347864" y="3356992"/>
            <a:ext cx="2736304" cy="129614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p:cNvCxnSpPr/>
          <p:nvPr/>
        </p:nvCxnSpPr>
        <p:spPr>
          <a:xfrm flipV="1">
            <a:off x="5940152" y="2852936"/>
            <a:ext cx="43204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1809817" y="3356992"/>
            <a:ext cx="180020" cy="3134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544861" y="3356992"/>
            <a:ext cx="742178" cy="2865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1854097" y="2483094"/>
            <a:ext cx="230578" cy="3698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3344125" y="4581128"/>
            <a:ext cx="348399"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503368" y="2546902"/>
            <a:ext cx="0" cy="612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14009" y="2920298"/>
            <a:ext cx="1944350" cy="369332"/>
          </a:xfrm>
          <a:prstGeom prst="rect">
            <a:avLst/>
          </a:prstGeom>
          <a:noFill/>
        </p:spPr>
        <p:txBody>
          <a:bodyPr wrap="square" rtlCol="0">
            <a:spAutoFit/>
          </a:bodyPr>
          <a:lstStyle/>
          <a:p>
            <a:r>
              <a:rPr lang="en-GB" dirty="0" smtClean="0"/>
              <a:t>Agency theory</a:t>
            </a:r>
            <a:endParaRPr lang="en-GB" dirty="0"/>
          </a:p>
        </p:txBody>
      </p:sp>
      <p:sp>
        <p:nvSpPr>
          <p:cNvPr id="19" name="TextBox 18"/>
          <p:cNvSpPr txBox="1"/>
          <p:nvPr/>
        </p:nvSpPr>
        <p:spPr>
          <a:xfrm>
            <a:off x="4093811" y="1844824"/>
            <a:ext cx="1584176" cy="646331"/>
          </a:xfrm>
          <a:prstGeom prst="rect">
            <a:avLst/>
          </a:prstGeom>
          <a:noFill/>
        </p:spPr>
        <p:txBody>
          <a:bodyPr wrap="square" rtlCol="0">
            <a:spAutoFit/>
          </a:bodyPr>
          <a:lstStyle/>
          <a:p>
            <a:r>
              <a:rPr lang="en-GB" dirty="0" smtClean="0"/>
              <a:t>Milgram (1963)</a:t>
            </a:r>
            <a:endParaRPr lang="en-GB" dirty="0"/>
          </a:p>
        </p:txBody>
      </p:sp>
      <p:sp>
        <p:nvSpPr>
          <p:cNvPr id="20" name="TextBox 19"/>
          <p:cNvSpPr txBox="1"/>
          <p:nvPr/>
        </p:nvSpPr>
        <p:spPr>
          <a:xfrm>
            <a:off x="6380584" y="2206605"/>
            <a:ext cx="1584176" cy="646331"/>
          </a:xfrm>
          <a:prstGeom prst="rect">
            <a:avLst/>
          </a:prstGeom>
          <a:noFill/>
        </p:spPr>
        <p:txBody>
          <a:bodyPr wrap="square" rtlCol="0">
            <a:spAutoFit/>
          </a:bodyPr>
          <a:lstStyle/>
          <a:p>
            <a:r>
              <a:rPr lang="en-GB" dirty="0" smtClean="0"/>
              <a:t>Disobedient Stooges</a:t>
            </a:r>
            <a:endParaRPr lang="en-GB" dirty="0"/>
          </a:p>
        </p:txBody>
      </p:sp>
      <p:sp>
        <p:nvSpPr>
          <p:cNvPr id="27" name="TextBox 26"/>
          <p:cNvSpPr txBox="1"/>
          <p:nvPr/>
        </p:nvSpPr>
        <p:spPr>
          <a:xfrm>
            <a:off x="997211" y="3820398"/>
            <a:ext cx="1944350" cy="646331"/>
          </a:xfrm>
          <a:prstGeom prst="rect">
            <a:avLst/>
          </a:prstGeom>
          <a:noFill/>
        </p:spPr>
        <p:txBody>
          <a:bodyPr wrap="square" rtlCol="0">
            <a:spAutoFit/>
          </a:bodyPr>
          <a:lstStyle/>
          <a:p>
            <a:r>
              <a:rPr lang="en-GB" dirty="0" smtClean="0"/>
              <a:t>Evolution and socialisation</a:t>
            </a:r>
            <a:endParaRPr lang="en-GB" dirty="0"/>
          </a:p>
        </p:txBody>
      </p:sp>
      <p:sp>
        <p:nvSpPr>
          <p:cNvPr id="28" name="TextBox 27"/>
          <p:cNvSpPr txBox="1"/>
          <p:nvPr/>
        </p:nvSpPr>
        <p:spPr>
          <a:xfrm>
            <a:off x="763574" y="1744685"/>
            <a:ext cx="2293275" cy="646331"/>
          </a:xfrm>
          <a:prstGeom prst="rect">
            <a:avLst/>
          </a:prstGeom>
          <a:noFill/>
        </p:spPr>
        <p:txBody>
          <a:bodyPr wrap="square" rtlCol="0">
            <a:spAutoFit/>
          </a:bodyPr>
          <a:lstStyle/>
          <a:p>
            <a:r>
              <a:rPr lang="en-GB" dirty="0" smtClean="0"/>
              <a:t>Agentic state &amp; autonomous state</a:t>
            </a:r>
            <a:endParaRPr lang="en-GB" dirty="0"/>
          </a:p>
        </p:txBody>
      </p:sp>
      <p:cxnSp>
        <p:nvCxnSpPr>
          <p:cNvPr id="30" name="Straight Arrow Connector 29"/>
          <p:cNvCxnSpPr/>
          <p:nvPr/>
        </p:nvCxnSpPr>
        <p:spPr>
          <a:xfrm flipV="1">
            <a:off x="2395615" y="2726794"/>
            <a:ext cx="298491" cy="2522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395615" y="2436928"/>
            <a:ext cx="1672329" cy="369332"/>
          </a:xfrm>
          <a:prstGeom prst="rect">
            <a:avLst/>
          </a:prstGeom>
          <a:noFill/>
        </p:spPr>
        <p:txBody>
          <a:bodyPr wrap="square" rtlCol="0">
            <a:spAutoFit/>
          </a:bodyPr>
          <a:lstStyle/>
          <a:p>
            <a:r>
              <a:rPr lang="en-GB" dirty="0" smtClean="0"/>
              <a:t>Moral strain</a:t>
            </a:r>
            <a:endParaRPr lang="en-GB" dirty="0"/>
          </a:p>
        </p:txBody>
      </p:sp>
      <p:sp>
        <p:nvSpPr>
          <p:cNvPr id="35" name="TextBox 34"/>
          <p:cNvSpPr txBox="1"/>
          <p:nvPr/>
        </p:nvSpPr>
        <p:spPr>
          <a:xfrm>
            <a:off x="4288285" y="5675067"/>
            <a:ext cx="1944350" cy="369332"/>
          </a:xfrm>
          <a:prstGeom prst="rect">
            <a:avLst/>
          </a:prstGeom>
          <a:noFill/>
        </p:spPr>
        <p:txBody>
          <a:bodyPr wrap="square" rtlCol="0">
            <a:spAutoFit/>
          </a:bodyPr>
          <a:lstStyle/>
          <a:p>
            <a:r>
              <a:rPr lang="en-GB" dirty="0" smtClean="0"/>
              <a:t>Personality</a:t>
            </a:r>
            <a:endParaRPr lang="en-GB" dirty="0"/>
          </a:p>
        </p:txBody>
      </p:sp>
      <p:sp>
        <p:nvSpPr>
          <p:cNvPr id="36" name="TextBox 35"/>
          <p:cNvSpPr txBox="1"/>
          <p:nvPr/>
        </p:nvSpPr>
        <p:spPr>
          <a:xfrm>
            <a:off x="2060377" y="4828928"/>
            <a:ext cx="1944350" cy="646331"/>
          </a:xfrm>
          <a:prstGeom prst="rect">
            <a:avLst/>
          </a:prstGeom>
          <a:noFill/>
        </p:spPr>
        <p:txBody>
          <a:bodyPr wrap="square" rtlCol="0">
            <a:spAutoFit/>
          </a:bodyPr>
          <a:lstStyle/>
          <a:p>
            <a:pPr algn="ctr"/>
            <a:r>
              <a:rPr lang="en-GB" dirty="0" smtClean="0"/>
              <a:t>Factors affecting obedience</a:t>
            </a:r>
            <a:endParaRPr lang="en-GB" dirty="0"/>
          </a:p>
        </p:txBody>
      </p:sp>
      <p:sp>
        <p:nvSpPr>
          <p:cNvPr id="37" name="TextBox 36"/>
          <p:cNvSpPr txBox="1"/>
          <p:nvPr/>
        </p:nvSpPr>
        <p:spPr>
          <a:xfrm>
            <a:off x="4413291" y="5152094"/>
            <a:ext cx="1944350" cy="369332"/>
          </a:xfrm>
          <a:prstGeom prst="rect">
            <a:avLst/>
          </a:prstGeom>
          <a:noFill/>
        </p:spPr>
        <p:txBody>
          <a:bodyPr wrap="square" rtlCol="0">
            <a:spAutoFit/>
          </a:bodyPr>
          <a:lstStyle/>
          <a:p>
            <a:r>
              <a:rPr lang="en-GB" dirty="0" smtClean="0"/>
              <a:t>Culture</a:t>
            </a:r>
            <a:endParaRPr lang="en-GB" dirty="0"/>
          </a:p>
        </p:txBody>
      </p:sp>
      <p:sp>
        <p:nvSpPr>
          <p:cNvPr id="38" name="TextBox 37"/>
          <p:cNvSpPr txBox="1"/>
          <p:nvPr/>
        </p:nvSpPr>
        <p:spPr>
          <a:xfrm>
            <a:off x="753302" y="5795201"/>
            <a:ext cx="1944350" cy="369332"/>
          </a:xfrm>
          <a:prstGeom prst="rect">
            <a:avLst/>
          </a:prstGeom>
          <a:noFill/>
        </p:spPr>
        <p:txBody>
          <a:bodyPr wrap="square" rtlCol="0">
            <a:spAutoFit/>
          </a:bodyPr>
          <a:lstStyle/>
          <a:p>
            <a:r>
              <a:rPr lang="en-GB" dirty="0" smtClean="0"/>
              <a:t>Situation</a:t>
            </a:r>
            <a:endParaRPr lang="en-GB" dirty="0"/>
          </a:p>
        </p:txBody>
      </p:sp>
      <p:sp>
        <p:nvSpPr>
          <p:cNvPr id="39" name="TextBox 38"/>
          <p:cNvSpPr txBox="1"/>
          <p:nvPr/>
        </p:nvSpPr>
        <p:spPr>
          <a:xfrm>
            <a:off x="2187664" y="5866851"/>
            <a:ext cx="1944350" cy="369332"/>
          </a:xfrm>
          <a:prstGeom prst="rect">
            <a:avLst/>
          </a:prstGeom>
          <a:noFill/>
        </p:spPr>
        <p:txBody>
          <a:bodyPr wrap="square" rtlCol="0">
            <a:spAutoFit/>
          </a:bodyPr>
          <a:lstStyle/>
          <a:p>
            <a:r>
              <a:rPr lang="en-GB" dirty="0" smtClean="0"/>
              <a:t>Gender</a:t>
            </a:r>
            <a:endParaRPr lang="en-GB" dirty="0"/>
          </a:p>
        </p:txBody>
      </p:sp>
      <p:cxnSp>
        <p:nvCxnSpPr>
          <p:cNvPr id="40" name="Straight Arrow Connector 39"/>
          <p:cNvCxnSpPr/>
          <p:nvPr/>
        </p:nvCxnSpPr>
        <p:spPr>
          <a:xfrm flipH="1">
            <a:off x="1641439" y="5336760"/>
            <a:ext cx="754176" cy="3928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778313" y="5521426"/>
            <a:ext cx="1" cy="352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741444" y="5587473"/>
            <a:ext cx="526566" cy="3383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endCxn id="37" idx="1"/>
          </p:cNvCxnSpPr>
          <p:nvPr/>
        </p:nvCxnSpPr>
        <p:spPr>
          <a:xfrm>
            <a:off x="3844925" y="5198260"/>
            <a:ext cx="568366" cy="138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098" name="Picture 2" descr="C:\Users\a.wood\AppData\Local\Microsoft\Windows\Temporary Internet Files\Content.IE5\GZ5MCSA1\Tick-gree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009" y="3513693"/>
            <a:ext cx="1005241" cy="97281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a.wood\AppData\Local\Microsoft\Windows\Temporary Internet Files\Content.IE5\JRAXPFH8\Red-Cross[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0392" y="4653136"/>
            <a:ext cx="736885" cy="631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9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Explain one factor…</a:t>
            </a:r>
            <a:endParaRPr lang="en-GB" dirty="0"/>
          </a:p>
        </p:txBody>
      </p:sp>
      <p:sp>
        <p:nvSpPr>
          <p:cNvPr id="3" name="Content Placeholder 2"/>
          <p:cNvSpPr>
            <a:spLocks noGrp="1"/>
          </p:cNvSpPr>
          <p:nvPr>
            <p:ph idx="1"/>
          </p:nvPr>
        </p:nvSpPr>
        <p:spPr/>
        <p:txBody>
          <a:bodyPr/>
          <a:lstStyle/>
          <a:p>
            <a:r>
              <a:rPr lang="en-GB" dirty="0" smtClean="0"/>
              <a:t>EXPLAIN as a command term means you have to go further than just describing the WHAT and aim to give the HOW and the WHY </a:t>
            </a:r>
            <a:r>
              <a:rPr lang="en-GB" dirty="0" smtClean="0">
                <a:sym typeface="Wingdings" panose="05000000000000000000" pitchFamily="2" charset="2"/>
              </a:rPr>
              <a:t></a:t>
            </a:r>
          </a:p>
          <a:p>
            <a:r>
              <a:rPr lang="en-GB" dirty="0" smtClean="0">
                <a:sym typeface="Wingdings" panose="05000000000000000000" pitchFamily="2" charset="2"/>
              </a:rPr>
              <a:t>You must think about all the FACTORS that might affect Sarah and choose the ONE which you think you can EXPLAIN (how and why)  most effectively for the </a:t>
            </a:r>
            <a:r>
              <a:rPr lang="en-GB" dirty="0" err="1" smtClean="0">
                <a:sym typeface="Wingdings" panose="05000000000000000000" pitchFamily="2" charset="2"/>
              </a:rPr>
              <a:t>numebr</a:t>
            </a:r>
            <a:r>
              <a:rPr lang="en-GB" dirty="0" smtClean="0">
                <a:sym typeface="Wingdings" panose="05000000000000000000" pitchFamily="2" charset="2"/>
              </a:rPr>
              <a:t> of marks available (2)</a:t>
            </a:r>
          </a:p>
          <a:p>
            <a:r>
              <a:rPr lang="en-GB" dirty="0" smtClean="0">
                <a:sym typeface="Wingdings" panose="05000000000000000000" pitchFamily="2" charset="2"/>
              </a:rPr>
              <a:t>You need to think about FACTORS (in the spec we have a list of factors that we have to consider and this should have been a clue word in the question</a:t>
            </a:r>
          </a:p>
          <a:p>
            <a:endParaRPr lang="en-GB" dirty="0"/>
          </a:p>
        </p:txBody>
      </p:sp>
    </p:spTree>
    <p:extLst>
      <p:ext uri="{BB962C8B-B14F-4D97-AF65-F5344CB8AC3E}">
        <p14:creationId xmlns:p14="http://schemas.microsoft.com/office/powerpoint/2010/main" val="1315426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Sarah’s refusal to put her phone away</a:t>
            </a:r>
            <a:endParaRPr lang="en-GB" dirty="0"/>
          </a:p>
        </p:txBody>
      </p:sp>
      <p:sp>
        <p:nvSpPr>
          <p:cNvPr id="3" name="Content Placeholder 2"/>
          <p:cNvSpPr>
            <a:spLocks noGrp="1"/>
          </p:cNvSpPr>
          <p:nvPr>
            <p:ph idx="1"/>
          </p:nvPr>
        </p:nvSpPr>
        <p:spPr/>
        <p:txBody>
          <a:bodyPr/>
          <a:lstStyle/>
          <a:p>
            <a:r>
              <a:rPr lang="en-GB" dirty="0" smtClean="0"/>
              <a:t>Sarah is NOT obedient</a:t>
            </a:r>
          </a:p>
          <a:p>
            <a:r>
              <a:rPr lang="en-GB" dirty="0" smtClean="0"/>
              <a:t>This means you need to combine your knowledge on the factors and think how they make people disobedient NOT obedient</a:t>
            </a:r>
          </a:p>
          <a:p>
            <a:endParaRPr lang="en-GB" dirty="0"/>
          </a:p>
        </p:txBody>
      </p:sp>
    </p:spTree>
    <p:extLst>
      <p:ext uri="{BB962C8B-B14F-4D97-AF65-F5344CB8AC3E}">
        <p14:creationId xmlns:p14="http://schemas.microsoft.com/office/powerpoint/2010/main" val="855453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Which of the following personality traits would you choose to talk about and why?</a:t>
            </a:r>
          </a:p>
          <a:p>
            <a:r>
              <a:rPr lang="en-GB" dirty="0" smtClean="0"/>
              <a:t>Which one’s are you able to elaborate upon using research for example?</a:t>
            </a:r>
          </a:p>
        </p:txBody>
      </p:sp>
      <p:sp>
        <p:nvSpPr>
          <p:cNvPr id="4" name="Title 3"/>
          <p:cNvSpPr txBox="1">
            <a:spLocks noGrp="1"/>
          </p:cNvSpPr>
          <p:nvPr>
            <p:ph type="title"/>
          </p:nvPr>
        </p:nvSpPr>
        <p:spPr>
          <a:prstGeom prst="rect">
            <a:avLst/>
          </a:prstGeom>
          <a:noFill/>
        </p:spPr>
        <p:txBody>
          <a:bodyPr wrap="square" rtlCol="0">
            <a:spAutoFit/>
          </a:bodyPr>
          <a:lstStyle/>
          <a:p>
            <a:r>
              <a:rPr lang="en-GB" dirty="0" smtClean="0"/>
              <a:t>Personality</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4114703438"/>
              </p:ext>
            </p:extLst>
          </p:nvPr>
        </p:nvGraphicFramePr>
        <p:xfrm>
          <a:off x="1043608" y="3356992"/>
          <a:ext cx="7128792" cy="2736303"/>
        </p:xfrm>
        <a:graphic>
          <a:graphicData uri="http://schemas.openxmlformats.org/drawingml/2006/table">
            <a:tbl>
              <a:tblPr firstRow="1" bandRow="1">
                <a:tableStyleId>{5C22544A-7EE6-4342-B048-85BDC9FD1C3A}</a:tableStyleId>
              </a:tblPr>
              <a:tblGrid>
                <a:gridCol w="3564396"/>
                <a:gridCol w="3564396"/>
              </a:tblGrid>
              <a:tr h="764466">
                <a:tc>
                  <a:txBody>
                    <a:bodyPr/>
                    <a:lstStyle/>
                    <a:p>
                      <a:r>
                        <a:rPr lang="en-GB" dirty="0" smtClean="0"/>
                        <a:t>Authoritarian Personality </a:t>
                      </a:r>
                      <a:endParaRPr lang="en-GB" dirty="0"/>
                    </a:p>
                  </a:txBody>
                  <a:tcPr/>
                </a:tc>
                <a:tc>
                  <a:txBody>
                    <a:bodyPr/>
                    <a:lstStyle/>
                    <a:p>
                      <a:r>
                        <a:rPr lang="en-GB" dirty="0" smtClean="0"/>
                        <a:t>High</a:t>
                      </a:r>
                      <a:r>
                        <a:rPr lang="en-GB" baseline="0" dirty="0" smtClean="0"/>
                        <a:t> or low on the f-scale?</a:t>
                      </a:r>
                      <a:endParaRPr lang="en-GB" dirty="0"/>
                    </a:p>
                  </a:txBody>
                  <a:tcPr/>
                </a:tc>
              </a:tr>
              <a:tr h="7644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Empathic Concern</a:t>
                      </a:r>
                    </a:p>
                    <a:p>
                      <a:endParaRPr lang="en-GB" dirty="0"/>
                    </a:p>
                  </a:txBody>
                  <a:tcPr/>
                </a:tc>
                <a:tc>
                  <a:txBody>
                    <a:bodyPr/>
                    <a:lstStyle/>
                    <a:p>
                      <a:r>
                        <a:rPr lang="en-GB" dirty="0" smtClean="0"/>
                        <a:t>High or low degree of concern?</a:t>
                      </a:r>
                      <a:endParaRPr lang="en-GB" dirty="0"/>
                    </a:p>
                  </a:txBody>
                  <a:tcPr/>
                </a:tc>
              </a:tr>
              <a:tr h="7644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Desire for control</a:t>
                      </a:r>
                    </a:p>
                    <a:p>
                      <a:endParaRPr lang="en-GB" dirty="0"/>
                    </a:p>
                  </a:txBody>
                  <a:tcPr/>
                </a:tc>
                <a:tc>
                  <a:txBody>
                    <a:bodyPr/>
                    <a:lstStyle/>
                    <a:p>
                      <a:r>
                        <a:rPr lang="en-GB" dirty="0" smtClean="0"/>
                        <a:t>High or low desire for control?</a:t>
                      </a:r>
                      <a:endParaRPr lang="en-GB" dirty="0"/>
                    </a:p>
                  </a:txBody>
                  <a:tcPr/>
                </a:tc>
              </a:tr>
              <a:tr h="442905">
                <a:tc>
                  <a:txBody>
                    <a:bodyPr/>
                    <a:lstStyle/>
                    <a:p>
                      <a:r>
                        <a:rPr lang="en-GB" dirty="0" smtClean="0"/>
                        <a:t>Locus of control </a:t>
                      </a:r>
                      <a:endParaRPr lang="en-GB" dirty="0"/>
                    </a:p>
                  </a:txBody>
                  <a:tcPr/>
                </a:tc>
                <a:tc>
                  <a:txBody>
                    <a:bodyPr/>
                    <a:lstStyle/>
                    <a:p>
                      <a:r>
                        <a:rPr lang="en-GB" dirty="0" smtClean="0"/>
                        <a:t>Internal or external?</a:t>
                      </a:r>
                      <a:endParaRPr lang="en-GB" dirty="0"/>
                    </a:p>
                  </a:txBody>
                  <a:tcPr/>
                </a:tc>
              </a:tr>
            </a:tbl>
          </a:graphicData>
        </a:graphic>
      </p:graphicFrame>
    </p:spTree>
    <p:extLst>
      <p:ext uri="{BB962C8B-B14F-4D97-AF65-F5344CB8AC3E}">
        <p14:creationId xmlns:p14="http://schemas.microsoft.com/office/powerpoint/2010/main" val="3715087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Culture</a:t>
            </a:r>
            <a:endParaRPr lang="en-GB" dirty="0"/>
          </a:p>
        </p:txBody>
      </p:sp>
      <p:sp>
        <p:nvSpPr>
          <p:cNvPr id="3" name="Content Placeholder 2"/>
          <p:cNvSpPr>
            <a:spLocks noGrp="1"/>
          </p:cNvSpPr>
          <p:nvPr>
            <p:ph idx="1"/>
          </p:nvPr>
        </p:nvSpPr>
        <p:spPr/>
        <p:txBody>
          <a:bodyPr/>
          <a:lstStyle/>
          <a:p>
            <a:r>
              <a:rPr lang="en-GB" dirty="0" smtClean="0"/>
              <a:t>Individualist versus Collectivist Cultures</a:t>
            </a:r>
          </a:p>
          <a:p>
            <a:r>
              <a:rPr lang="en-GB" dirty="0" smtClean="0"/>
              <a:t>Confucian </a:t>
            </a:r>
            <a:r>
              <a:rPr lang="en-GB" dirty="0"/>
              <a:t>D</a:t>
            </a:r>
            <a:r>
              <a:rPr lang="en-GB" dirty="0" smtClean="0"/>
              <a:t>ynamism – short term orientation versus long term orientation</a:t>
            </a:r>
            <a:endParaRPr lang="en-GB" dirty="0"/>
          </a:p>
        </p:txBody>
      </p:sp>
    </p:spTree>
    <p:extLst>
      <p:ext uri="{BB962C8B-B14F-4D97-AF65-F5344CB8AC3E}">
        <p14:creationId xmlns:p14="http://schemas.microsoft.com/office/powerpoint/2010/main" val="118631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1194" t="28368" r="11045" b="12083"/>
          <a:stretch/>
        </p:blipFill>
        <p:spPr>
          <a:xfrm>
            <a:off x="683568" y="887177"/>
            <a:ext cx="7632848" cy="5010107"/>
          </a:xfrm>
          <a:prstGeom prst="rect">
            <a:avLst/>
          </a:prstGeom>
        </p:spPr>
      </p:pic>
      <p:sp>
        <p:nvSpPr>
          <p:cNvPr id="3" name="Cloud 2"/>
          <p:cNvSpPr/>
          <p:nvPr/>
        </p:nvSpPr>
        <p:spPr>
          <a:xfrm>
            <a:off x="2952328" y="3645024"/>
            <a:ext cx="5364088" cy="2376264"/>
          </a:xfrm>
          <a:prstGeom prst="clou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22885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6269" t="21974" r="8955" b="17478"/>
          <a:stretch/>
        </p:blipFill>
        <p:spPr>
          <a:xfrm>
            <a:off x="755576" y="980727"/>
            <a:ext cx="7632848" cy="5328925"/>
          </a:xfrm>
          <a:prstGeom prst="rect">
            <a:avLst/>
          </a:prstGeom>
        </p:spPr>
      </p:pic>
      <p:sp>
        <p:nvSpPr>
          <p:cNvPr id="3" name="Cloud 2"/>
          <p:cNvSpPr/>
          <p:nvPr/>
        </p:nvSpPr>
        <p:spPr>
          <a:xfrm>
            <a:off x="5940152" y="3901241"/>
            <a:ext cx="1584176" cy="1080120"/>
          </a:xfrm>
          <a:prstGeom prst="clou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loud 3"/>
          <p:cNvSpPr/>
          <p:nvPr/>
        </p:nvSpPr>
        <p:spPr>
          <a:xfrm>
            <a:off x="1220636" y="4293096"/>
            <a:ext cx="5544616" cy="2228059"/>
          </a:xfrm>
          <a:prstGeom prst="clou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9613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3839" t="20012" r="3331"/>
          <a:stretch/>
        </p:blipFill>
        <p:spPr>
          <a:xfrm>
            <a:off x="971600" y="620688"/>
            <a:ext cx="6768752" cy="5552536"/>
          </a:xfrm>
          <a:prstGeom prst="rect">
            <a:avLst/>
          </a:prstGeom>
        </p:spPr>
      </p:pic>
      <p:sp>
        <p:nvSpPr>
          <p:cNvPr id="3" name="Cloud 2"/>
          <p:cNvSpPr/>
          <p:nvPr/>
        </p:nvSpPr>
        <p:spPr>
          <a:xfrm>
            <a:off x="2040019" y="3212976"/>
            <a:ext cx="5940152" cy="2628292"/>
          </a:xfrm>
          <a:prstGeom prst="clou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1683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7835" t="21575" r="10672" b="16479"/>
          <a:stretch/>
        </p:blipFill>
        <p:spPr>
          <a:xfrm>
            <a:off x="1115616" y="836712"/>
            <a:ext cx="6986170" cy="5256584"/>
          </a:xfrm>
          <a:prstGeom prst="rect">
            <a:avLst/>
          </a:prstGeom>
        </p:spPr>
      </p:pic>
      <p:sp>
        <p:nvSpPr>
          <p:cNvPr id="3" name="Cloud 2"/>
          <p:cNvSpPr/>
          <p:nvPr/>
        </p:nvSpPr>
        <p:spPr>
          <a:xfrm>
            <a:off x="2051720" y="3465004"/>
            <a:ext cx="5940152" cy="2628292"/>
          </a:xfrm>
          <a:prstGeom prst="clou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5301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0598" t="23972" r="7163" b="15880"/>
          <a:stretch/>
        </p:blipFill>
        <p:spPr>
          <a:xfrm>
            <a:off x="968990" y="1651379"/>
            <a:ext cx="7519917" cy="4107976"/>
          </a:xfrm>
          <a:prstGeom prst="rect">
            <a:avLst/>
          </a:prstGeom>
        </p:spPr>
      </p:pic>
      <p:sp>
        <p:nvSpPr>
          <p:cNvPr id="4" name="Cloud 3"/>
          <p:cNvSpPr/>
          <p:nvPr/>
        </p:nvSpPr>
        <p:spPr>
          <a:xfrm>
            <a:off x="2699792" y="4005064"/>
            <a:ext cx="5659907" cy="2384709"/>
          </a:xfrm>
          <a:prstGeom prst="clou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19376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6119" t="9985" r="9403" b="8886"/>
          <a:stretch/>
        </p:blipFill>
        <p:spPr>
          <a:xfrm>
            <a:off x="559558" y="696036"/>
            <a:ext cx="7724633" cy="5540992"/>
          </a:xfrm>
          <a:prstGeom prst="rect">
            <a:avLst/>
          </a:prstGeom>
        </p:spPr>
      </p:pic>
      <p:sp>
        <p:nvSpPr>
          <p:cNvPr id="3" name="Cloud 2"/>
          <p:cNvSpPr/>
          <p:nvPr/>
        </p:nvSpPr>
        <p:spPr>
          <a:xfrm>
            <a:off x="2051720" y="3248696"/>
            <a:ext cx="6552728" cy="2988332"/>
          </a:xfrm>
          <a:prstGeom prst="clou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92224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2 a.</a:t>
            </a:r>
            <a:endParaRPr lang="en-GB" dirty="0"/>
          </a:p>
        </p:txBody>
      </p:sp>
      <p:sp>
        <p:nvSpPr>
          <p:cNvPr id="3" name="Content Placeholder 2"/>
          <p:cNvSpPr>
            <a:spLocks noGrp="1"/>
          </p:cNvSpPr>
          <p:nvPr>
            <p:ph idx="1"/>
          </p:nvPr>
        </p:nvSpPr>
        <p:spPr>
          <a:xfrm>
            <a:off x="467544" y="1844824"/>
            <a:ext cx="8229600" cy="4876800"/>
          </a:xfrm>
        </p:spPr>
        <p:txBody>
          <a:bodyPr/>
          <a:lstStyle/>
          <a:p>
            <a:r>
              <a:rPr lang="en-GB" dirty="0" smtClean="0"/>
              <a:t>Sherif et al (1954/1961);named study in the spec (CLASSIC) </a:t>
            </a:r>
            <a:r>
              <a:rPr lang="en-GB" b="1" dirty="0" smtClean="0"/>
              <a:t>Robbers Cave</a:t>
            </a:r>
          </a:p>
          <a:p>
            <a:r>
              <a:rPr lang="en-GB" b="1" dirty="0" smtClean="0"/>
              <a:t>STATE</a:t>
            </a:r>
            <a:r>
              <a:rPr lang="en-GB" dirty="0" smtClean="0"/>
              <a:t> – this command term means that you do not have to describe in any depth , but this does suggest that answers need to be highly specific and accurate in order to get the marks</a:t>
            </a:r>
          </a:p>
          <a:p>
            <a:r>
              <a:rPr lang="en-GB" dirty="0" smtClean="0"/>
              <a:t>The question uses the term </a:t>
            </a:r>
            <a:r>
              <a:rPr lang="en-GB" b="1" dirty="0" smtClean="0"/>
              <a:t>CREATED </a:t>
            </a:r>
            <a:r>
              <a:rPr lang="en-GB" dirty="0" smtClean="0"/>
              <a:t>suggesting that you need to talk about the deliberate actions taken by the experimenters to attempt to induce conflict</a:t>
            </a:r>
          </a:p>
          <a:p>
            <a:r>
              <a:rPr lang="en-GB" dirty="0" smtClean="0"/>
              <a:t>You had to give </a:t>
            </a:r>
            <a:r>
              <a:rPr lang="en-GB" b="1" dirty="0" smtClean="0"/>
              <a:t>TWO</a:t>
            </a:r>
            <a:r>
              <a:rPr lang="en-GB" dirty="0" smtClean="0"/>
              <a:t> ways</a:t>
            </a:r>
            <a:endParaRPr lang="en-GB" dirty="0"/>
          </a:p>
        </p:txBody>
      </p:sp>
      <p:pic>
        <p:nvPicPr>
          <p:cNvPr id="4" name="Content Placeholder 5"/>
          <p:cNvPicPr>
            <a:picLocks noChangeAspect="1"/>
          </p:cNvPicPr>
          <p:nvPr/>
        </p:nvPicPr>
        <p:blipFill rotWithShape="1">
          <a:blip r:embed="rId2" cstate="print">
            <a:extLst>
              <a:ext uri="{28A0092B-C50C-407E-A947-70E740481C1C}">
                <a14:useLocalDpi xmlns:a14="http://schemas.microsoft.com/office/drawing/2010/main" val="0"/>
              </a:ext>
            </a:extLst>
          </a:blip>
          <a:srcRect l="8822" t="19520" r="18438" b="66208"/>
          <a:stretch/>
        </p:blipFill>
        <p:spPr>
          <a:xfrm>
            <a:off x="3707904" y="764704"/>
            <a:ext cx="4749421" cy="696037"/>
          </a:xfrm>
          <a:prstGeom prst="rect">
            <a:avLst/>
          </a:prstGeom>
        </p:spPr>
      </p:pic>
    </p:spTree>
    <p:extLst>
      <p:ext uri="{BB962C8B-B14F-4D97-AF65-F5344CB8AC3E}">
        <p14:creationId xmlns:p14="http://schemas.microsoft.com/office/powerpoint/2010/main" val="4239133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Extended examples</a:t>
            </a:r>
            <a:endParaRPr lang="en-GB" dirty="0"/>
          </a:p>
        </p:txBody>
      </p:sp>
      <p:sp>
        <p:nvSpPr>
          <p:cNvPr id="3" name="Content Placeholder 2"/>
          <p:cNvSpPr>
            <a:spLocks noGrp="1"/>
          </p:cNvSpPr>
          <p:nvPr>
            <p:ph idx="1"/>
          </p:nvPr>
        </p:nvSpPr>
        <p:spPr/>
        <p:txBody>
          <a:bodyPr/>
          <a:lstStyle/>
          <a:p>
            <a:r>
              <a:rPr lang="en-GB" dirty="0" smtClean="0"/>
              <a:t>Inviting one of the groups to the picnic at the wrong time </a:t>
            </a:r>
            <a:r>
              <a:rPr lang="en-GB" b="1" dirty="0" smtClean="0"/>
              <a:t>meaning </a:t>
            </a:r>
            <a:r>
              <a:rPr lang="en-GB" b="1" dirty="0"/>
              <a:t>t</a:t>
            </a:r>
            <a:r>
              <a:rPr lang="en-GB" b="1" dirty="0" smtClean="0"/>
              <a:t>hat …</a:t>
            </a:r>
          </a:p>
          <a:p>
            <a:pPr lvl="1"/>
            <a:r>
              <a:rPr lang="en-GB" dirty="0" smtClean="0"/>
              <a:t>the other group had eaten most of the food by the time they arrived</a:t>
            </a:r>
          </a:p>
          <a:p>
            <a:pPr marL="274320" lvl="1" indent="0">
              <a:buNone/>
            </a:pPr>
            <a:endParaRPr lang="en-GB" dirty="0" smtClean="0"/>
          </a:p>
          <a:p>
            <a:r>
              <a:rPr lang="en-GB" dirty="0" smtClean="0"/>
              <a:t>Setting up sporting tournaments </a:t>
            </a:r>
            <a:r>
              <a:rPr lang="en-GB" b="1" dirty="0" smtClean="0"/>
              <a:t>such as …</a:t>
            </a:r>
          </a:p>
          <a:p>
            <a:pPr lvl="1"/>
            <a:r>
              <a:rPr lang="en-GB" dirty="0" smtClean="0"/>
              <a:t>baseball</a:t>
            </a:r>
          </a:p>
          <a:p>
            <a:pPr lvl="1"/>
            <a:r>
              <a:rPr lang="en-GB" dirty="0" smtClean="0"/>
              <a:t>tug of war</a:t>
            </a:r>
          </a:p>
          <a:p>
            <a:pPr lvl="1"/>
            <a:r>
              <a:rPr lang="en-GB" dirty="0" smtClean="0"/>
              <a:t>Swimming</a:t>
            </a:r>
          </a:p>
          <a:p>
            <a:pPr marL="274320" lvl="1" indent="0">
              <a:buNone/>
            </a:pPr>
            <a:endParaRPr lang="en-GB" dirty="0" smtClean="0"/>
          </a:p>
          <a:p>
            <a:r>
              <a:rPr lang="en-GB" dirty="0" smtClean="0"/>
              <a:t>Offering prizes that only one team could win </a:t>
            </a:r>
            <a:r>
              <a:rPr lang="en-GB" b="1" dirty="0" smtClean="0"/>
              <a:t>including…</a:t>
            </a:r>
            <a:r>
              <a:rPr lang="en-GB" dirty="0" smtClean="0"/>
              <a:t> </a:t>
            </a:r>
          </a:p>
          <a:p>
            <a:pPr lvl="1"/>
            <a:r>
              <a:rPr lang="en-GB" dirty="0" smtClean="0"/>
              <a:t>Trophies</a:t>
            </a:r>
          </a:p>
          <a:p>
            <a:pPr lvl="1"/>
            <a:r>
              <a:rPr lang="en-GB" dirty="0" smtClean="0"/>
              <a:t>multi-blade penknives.</a:t>
            </a:r>
            <a:endParaRPr lang="en-GB" dirty="0"/>
          </a:p>
        </p:txBody>
      </p:sp>
    </p:spTree>
    <p:extLst>
      <p:ext uri="{BB962C8B-B14F-4D97-AF65-F5344CB8AC3E}">
        <p14:creationId xmlns:p14="http://schemas.microsoft.com/office/powerpoint/2010/main" val="1752596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9254" t="19776" r="6119" b="35463"/>
          <a:stretch/>
        </p:blipFill>
        <p:spPr>
          <a:xfrm>
            <a:off x="611560" y="980728"/>
            <a:ext cx="7738282" cy="3057100"/>
          </a:xfrm>
          <a:prstGeom prst="rect">
            <a:avLst/>
          </a:prstGeom>
        </p:spPr>
      </p:pic>
      <p:sp>
        <p:nvSpPr>
          <p:cNvPr id="3" name="Cloud 2"/>
          <p:cNvSpPr/>
          <p:nvPr/>
        </p:nvSpPr>
        <p:spPr>
          <a:xfrm>
            <a:off x="7380312" y="3104225"/>
            <a:ext cx="1296144" cy="936104"/>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51431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432" t="25371" r="8209" b="27669"/>
          <a:stretch/>
        </p:blipFill>
        <p:spPr>
          <a:xfrm>
            <a:off x="971600" y="1268760"/>
            <a:ext cx="6562358" cy="2604990"/>
          </a:xfrm>
          <a:prstGeom prst="rect">
            <a:avLst/>
          </a:prstGeom>
        </p:spPr>
      </p:pic>
      <p:sp>
        <p:nvSpPr>
          <p:cNvPr id="3" name="Cloud 2"/>
          <p:cNvSpPr/>
          <p:nvPr/>
        </p:nvSpPr>
        <p:spPr>
          <a:xfrm>
            <a:off x="3635896" y="3189674"/>
            <a:ext cx="3312368" cy="1368152"/>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85037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074" t="20975" r="13134" b="31466"/>
          <a:stretch/>
        </p:blipFill>
        <p:spPr>
          <a:xfrm>
            <a:off x="755576" y="1124744"/>
            <a:ext cx="7478973" cy="3248167"/>
          </a:xfrm>
          <a:prstGeom prst="rect">
            <a:avLst/>
          </a:prstGeom>
        </p:spPr>
      </p:pic>
      <p:sp>
        <p:nvSpPr>
          <p:cNvPr id="3" name="Cloud 2"/>
          <p:cNvSpPr/>
          <p:nvPr/>
        </p:nvSpPr>
        <p:spPr>
          <a:xfrm>
            <a:off x="6228184" y="3284984"/>
            <a:ext cx="1512168" cy="943911"/>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52391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5522" t="21974"/>
          <a:stretch/>
        </p:blipFill>
        <p:spPr>
          <a:xfrm>
            <a:off x="611560" y="692696"/>
            <a:ext cx="7724633" cy="5328988"/>
          </a:xfrm>
          <a:prstGeom prst="rect">
            <a:avLst/>
          </a:prstGeom>
        </p:spPr>
      </p:pic>
      <p:sp>
        <p:nvSpPr>
          <p:cNvPr id="3" name="Cloud 2"/>
          <p:cNvSpPr/>
          <p:nvPr/>
        </p:nvSpPr>
        <p:spPr>
          <a:xfrm>
            <a:off x="5364088" y="4005064"/>
            <a:ext cx="2756081" cy="2160240"/>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loud 3"/>
          <p:cNvSpPr/>
          <p:nvPr/>
        </p:nvSpPr>
        <p:spPr>
          <a:xfrm>
            <a:off x="6999997" y="1628800"/>
            <a:ext cx="1243913" cy="1080120"/>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05529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6269" t="29168" b="23273"/>
          <a:stretch/>
        </p:blipFill>
        <p:spPr>
          <a:xfrm>
            <a:off x="251520" y="1268760"/>
            <a:ext cx="8570794" cy="3248167"/>
          </a:xfrm>
          <a:prstGeom prst="rect">
            <a:avLst/>
          </a:prstGeom>
        </p:spPr>
      </p:pic>
      <p:sp>
        <p:nvSpPr>
          <p:cNvPr id="3" name="Cloud 2"/>
          <p:cNvSpPr/>
          <p:nvPr/>
        </p:nvSpPr>
        <p:spPr>
          <a:xfrm>
            <a:off x="7380312" y="3933056"/>
            <a:ext cx="1225978" cy="1080120"/>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4859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7578" b="33265"/>
          <a:stretch/>
        </p:blipFill>
        <p:spPr>
          <a:xfrm>
            <a:off x="755576" y="1214651"/>
            <a:ext cx="7992145" cy="2934429"/>
          </a:xfrm>
          <a:prstGeom prst="rect">
            <a:avLst/>
          </a:prstGeom>
        </p:spPr>
      </p:pic>
      <p:sp>
        <p:nvSpPr>
          <p:cNvPr id="4" name="Cloud 3"/>
          <p:cNvSpPr/>
          <p:nvPr/>
        </p:nvSpPr>
        <p:spPr>
          <a:xfrm>
            <a:off x="7596336" y="1214651"/>
            <a:ext cx="1008112" cy="846197"/>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2961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7613" t="18777" r="22238" b="71831"/>
          <a:stretch/>
        </p:blipFill>
        <p:spPr>
          <a:xfrm>
            <a:off x="539551" y="1663975"/>
            <a:ext cx="8117707" cy="946732"/>
          </a:xfrm>
          <a:prstGeom prst="rect">
            <a:avLst/>
          </a:prstGeom>
        </p:spPr>
      </p:pic>
      <p:sp>
        <p:nvSpPr>
          <p:cNvPr id="3" name="Title 2"/>
          <p:cNvSpPr>
            <a:spLocks noGrp="1"/>
          </p:cNvSpPr>
          <p:nvPr>
            <p:ph type="title"/>
          </p:nvPr>
        </p:nvSpPr>
        <p:spPr/>
        <p:txBody>
          <a:bodyPr/>
          <a:lstStyle/>
          <a:p>
            <a:r>
              <a:rPr lang="en-GB" dirty="0" smtClean="0"/>
              <a:t>Question 2b</a:t>
            </a:r>
            <a:endParaRPr lang="en-GB" dirty="0"/>
          </a:p>
        </p:txBody>
      </p:sp>
      <p:sp>
        <p:nvSpPr>
          <p:cNvPr id="5" name="TextBox 4"/>
          <p:cNvSpPr txBox="1"/>
          <p:nvPr/>
        </p:nvSpPr>
        <p:spPr>
          <a:xfrm>
            <a:off x="611560" y="2852936"/>
            <a:ext cx="8045698" cy="2585323"/>
          </a:xfrm>
          <a:prstGeom prst="rect">
            <a:avLst/>
          </a:prstGeom>
          <a:noFill/>
        </p:spPr>
        <p:txBody>
          <a:bodyPr wrap="square" rtlCol="0">
            <a:spAutoFit/>
          </a:bodyPr>
          <a:lstStyle/>
          <a:p>
            <a:pPr marL="285750" indent="-285750">
              <a:buFont typeface="Arial" panose="020B0604020202020204" pitchFamily="34" charset="0"/>
              <a:buChar char="•"/>
            </a:pPr>
            <a:r>
              <a:rPr lang="en-GB" dirty="0" smtClean="0"/>
              <a:t>Using knowledge of </a:t>
            </a:r>
            <a:r>
              <a:rPr lang="en-GB" dirty="0" err="1" smtClean="0"/>
              <a:t>Sherif’s</a:t>
            </a:r>
            <a:r>
              <a:rPr lang="en-GB" dirty="0" smtClean="0"/>
              <a:t> research…</a:t>
            </a:r>
          </a:p>
          <a:p>
            <a:pPr marL="285750" indent="-285750">
              <a:buFont typeface="Arial" panose="020B0604020202020204" pitchFamily="34" charset="0"/>
              <a:buChar char="•"/>
            </a:pPr>
            <a:r>
              <a:rPr lang="en-GB" dirty="0" smtClean="0"/>
              <a:t>SUPERORDINATE GOALS (describe what this means accurately and give examples to show your knowledge of Sherif)</a:t>
            </a:r>
          </a:p>
          <a:p>
            <a:pPr marL="285750" indent="-285750">
              <a:buFont typeface="Arial" panose="020B0604020202020204" pitchFamily="34" charset="0"/>
              <a:buChar char="•"/>
            </a:pPr>
            <a:r>
              <a:rPr lang="en-GB" dirty="0" smtClean="0"/>
              <a:t>Explain (HOW and WHY)</a:t>
            </a:r>
          </a:p>
          <a:p>
            <a:pPr marL="285750" indent="-285750">
              <a:buFont typeface="Arial" panose="020B0604020202020204" pitchFamily="34" charset="0"/>
              <a:buChar char="•"/>
            </a:pPr>
            <a:r>
              <a:rPr lang="en-GB" dirty="0" smtClean="0"/>
              <a:t>Way to reduce prejudice</a:t>
            </a:r>
          </a:p>
          <a:p>
            <a:pPr marL="742950" lvl="1" indent="-285750">
              <a:buFont typeface="Arial" panose="020B0604020202020204" pitchFamily="34" charset="0"/>
              <a:buChar char="•"/>
            </a:pPr>
            <a:r>
              <a:rPr lang="en-GB" dirty="0" smtClean="0"/>
              <a:t>How would you do it?</a:t>
            </a:r>
          </a:p>
          <a:p>
            <a:pPr marL="742950" lvl="1" indent="-285750">
              <a:buFont typeface="Arial" panose="020B0604020202020204" pitchFamily="34" charset="0"/>
              <a:buChar char="•"/>
            </a:pPr>
            <a:r>
              <a:rPr lang="en-GB" dirty="0" smtClean="0"/>
              <a:t>Why would it work? (wat effects would you expect on behaviour?</a:t>
            </a:r>
          </a:p>
          <a:p>
            <a:pPr marL="285750" indent="-285750">
              <a:buFont typeface="Arial" panose="020B0604020202020204" pitchFamily="34" charset="0"/>
              <a:buChar char="•"/>
            </a:pPr>
            <a:r>
              <a:rPr lang="en-GB" dirty="0" smtClean="0"/>
              <a:t>Contextualise to schools experiencing conflict between groups of students</a:t>
            </a:r>
          </a:p>
          <a:p>
            <a:pPr marL="285750" indent="-285750">
              <a:buFont typeface="Arial" panose="020B0604020202020204" pitchFamily="34" charset="0"/>
              <a:buChar char="•"/>
            </a:pPr>
            <a:r>
              <a:rPr lang="en-GB" dirty="0" smtClean="0"/>
              <a:t>Check the mark allocation</a:t>
            </a:r>
            <a:endParaRPr lang="en-GB" dirty="0"/>
          </a:p>
        </p:txBody>
      </p:sp>
    </p:spTree>
    <p:extLst>
      <p:ext uri="{BB962C8B-B14F-4D97-AF65-F5344CB8AC3E}">
        <p14:creationId xmlns:p14="http://schemas.microsoft.com/office/powerpoint/2010/main" val="2455498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9104" t="9751" r="2537" b="3881"/>
          <a:stretch/>
        </p:blipFill>
        <p:spPr>
          <a:xfrm>
            <a:off x="1259632" y="659415"/>
            <a:ext cx="7165076" cy="5923129"/>
          </a:xfrm>
          <a:prstGeom prst="rect">
            <a:avLst/>
          </a:prstGeom>
        </p:spPr>
      </p:pic>
      <p:sp>
        <p:nvSpPr>
          <p:cNvPr id="3" name="Cloud 2"/>
          <p:cNvSpPr/>
          <p:nvPr/>
        </p:nvSpPr>
        <p:spPr>
          <a:xfrm>
            <a:off x="7020272" y="4149080"/>
            <a:ext cx="936104" cy="648072"/>
          </a:xfrm>
          <a:prstGeom prst="cloud">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374923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2537" t="22289" b="21393"/>
          <a:stretch/>
        </p:blipFill>
        <p:spPr>
          <a:xfrm>
            <a:off x="971600" y="1512204"/>
            <a:ext cx="7083188" cy="3862318"/>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4149080"/>
            <a:ext cx="969963"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4620488"/>
            <a:ext cx="2266107"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5878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8209" t="24478" r="10747" b="17015"/>
          <a:stretch/>
        </p:blipFill>
        <p:spPr>
          <a:xfrm>
            <a:off x="1665026" y="1678675"/>
            <a:ext cx="6496335" cy="4012442"/>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4653136"/>
            <a:ext cx="969963"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4098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0149" t="8160" r="7463" b="12040"/>
          <a:stretch/>
        </p:blipFill>
        <p:spPr>
          <a:xfrm>
            <a:off x="1835696" y="836712"/>
            <a:ext cx="5704764" cy="5472752"/>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3770313"/>
            <a:ext cx="969963"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6661" y="3716561"/>
            <a:ext cx="4536504" cy="3162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8558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4925" t="15124" r="6866"/>
          <a:stretch/>
        </p:blipFill>
        <p:spPr>
          <a:xfrm>
            <a:off x="1763688" y="548680"/>
            <a:ext cx="6237027" cy="5820770"/>
          </a:xfrm>
          <a:prstGeom prst="rect">
            <a:avLst/>
          </a:prstGeom>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3356992"/>
            <a:ext cx="4536504" cy="3162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84110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3433" t="20099" r="9402" b="14030"/>
          <a:stretch/>
        </p:blipFill>
        <p:spPr>
          <a:xfrm>
            <a:off x="1228298" y="1378424"/>
            <a:ext cx="7055893" cy="4517409"/>
          </a:xfrm>
          <a:prstGeom prst="rect">
            <a:avLst/>
          </a:prstGeom>
        </p:spPr>
      </p:pic>
      <p:sp>
        <p:nvSpPr>
          <p:cNvPr id="3" name="Cloud 2"/>
          <p:cNvSpPr/>
          <p:nvPr/>
        </p:nvSpPr>
        <p:spPr>
          <a:xfrm>
            <a:off x="5364088" y="4941168"/>
            <a:ext cx="2776087" cy="1728192"/>
          </a:xfrm>
          <a:prstGeom prst="cloud">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316332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3: Dr Foster and the library</a:t>
            </a:r>
            <a:endParaRPr lang="en-GB" dirty="0"/>
          </a:p>
        </p:txBody>
      </p:sp>
      <p:sp>
        <p:nvSpPr>
          <p:cNvPr id="3" name="Content Placeholder 2"/>
          <p:cNvSpPr>
            <a:spLocks noGrp="1"/>
          </p:cNvSpPr>
          <p:nvPr>
            <p:ph idx="1"/>
          </p:nvPr>
        </p:nvSpPr>
        <p:spPr/>
        <p:txBody>
          <a:bodyPr/>
          <a:lstStyle/>
          <a:p>
            <a:r>
              <a:rPr lang="en-GB" dirty="0" smtClean="0"/>
              <a:t>Quite a long extract; highlight and annotate (make notes) picking out any “give-aways/hooks”</a:t>
            </a:r>
          </a:p>
          <a:p>
            <a:r>
              <a:rPr lang="en-GB" dirty="0" smtClean="0"/>
              <a:t>Anna and Beth are confederates (in with the experimenter) they are NOT </a:t>
            </a:r>
            <a:r>
              <a:rPr lang="en-GB" dirty="0" err="1" smtClean="0"/>
              <a:t>Pps</a:t>
            </a:r>
            <a:r>
              <a:rPr lang="en-GB" dirty="0" smtClean="0"/>
              <a:t>.</a:t>
            </a:r>
          </a:p>
          <a:p>
            <a:r>
              <a:rPr lang="en-GB" dirty="0" smtClean="0"/>
              <a:t>What was the IV and DV in this study?</a:t>
            </a:r>
          </a:p>
          <a:p>
            <a:r>
              <a:rPr lang="en-GB" dirty="0" smtClean="0"/>
              <a:t>How did she collect her data?</a:t>
            </a:r>
            <a:endParaRPr lang="en-GB" dirty="0"/>
          </a:p>
        </p:txBody>
      </p:sp>
    </p:spTree>
    <p:extLst>
      <p:ext uri="{BB962C8B-B14F-4D97-AF65-F5344CB8AC3E}">
        <p14:creationId xmlns:p14="http://schemas.microsoft.com/office/powerpoint/2010/main" val="484401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83432"/>
          </a:xfrm>
        </p:spPr>
        <p:txBody>
          <a:bodyPr>
            <a:normAutofit fontScale="90000"/>
          </a:bodyPr>
          <a:lstStyle/>
          <a:p>
            <a:r>
              <a:rPr lang="en-GB" dirty="0" smtClean="0"/>
              <a:t>3a. Explain ONE ethical issue that Dr Foster would face BEFORE conducting this study</a:t>
            </a:r>
            <a:endParaRPr lang="en-GB" dirty="0"/>
          </a:p>
        </p:txBody>
      </p:sp>
      <p:sp>
        <p:nvSpPr>
          <p:cNvPr id="3" name="Content Placeholder 2"/>
          <p:cNvSpPr>
            <a:spLocks noGrp="1"/>
          </p:cNvSpPr>
          <p:nvPr>
            <p:ph idx="1"/>
          </p:nvPr>
        </p:nvSpPr>
        <p:spPr>
          <a:xfrm>
            <a:off x="457200" y="2276872"/>
            <a:ext cx="4618856" cy="4200128"/>
          </a:xfrm>
        </p:spPr>
        <p:txBody>
          <a:bodyPr>
            <a:normAutofit fontScale="92500" lnSpcReduction="20000"/>
          </a:bodyPr>
          <a:lstStyle/>
          <a:p>
            <a:r>
              <a:rPr lang="en-GB" dirty="0" smtClean="0"/>
              <a:t>Check the mark allocation and command term </a:t>
            </a:r>
          </a:p>
          <a:p>
            <a:r>
              <a:rPr lang="en-GB" dirty="0" smtClean="0"/>
              <a:t>Now think of all the ethical issues that you can</a:t>
            </a:r>
          </a:p>
          <a:p>
            <a:r>
              <a:rPr lang="en-GB" dirty="0" smtClean="0"/>
              <a:t>Now select ONE which you can match to the demands of the command term EXPLAIN (how and why) for the number of points on offer.</a:t>
            </a:r>
          </a:p>
          <a:p>
            <a:r>
              <a:rPr lang="en-GB" dirty="0" smtClean="0"/>
              <a:t>Issue - something is important for one reason but meeting this requirements would jeopardise something else?</a:t>
            </a:r>
          </a:p>
        </p:txBody>
      </p:sp>
      <p:sp>
        <p:nvSpPr>
          <p:cNvPr id="6" name="TextBox 5"/>
          <p:cNvSpPr txBox="1"/>
          <p:nvPr/>
        </p:nvSpPr>
        <p:spPr>
          <a:xfrm>
            <a:off x="5220072" y="2420888"/>
            <a:ext cx="3528392" cy="2585323"/>
          </a:xfrm>
          <a:prstGeom prst="rect">
            <a:avLst/>
          </a:prstGeom>
          <a:noFill/>
        </p:spPr>
        <p:txBody>
          <a:bodyPr wrap="square" rtlCol="0">
            <a:spAutoFit/>
          </a:bodyPr>
          <a:lstStyle/>
          <a:p>
            <a:pPr marL="285750" indent="-285750">
              <a:buFont typeface="Arial" panose="020B0604020202020204" pitchFamily="34" charset="0"/>
              <a:buChar char="•"/>
            </a:pPr>
            <a:r>
              <a:rPr lang="en-GB" sz="2400" dirty="0"/>
              <a:t>Consent</a:t>
            </a:r>
          </a:p>
          <a:p>
            <a:pPr marL="285750" indent="-285750">
              <a:buFont typeface="Arial" panose="020B0604020202020204" pitchFamily="34" charset="0"/>
              <a:buChar char="•"/>
            </a:pPr>
            <a:r>
              <a:rPr lang="en-GB" sz="2400" dirty="0"/>
              <a:t>Deception</a:t>
            </a:r>
          </a:p>
          <a:p>
            <a:pPr marL="285750" indent="-285750">
              <a:buFont typeface="Arial" panose="020B0604020202020204" pitchFamily="34" charset="0"/>
              <a:buChar char="•"/>
            </a:pPr>
            <a:r>
              <a:rPr lang="en-GB" sz="2400" dirty="0"/>
              <a:t>Right to withdraw</a:t>
            </a:r>
          </a:p>
          <a:p>
            <a:pPr marL="285750" indent="-285750">
              <a:buFont typeface="Arial" panose="020B0604020202020204" pitchFamily="34" charset="0"/>
              <a:buChar char="•"/>
            </a:pPr>
            <a:r>
              <a:rPr lang="en-GB" sz="2400" dirty="0"/>
              <a:t>Protection from harm</a:t>
            </a:r>
          </a:p>
          <a:p>
            <a:pPr marL="285750" indent="-285750">
              <a:buFont typeface="Arial" panose="020B0604020202020204" pitchFamily="34" charset="0"/>
              <a:buChar char="•"/>
            </a:pPr>
            <a:r>
              <a:rPr lang="en-GB" sz="2400" dirty="0"/>
              <a:t>Confidentiality</a:t>
            </a:r>
          </a:p>
          <a:p>
            <a:pPr marL="285750" indent="-285750">
              <a:buFont typeface="Arial" panose="020B0604020202020204" pitchFamily="34" charset="0"/>
              <a:buChar char="•"/>
            </a:pPr>
            <a:r>
              <a:rPr lang="en-GB" sz="2400" dirty="0"/>
              <a:t>Debriefing</a:t>
            </a:r>
          </a:p>
          <a:p>
            <a:endParaRPr lang="en-GB" dirty="0"/>
          </a:p>
        </p:txBody>
      </p:sp>
    </p:spTree>
    <p:extLst>
      <p:ext uri="{BB962C8B-B14F-4D97-AF65-F5344CB8AC3E}">
        <p14:creationId xmlns:p14="http://schemas.microsoft.com/office/powerpoint/2010/main" val="267623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3b What is meant by the term qualitative data (1)</a:t>
            </a:r>
            <a:endParaRPr lang="en-GB" dirty="0"/>
          </a:p>
        </p:txBody>
      </p:sp>
      <p:sp>
        <p:nvSpPr>
          <p:cNvPr id="3" name="Content Placeholder 2"/>
          <p:cNvSpPr>
            <a:spLocks noGrp="1"/>
          </p:cNvSpPr>
          <p:nvPr>
            <p:ph idx="1"/>
          </p:nvPr>
        </p:nvSpPr>
        <p:spPr/>
        <p:txBody>
          <a:bodyPr/>
          <a:lstStyle/>
          <a:p>
            <a:r>
              <a:rPr lang="en-GB" dirty="0" smtClean="0"/>
              <a:t>Instead of just saying what it isn’t please try and say what it actually and also give an example</a:t>
            </a:r>
          </a:p>
          <a:p>
            <a:r>
              <a:rPr lang="en-GB" dirty="0" smtClean="0"/>
              <a:t>It may only be 1 point but you need to fight for every mark</a:t>
            </a:r>
          </a:p>
          <a:p>
            <a:r>
              <a:rPr lang="en-GB" dirty="0" smtClean="0"/>
              <a:t>There is no where to hide in a one marker, it’s a nominal response 0 or 1. If they think you remotely haven’t got what they are looking for it will be zero.</a:t>
            </a:r>
            <a:endParaRPr lang="en-GB" dirty="0"/>
          </a:p>
        </p:txBody>
      </p:sp>
    </p:spTree>
    <p:extLst>
      <p:ext uri="{BB962C8B-B14F-4D97-AF65-F5344CB8AC3E}">
        <p14:creationId xmlns:p14="http://schemas.microsoft.com/office/powerpoint/2010/main" val="643327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3c. Explain one issue that might affect the validity…</a:t>
            </a:r>
            <a:endParaRPr lang="en-GB" dirty="0"/>
          </a:p>
        </p:txBody>
      </p:sp>
      <p:sp>
        <p:nvSpPr>
          <p:cNvPr id="3" name="Content Placeholder 2"/>
          <p:cNvSpPr>
            <a:spLocks noGrp="1"/>
          </p:cNvSpPr>
          <p:nvPr>
            <p:ph idx="1"/>
          </p:nvPr>
        </p:nvSpPr>
        <p:spPr/>
        <p:txBody>
          <a:bodyPr/>
          <a:lstStyle/>
          <a:p>
            <a:r>
              <a:rPr lang="en-GB" dirty="0" smtClean="0"/>
              <a:t>Command term EXPLAIN (how and why)</a:t>
            </a:r>
          </a:p>
          <a:p>
            <a:r>
              <a:rPr lang="en-GB" dirty="0" smtClean="0"/>
              <a:t>Issue – why is this difficult possibly to achieve, something that could be argued as a good thing or a bad thing?</a:t>
            </a:r>
          </a:p>
          <a:p>
            <a:r>
              <a:rPr lang="en-GB" dirty="0" smtClean="0"/>
              <a:t>Validity – what does this term mean? (UMA: useful, meaningful, accurate)</a:t>
            </a:r>
          </a:p>
          <a:p>
            <a:r>
              <a:rPr lang="en-GB" dirty="0" smtClean="0"/>
              <a:t>Interviews with pupils: this question was a bout VLAIDITY of the </a:t>
            </a:r>
            <a:r>
              <a:rPr lang="en-GB" dirty="0" err="1" smtClean="0"/>
              <a:t>qual</a:t>
            </a:r>
            <a:r>
              <a:rPr lang="en-GB" dirty="0" smtClean="0"/>
              <a:t> data collected in the interviews NOT the validity of the data collected in the observation of the [pupil in the library where they record whether they were quiet or not (</a:t>
            </a:r>
            <a:r>
              <a:rPr lang="en-GB" dirty="0" err="1" smtClean="0"/>
              <a:t>quan</a:t>
            </a:r>
            <a:r>
              <a:rPr lang="en-GB" dirty="0" smtClean="0"/>
              <a:t>)</a:t>
            </a:r>
            <a:endParaRPr lang="en-GB" dirty="0"/>
          </a:p>
        </p:txBody>
      </p:sp>
    </p:spTree>
    <p:extLst>
      <p:ext uri="{BB962C8B-B14F-4D97-AF65-F5344CB8AC3E}">
        <p14:creationId xmlns:p14="http://schemas.microsoft.com/office/powerpoint/2010/main" val="7525085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3d. Experimental design</a:t>
            </a:r>
            <a:endParaRPr lang="en-GB" dirty="0"/>
          </a:p>
        </p:txBody>
      </p:sp>
      <p:sp>
        <p:nvSpPr>
          <p:cNvPr id="3" name="Content Placeholder 2"/>
          <p:cNvSpPr>
            <a:spLocks noGrp="1"/>
          </p:cNvSpPr>
          <p:nvPr>
            <p:ph idx="1"/>
          </p:nvPr>
        </p:nvSpPr>
        <p:spPr/>
        <p:txBody>
          <a:bodyPr>
            <a:normAutofit lnSpcReduction="10000"/>
          </a:bodyPr>
          <a:lstStyle/>
          <a:p>
            <a:r>
              <a:rPr lang="en-GB" dirty="0" smtClean="0"/>
              <a:t>Explain (how and why)</a:t>
            </a:r>
          </a:p>
          <a:p>
            <a:r>
              <a:rPr lang="en-GB" dirty="0" smtClean="0"/>
              <a:t>Experimental design; what does this term mean?</a:t>
            </a:r>
          </a:p>
          <a:p>
            <a:pPr lvl="1"/>
            <a:r>
              <a:rPr lang="en-GB" dirty="0" smtClean="0"/>
              <a:t>Independent measures</a:t>
            </a:r>
          </a:p>
          <a:p>
            <a:pPr lvl="1"/>
            <a:r>
              <a:rPr lang="en-GB" dirty="0" smtClean="0"/>
              <a:t>Repeated measures</a:t>
            </a:r>
          </a:p>
          <a:p>
            <a:pPr lvl="1"/>
            <a:r>
              <a:rPr lang="en-GB" dirty="0" smtClean="0"/>
              <a:t>Matched pairs</a:t>
            </a:r>
          </a:p>
          <a:p>
            <a:r>
              <a:rPr lang="en-GB" dirty="0" smtClean="0"/>
              <a:t>Think what did Dr Foster ask the confederates to do…</a:t>
            </a:r>
          </a:p>
          <a:p>
            <a:pPr lvl="1"/>
            <a:r>
              <a:rPr lang="en-GB" dirty="0" smtClean="0"/>
              <a:t>Anna – work quietly , politely discourage </a:t>
            </a:r>
            <a:r>
              <a:rPr lang="en-GB" u="sng" dirty="0" smtClean="0"/>
              <a:t>her friends </a:t>
            </a:r>
            <a:r>
              <a:rPr lang="en-GB" dirty="0" smtClean="0"/>
              <a:t>form talking</a:t>
            </a:r>
          </a:p>
          <a:p>
            <a:pPr lvl="1"/>
            <a:r>
              <a:rPr lang="en-GB" dirty="0" smtClean="0"/>
              <a:t>Beth – try and engage </a:t>
            </a:r>
            <a:r>
              <a:rPr lang="en-GB" u="sng" dirty="0" smtClean="0"/>
              <a:t>her friends </a:t>
            </a:r>
            <a:r>
              <a:rPr lang="en-GB" dirty="0" smtClean="0"/>
              <a:t>in conversation</a:t>
            </a:r>
          </a:p>
          <a:p>
            <a:r>
              <a:rPr lang="en-GB" dirty="0" smtClean="0"/>
              <a:t>There are two different friendship groups (different </a:t>
            </a:r>
            <a:r>
              <a:rPr lang="en-GB" dirty="0" err="1" smtClean="0"/>
              <a:t>pps</a:t>
            </a:r>
            <a:r>
              <a:rPr lang="en-GB" dirty="0" smtClean="0"/>
              <a:t>) in each condition and so…it’s independent measures</a:t>
            </a:r>
          </a:p>
          <a:p>
            <a:r>
              <a:rPr lang="en-GB" dirty="0" smtClean="0"/>
              <a:t>Make sure you say how Dr Foster has created this design and why it is </a:t>
            </a:r>
            <a:r>
              <a:rPr lang="en-GB" dirty="0" err="1" smtClean="0"/>
              <a:t>usefil</a:t>
            </a:r>
            <a:r>
              <a:rPr lang="en-GB" dirty="0" smtClean="0"/>
              <a:t> to this study (e.g. what would be the problems if she has done repeated measures</a:t>
            </a:r>
          </a:p>
        </p:txBody>
      </p:sp>
    </p:spTree>
    <p:extLst>
      <p:ext uri="{BB962C8B-B14F-4D97-AF65-F5344CB8AC3E}">
        <p14:creationId xmlns:p14="http://schemas.microsoft.com/office/powerpoint/2010/main" val="2581523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3e. Percentages</a:t>
            </a:r>
            <a:endParaRPr lang="en-GB" dirty="0"/>
          </a:p>
        </p:txBody>
      </p:sp>
      <p:sp>
        <p:nvSpPr>
          <p:cNvPr id="3" name="Content Placeholder 2"/>
          <p:cNvSpPr>
            <a:spLocks noGrp="1"/>
          </p:cNvSpPr>
          <p:nvPr>
            <p:ph idx="1"/>
          </p:nvPr>
        </p:nvSpPr>
        <p:spPr/>
        <p:txBody>
          <a:bodyPr/>
          <a:lstStyle/>
          <a:p>
            <a:r>
              <a:rPr lang="en-GB" u="sng" dirty="0" smtClean="0"/>
              <a:t>Making a noise </a:t>
            </a:r>
            <a:r>
              <a:rPr lang="en-GB" dirty="0" smtClean="0"/>
              <a:t>when </a:t>
            </a:r>
            <a:r>
              <a:rPr lang="en-GB" u="sng" dirty="0" smtClean="0"/>
              <a:t>Anna</a:t>
            </a:r>
            <a:r>
              <a:rPr lang="en-GB" dirty="0" smtClean="0"/>
              <a:t> was present: find the correct column and row = 3</a:t>
            </a:r>
            <a:endParaRPr lang="en-GB" dirty="0"/>
          </a:p>
          <a:p>
            <a:r>
              <a:rPr lang="en-GB" dirty="0" smtClean="0"/>
              <a:t>How many pupils were there making a noise and being quiet when Anna was present = 15</a:t>
            </a:r>
            <a:endParaRPr lang="en-GB" dirty="0"/>
          </a:p>
          <a:p>
            <a:r>
              <a:rPr lang="en-GB" dirty="0" smtClean="0"/>
              <a:t>3/15X100= </a:t>
            </a:r>
            <a:r>
              <a:rPr lang="en-GB" b="1" u="sng" dirty="0" smtClean="0">
                <a:solidFill>
                  <a:srgbClr val="FF0000"/>
                </a:solidFill>
              </a:rPr>
              <a:t>20%</a:t>
            </a:r>
          </a:p>
          <a:p>
            <a:r>
              <a:rPr lang="en-GB" u="sng" dirty="0"/>
              <a:t>Making a noise </a:t>
            </a:r>
            <a:r>
              <a:rPr lang="en-GB" dirty="0"/>
              <a:t>when </a:t>
            </a:r>
            <a:r>
              <a:rPr lang="en-GB" u="sng" dirty="0" smtClean="0"/>
              <a:t>Beth</a:t>
            </a:r>
            <a:r>
              <a:rPr lang="en-GB" dirty="0" smtClean="0"/>
              <a:t> </a:t>
            </a:r>
            <a:r>
              <a:rPr lang="en-GB" dirty="0"/>
              <a:t>was present: find the correct column and row = </a:t>
            </a:r>
            <a:r>
              <a:rPr lang="en-GB" dirty="0" smtClean="0"/>
              <a:t>6</a:t>
            </a:r>
            <a:endParaRPr lang="en-GB" dirty="0"/>
          </a:p>
          <a:p>
            <a:r>
              <a:rPr lang="en-GB" dirty="0"/>
              <a:t>How many pupils were there making a noise and </a:t>
            </a:r>
            <a:r>
              <a:rPr lang="en-GB" dirty="0" smtClean="0"/>
              <a:t>being </a:t>
            </a:r>
            <a:r>
              <a:rPr lang="en-GB" dirty="0"/>
              <a:t>quiet when </a:t>
            </a:r>
            <a:r>
              <a:rPr lang="en-GB" dirty="0" smtClean="0"/>
              <a:t>Beth </a:t>
            </a:r>
            <a:r>
              <a:rPr lang="en-GB" dirty="0"/>
              <a:t>was present = </a:t>
            </a:r>
            <a:r>
              <a:rPr lang="en-GB" dirty="0" smtClean="0"/>
              <a:t>14</a:t>
            </a:r>
          </a:p>
          <a:p>
            <a:r>
              <a:rPr lang="en-GB" dirty="0" smtClean="0"/>
              <a:t>6/14x100= 42.8571428etc</a:t>
            </a:r>
          </a:p>
          <a:p>
            <a:r>
              <a:rPr lang="en-GB" dirty="0" smtClean="0"/>
              <a:t>Round to ONE decimal places as directed: </a:t>
            </a:r>
            <a:r>
              <a:rPr lang="en-GB" b="1" u="sng" dirty="0" smtClean="0">
                <a:solidFill>
                  <a:srgbClr val="FF0000"/>
                </a:solidFill>
              </a:rPr>
              <a:t>42.9</a:t>
            </a:r>
            <a:endParaRPr lang="en-GB" b="1" u="sng" dirty="0">
              <a:solidFill>
                <a:srgbClr val="FF0000"/>
              </a:solidFill>
            </a:endParaRPr>
          </a:p>
          <a:p>
            <a:endParaRPr lang="en-GB" dirty="0" smtClean="0"/>
          </a:p>
          <a:p>
            <a:endParaRPr lang="en-GB" dirty="0" smtClean="0"/>
          </a:p>
        </p:txBody>
      </p:sp>
    </p:spTree>
    <p:extLst>
      <p:ext uri="{BB962C8B-B14F-4D97-AF65-F5344CB8AC3E}">
        <p14:creationId xmlns:p14="http://schemas.microsoft.com/office/powerpoint/2010/main" val="3380404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Evaluate social identity theory (8)</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Stick to the time allocation 8-10 minutes</a:t>
            </a:r>
          </a:p>
          <a:p>
            <a:r>
              <a:rPr lang="en-GB" dirty="0" smtClean="0"/>
              <a:t>Plan very quickly first – </a:t>
            </a:r>
            <a:r>
              <a:rPr lang="en-GB" dirty="0"/>
              <a:t>scribble down </a:t>
            </a:r>
            <a:endParaRPr lang="en-GB" dirty="0" smtClean="0"/>
          </a:p>
          <a:p>
            <a:pPr lvl="1"/>
            <a:r>
              <a:rPr lang="en-GB" dirty="0" smtClean="0"/>
              <a:t>key words to hit in the description</a:t>
            </a:r>
          </a:p>
          <a:p>
            <a:pPr lvl="1"/>
            <a:r>
              <a:rPr lang="en-GB" dirty="0" smtClean="0"/>
              <a:t>Evidence; what studies do you want to include</a:t>
            </a:r>
          </a:p>
          <a:p>
            <a:pPr lvl="1"/>
            <a:r>
              <a:rPr lang="en-GB" dirty="0" smtClean="0"/>
              <a:t>Applications; what real world event could you tie it to</a:t>
            </a:r>
          </a:p>
          <a:p>
            <a:pPr lvl="1"/>
            <a:r>
              <a:rPr lang="en-GB" dirty="0" smtClean="0"/>
              <a:t>Alternative theory; can you compare to another theory of prejudice</a:t>
            </a:r>
          </a:p>
          <a:p>
            <a:r>
              <a:rPr lang="en-GB" dirty="0" smtClean="0"/>
              <a:t>Its an essay think abut the banding criteria:</a:t>
            </a:r>
          </a:p>
          <a:p>
            <a:pPr lvl="1"/>
            <a:r>
              <a:rPr lang="en-GB" dirty="0" smtClean="0"/>
              <a:t>ATCHOO (BC)</a:t>
            </a:r>
          </a:p>
          <a:p>
            <a:pPr lvl="1"/>
            <a:r>
              <a:rPr lang="en-GB" dirty="0" smtClean="0"/>
              <a:t>Making sure you develop your chains of reason so they are logical, coherent and clear</a:t>
            </a:r>
          </a:p>
          <a:p>
            <a:pPr lvl="1"/>
            <a:r>
              <a:rPr lang="en-GB" dirty="0" smtClean="0"/>
              <a:t>Make sure you introduce competing arguments , although some psychologists say X , many in fact agree that ….</a:t>
            </a:r>
          </a:p>
          <a:p>
            <a:pPr lvl="1"/>
            <a:r>
              <a:rPr lang="en-GB" dirty="0" smtClean="0"/>
              <a:t>Whilst this study may seem to support X , the reality is that the evidence could be seen as lacking credibility because…</a:t>
            </a:r>
          </a:p>
          <a:p>
            <a:pPr lvl="1"/>
            <a:r>
              <a:rPr lang="en-GB" dirty="0" smtClean="0"/>
              <a:t>Don’t forget without a </a:t>
            </a:r>
            <a:r>
              <a:rPr lang="en-GB" b="1" u="sng" dirty="0" smtClean="0"/>
              <a:t>balanced conclusion</a:t>
            </a:r>
            <a:r>
              <a:rPr lang="en-GB" dirty="0" smtClean="0"/>
              <a:t>, your final score will be sorely affected</a:t>
            </a:r>
          </a:p>
          <a:p>
            <a:r>
              <a:rPr lang="en-GB" dirty="0" smtClean="0"/>
              <a:t>If you are running out of time write one line description, one line evaluation, one line description, one evaluation alternatively until you run our of time </a:t>
            </a:r>
            <a:r>
              <a:rPr lang="en-GB" dirty="0" smtClean="0">
                <a:sym typeface="Wingdings" panose="05000000000000000000" pitchFamily="2" charset="2"/>
              </a:rPr>
              <a:t></a:t>
            </a:r>
            <a:endParaRPr lang="en-GB" dirty="0"/>
          </a:p>
        </p:txBody>
      </p:sp>
    </p:spTree>
    <p:extLst>
      <p:ext uri="{BB962C8B-B14F-4D97-AF65-F5344CB8AC3E}">
        <p14:creationId xmlns:p14="http://schemas.microsoft.com/office/powerpoint/2010/main" val="14121746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Problems in the essays – AO1</a:t>
            </a:r>
            <a:endParaRPr lang="en-GB" dirty="0"/>
          </a:p>
        </p:txBody>
      </p:sp>
      <p:sp>
        <p:nvSpPr>
          <p:cNvPr id="3" name="Content Placeholder 2"/>
          <p:cNvSpPr>
            <a:spLocks noGrp="1"/>
          </p:cNvSpPr>
          <p:nvPr>
            <p:ph idx="1"/>
          </p:nvPr>
        </p:nvSpPr>
        <p:spPr/>
        <p:txBody>
          <a:bodyPr/>
          <a:lstStyle/>
          <a:p>
            <a:r>
              <a:rPr lang="en-GB" dirty="0" smtClean="0"/>
              <a:t>Poor AO1; incorrect use of the three key terms </a:t>
            </a:r>
          </a:p>
          <a:p>
            <a:r>
              <a:rPr lang="en-GB" dirty="0" smtClean="0"/>
              <a:t>Leaving out essential AO1: e.g. mere existence, self esteem</a:t>
            </a:r>
          </a:p>
          <a:p>
            <a:r>
              <a:rPr lang="en-GB" dirty="0" smtClean="0"/>
              <a:t>Muddling up Social Identity Theory and Realistic Conflict theory; referring to social identity theory as social impact theory!</a:t>
            </a:r>
          </a:p>
          <a:p>
            <a:r>
              <a:rPr lang="en-GB" dirty="0" smtClean="0"/>
              <a:t>Unbalanced not enough AO1 compared with AO3; sort your timings out</a:t>
            </a:r>
            <a:endParaRPr lang="en-GB" dirty="0"/>
          </a:p>
        </p:txBody>
      </p:sp>
    </p:spTree>
    <p:extLst>
      <p:ext uri="{BB962C8B-B14F-4D97-AF65-F5344CB8AC3E}">
        <p14:creationId xmlns:p14="http://schemas.microsoft.com/office/powerpoint/2010/main" val="2834211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Problems in essays – AO3</a:t>
            </a:r>
            <a:endParaRPr lang="en-GB" dirty="0"/>
          </a:p>
        </p:txBody>
      </p:sp>
      <p:sp>
        <p:nvSpPr>
          <p:cNvPr id="3" name="Content Placeholder 2"/>
          <p:cNvSpPr>
            <a:spLocks noGrp="1"/>
          </p:cNvSpPr>
          <p:nvPr>
            <p:ph idx="1"/>
          </p:nvPr>
        </p:nvSpPr>
        <p:spPr/>
        <p:txBody>
          <a:bodyPr/>
          <a:lstStyle/>
          <a:p>
            <a:r>
              <a:rPr lang="en-GB" dirty="0" smtClean="0"/>
              <a:t>Make sure it is clear </a:t>
            </a:r>
            <a:r>
              <a:rPr lang="en-GB" dirty="0" smtClean="0"/>
              <a:t>whether you </a:t>
            </a:r>
            <a:r>
              <a:rPr lang="en-GB" dirty="0" smtClean="0"/>
              <a:t>are presenting a strength or a weakness</a:t>
            </a:r>
          </a:p>
          <a:p>
            <a:r>
              <a:rPr lang="en-GB" dirty="0" smtClean="0"/>
              <a:t>Don’t give too much procedural detail of studies used to support the theory; go for the findings (make them specific and accurate)</a:t>
            </a:r>
          </a:p>
          <a:p>
            <a:r>
              <a:rPr lang="en-GB" dirty="0" smtClean="0"/>
              <a:t>Getting the </a:t>
            </a:r>
            <a:r>
              <a:rPr lang="en-GB" dirty="0" err="1" smtClean="0"/>
              <a:t>Tajfel’s</a:t>
            </a:r>
            <a:r>
              <a:rPr lang="en-GB" dirty="0" smtClean="0"/>
              <a:t> minimal groups paradigm mixed up with the bean hunt task in Sherif (if the over/under estimators bit confuses you, think about Sherif dividing boys into two </a:t>
            </a:r>
            <a:r>
              <a:rPr lang="en-GB" dirty="0" smtClean="0"/>
              <a:t>groups </a:t>
            </a:r>
            <a:r>
              <a:rPr lang="en-GB" dirty="0" smtClean="0"/>
              <a:t>based on whether they prefer Kandinsky or Klee’s paintings)</a:t>
            </a:r>
          </a:p>
          <a:p>
            <a:endParaRPr lang="en-GB" dirty="0"/>
          </a:p>
        </p:txBody>
      </p:sp>
    </p:spTree>
    <p:extLst>
      <p:ext uri="{BB962C8B-B14F-4D97-AF65-F5344CB8AC3E}">
        <p14:creationId xmlns:p14="http://schemas.microsoft.com/office/powerpoint/2010/main" val="1657133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27549" y="1568794"/>
            <a:ext cx="5856651" cy="4392488"/>
          </a:xfrm>
          <a:prstGeom prst="rect">
            <a:avLst/>
          </a:prstGeom>
        </p:spPr>
      </p:pic>
    </p:spTree>
    <p:extLst>
      <p:ext uri="{BB962C8B-B14F-4D97-AF65-F5344CB8AC3E}">
        <p14:creationId xmlns:p14="http://schemas.microsoft.com/office/powerpoint/2010/main" val="3510933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610622">
            <a:off x="1117833" y="2044681"/>
            <a:ext cx="5277562" cy="3958172"/>
          </a:xfrm>
          <a:prstGeom prst="rect">
            <a:avLst/>
          </a:prstGeom>
        </p:spPr>
      </p:pic>
    </p:spTree>
    <p:extLst>
      <p:ext uri="{BB962C8B-B14F-4D97-AF65-F5344CB8AC3E}">
        <p14:creationId xmlns:p14="http://schemas.microsoft.com/office/powerpoint/2010/main" val="3842217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119583">
            <a:off x="450869" y="1772555"/>
            <a:ext cx="5369025" cy="4026769"/>
          </a:xfrm>
          <a:prstGeom prst="rect">
            <a:avLst/>
          </a:prstGeom>
        </p:spPr>
      </p:pic>
    </p:spTree>
    <p:extLst>
      <p:ext uri="{BB962C8B-B14F-4D97-AF65-F5344CB8AC3E}">
        <p14:creationId xmlns:p14="http://schemas.microsoft.com/office/powerpoint/2010/main" val="12067162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135894">
            <a:off x="104378" y="1437353"/>
            <a:ext cx="5464506" cy="4098380"/>
          </a:xfrm>
          <a:prstGeom prst="rect">
            <a:avLst/>
          </a:prstGeom>
        </p:spPr>
      </p:pic>
    </p:spTree>
    <p:extLst>
      <p:ext uri="{BB962C8B-B14F-4D97-AF65-F5344CB8AC3E}">
        <p14:creationId xmlns:p14="http://schemas.microsoft.com/office/powerpoint/2010/main" val="3474151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648512">
            <a:off x="1088775" y="1079386"/>
            <a:ext cx="5907629" cy="4430722"/>
          </a:xfrm>
          <a:prstGeom prst="rect">
            <a:avLst/>
          </a:prstGeom>
        </p:spPr>
      </p:pic>
    </p:spTree>
    <p:extLst>
      <p:ext uri="{BB962C8B-B14F-4D97-AF65-F5344CB8AC3E}">
        <p14:creationId xmlns:p14="http://schemas.microsoft.com/office/powerpoint/2010/main" val="30139271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557609">
            <a:off x="1272610" y="1265822"/>
            <a:ext cx="5683733" cy="4262800"/>
          </a:xfrm>
          <a:prstGeom prst="rect">
            <a:avLst/>
          </a:prstGeom>
        </p:spPr>
      </p:pic>
    </p:spTree>
    <p:extLst>
      <p:ext uri="{BB962C8B-B14F-4D97-AF65-F5344CB8AC3E}">
        <p14:creationId xmlns:p14="http://schemas.microsoft.com/office/powerpoint/2010/main" val="26613932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56084" y="1192188"/>
            <a:ext cx="6300192" cy="4725144"/>
          </a:xfrm>
          <a:prstGeom prst="rect">
            <a:avLst/>
          </a:prstGeom>
        </p:spPr>
      </p:pic>
    </p:spTree>
    <p:extLst>
      <p:ext uri="{BB962C8B-B14F-4D97-AF65-F5344CB8AC3E}">
        <p14:creationId xmlns:p14="http://schemas.microsoft.com/office/powerpoint/2010/main" val="33049784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667678" y="1508787"/>
            <a:ext cx="5952660" cy="4464495"/>
          </a:xfrm>
          <a:prstGeom prst="rect">
            <a:avLst/>
          </a:prstGeom>
        </p:spPr>
      </p:pic>
    </p:spTree>
    <p:extLst>
      <p:ext uri="{BB962C8B-B14F-4D97-AF65-F5344CB8AC3E}">
        <p14:creationId xmlns:p14="http://schemas.microsoft.com/office/powerpoint/2010/main" val="15367259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16605" y="1295763"/>
            <a:ext cx="5976664" cy="4482498"/>
          </a:xfrm>
          <a:prstGeom prst="rect">
            <a:avLst/>
          </a:prstGeom>
        </p:spPr>
      </p:pic>
    </p:spTree>
    <p:extLst>
      <p:ext uri="{BB962C8B-B14F-4D97-AF65-F5344CB8AC3E}">
        <p14:creationId xmlns:p14="http://schemas.microsoft.com/office/powerpoint/2010/main" val="26828081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209176">
            <a:off x="396444" y="1613943"/>
            <a:ext cx="5878682" cy="4409012"/>
          </a:xfrm>
          <a:prstGeom prst="rect">
            <a:avLst/>
          </a:prstGeom>
        </p:spPr>
      </p:pic>
    </p:spTree>
    <p:extLst>
      <p:ext uri="{BB962C8B-B14F-4D97-AF65-F5344CB8AC3E}">
        <p14:creationId xmlns:p14="http://schemas.microsoft.com/office/powerpoint/2010/main" val="33487590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75622" y="1196752"/>
            <a:ext cx="5760643" cy="4320482"/>
          </a:xfrm>
          <a:prstGeom prst="rect">
            <a:avLst/>
          </a:prstGeom>
        </p:spPr>
      </p:pic>
    </p:spTree>
    <p:extLst>
      <p:ext uri="{BB962C8B-B14F-4D97-AF65-F5344CB8AC3E}">
        <p14:creationId xmlns:p14="http://schemas.microsoft.com/office/powerpoint/2010/main" val="10972000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26232" y="1214127"/>
            <a:ext cx="6475711" cy="4856783"/>
          </a:xfrm>
          <a:prstGeom prst="rect">
            <a:avLst/>
          </a:prstGeom>
        </p:spPr>
      </p:pic>
    </p:spTree>
    <p:extLst>
      <p:ext uri="{BB962C8B-B14F-4D97-AF65-F5344CB8AC3E}">
        <p14:creationId xmlns:p14="http://schemas.microsoft.com/office/powerpoint/2010/main" val="24716444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Section D: Learning</a:t>
            </a:r>
            <a:endParaRPr lang="en-GB" dirty="0"/>
          </a:p>
        </p:txBody>
      </p:sp>
      <p:sp>
        <p:nvSpPr>
          <p:cNvPr id="3" name="Content Placeholder 2"/>
          <p:cNvSpPr>
            <a:spLocks noGrp="1"/>
          </p:cNvSpPr>
          <p:nvPr>
            <p:ph idx="1"/>
          </p:nvPr>
        </p:nvSpPr>
        <p:spPr/>
        <p:txBody>
          <a:bodyPr/>
          <a:lstStyle/>
          <a:p>
            <a:r>
              <a:rPr lang="en-GB" dirty="0" smtClean="0"/>
              <a:t>13a. Explain ONE reason by experiments such as Pavlov’s are considered to be scientific? (2)</a:t>
            </a:r>
            <a:endParaRPr lang="en-GB" dirty="0"/>
          </a:p>
          <a:p>
            <a:pPr lvl="1"/>
            <a:r>
              <a:rPr lang="en-GB" dirty="0" smtClean="0"/>
              <a:t>EXPLAIN means tell us HOW/WHY is his work considered scientific</a:t>
            </a:r>
          </a:p>
          <a:p>
            <a:pPr lvl="1"/>
            <a:r>
              <a:rPr lang="en-GB" dirty="0" smtClean="0"/>
              <a:t>Make sure you don’t give two reasons</a:t>
            </a:r>
          </a:p>
          <a:p>
            <a:pPr lvl="1"/>
            <a:r>
              <a:rPr lang="en-GB" dirty="0" smtClean="0"/>
              <a:t>Choose ONE reason that you can elaborate for 2 sentences</a:t>
            </a:r>
          </a:p>
          <a:p>
            <a:pPr lvl="1"/>
            <a:r>
              <a:rPr lang="en-GB" dirty="0" smtClean="0"/>
              <a:t>Make sure you second sentence builds ion the idea picked up in the first; do not write about a new reason why the work is considered scientific.</a:t>
            </a:r>
          </a:p>
          <a:p>
            <a:pPr lvl="1"/>
            <a:r>
              <a:rPr lang="en-GB" dirty="0" smtClean="0"/>
              <a:t>THINK: What are the key features of EXPERIEMTN as a research method links these to “</a:t>
            </a:r>
            <a:r>
              <a:rPr lang="en-GB" dirty="0" err="1" smtClean="0"/>
              <a:t>scientificness</a:t>
            </a:r>
            <a:r>
              <a:rPr lang="en-GB" dirty="0" smtClean="0"/>
              <a:t>”</a:t>
            </a:r>
          </a:p>
          <a:p>
            <a:pPr lvl="1"/>
            <a:endParaRPr lang="en-GB" dirty="0" smtClean="0"/>
          </a:p>
          <a:p>
            <a:pPr marL="274320" lvl="1" indent="0">
              <a:buNone/>
            </a:pPr>
            <a:endParaRPr lang="en-GB" dirty="0"/>
          </a:p>
        </p:txBody>
      </p:sp>
    </p:spTree>
    <p:extLst>
      <p:ext uri="{BB962C8B-B14F-4D97-AF65-F5344CB8AC3E}">
        <p14:creationId xmlns:p14="http://schemas.microsoft.com/office/powerpoint/2010/main" val="16075210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 what is it that’s makes a study scientific?</a:t>
            </a:r>
            <a:endParaRPr lang="en-GB" dirty="0"/>
          </a:p>
        </p:txBody>
      </p:sp>
      <p:sp>
        <p:nvSpPr>
          <p:cNvPr id="3" name="Content Placeholder 2"/>
          <p:cNvSpPr>
            <a:spLocks noGrp="1"/>
          </p:cNvSpPr>
          <p:nvPr>
            <p:ph idx="1"/>
          </p:nvPr>
        </p:nvSpPr>
        <p:spPr/>
        <p:txBody>
          <a:bodyPr>
            <a:normAutofit lnSpcReduction="10000"/>
          </a:bodyPr>
          <a:lstStyle/>
          <a:p>
            <a:r>
              <a:rPr lang="en-GB" dirty="0" smtClean="0"/>
              <a:t>Replicability; does it use standardised procedure</a:t>
            </a:r>
          </a:p>
          <a:p>
            <a:r>
              <a:rPr lang="en-GB" dirty="0" smtClean="0"/>
              <a:t>Does it isolate just one variable at a time (IV) and look at its effect on the DV whilst controlling all other variables that might have an impact on the DV?</a:t>
            </a:r>
          </a:p>
          <a:p>
            <a:r>
              <a:rPr lang="en-GB" dirty="0" smtClean="0"/>
              <a:t>If so, we can make causal statements/conclusions linking the IV and the DV (internal validity)</a:t>
            </a:r>
          </a:p>
          <a:p>
            <a:r>
              <a:rPr lang="en-GB" dirty="0" smtClean="0"/>
              <a:t>Pavlov does not focus on mental events (thoughts) things that cannot be seen</a:t>
            </a:r>
          </a:p>
          <a:p>
            <a:pPr lvl="1"/>
            <a:r>
              <a:rPr lang="en-GB" dirty="0" smtClean="0"/>
              <a:t>his DV, he focuses on an objective/empirical (can be observed directly through the senses)</a:t>
            </a:r>
          </a:p>
          <a:p>
            <a:pPr lvl="1"/>
            <a:r>
              <a:rPr lang="en-GB" dirty="0" smtClean="0"/>
              <a:t>He measured salivation, measured in droplets in a cannula; this sort of quantitative data does not need any interpretation be the researcher, you just count the droplets and whoever counts them should easily find the same number (reliable, objective, scientific) </a:t>
            </a:r>
            <a:endParaRPr lang="en-GB" dirty="0"/>
          </a:p>
        </p:txBody>
      </p:sp>
    </p:spTree>
    <p:extLst>
      <p:ext uri="{BB962C8B-B14F-4D97-AF65-F5344CB8AC3E}">
        <p14:creationId xmlns:p14="http://schemas.microsoft.com/office/powerpoint/2010/main" val="5653534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13b Helena and the dodgy shower</a:t>
            </a:r>
            <a:endParaRPr lang="en-GB" dirty="0"/>
          </a:p>
        </p:txBody>
      </p:sp>
      <p:sp>
        <p:nvSpPr>
          <p:cNvPr id="3" name="Content Placeholder 2"/>
          <p:cNvSpPr>
            <a:spLocks noGrp="1"/>
          </p:cNvSpPr>
          <p:nvPr>
            <p:ph idx="1"/>
          </p:nvPr>
        </p:nvSpPr>
        <p:spPr/>
        <p:txBody>
          <a:bodyPr/>
          <a:lstStyle/>
          <a:p>
            <a:r>
              <a:rPr lang="en-GB" dirty="0" smtClean="0"/>
              <a:t>EXPLAIN Helena’s behaviour using the theory of CC? (4)</a:t>
            </a:r>
          </a:p>
          <a:p>
            <a:pPr lvl="1"/>
            <a:r>
              <a:rPr lang="en-GB" dirty="0" smtClean="0"/>
              <a:t>Write out the stages of CC first in the margin</a:t>
            </a:r>
          </a:p>
          <a:p>
            <a:pPr lvl="1"/>
            <a:r>
              <a:rPr lang="en-GB" dirty="0" smtClean="0"/>
              <a:t>THINK; Stimulus, responses, unconditioned, conditioned, neutral</a:t>
            </a:r>
          </a:p>
          <a:p>
            <a:pPr lvl="1"/>
            <a:r>
              <a:rPr lang="en-GB" dirty="0" smtClean="0"/>
              <a:t>What </a:t>
            </a:r>
            <a:r>
              <a:rPr lang="en-GB" dirty="0" err="1" smtClean="0"/>
              <a:t>ewas</a:t>
            </a:r>
            <a:r>
              <a:rPr lang="en-GB" dirty="0" smtClean="0"/>
              <a:t> the stimulus that made her jump out the shower initially (UCS)?</a:t>
            </a:r>
          </a:p>
          <a:p>
            <a:pPr lvl="1"/>
            <a:r>
              <a:rPr lang="en-GB" dirty="0" smtClean="0"/>
              <a:t>What was her UCR?</a:t>
            </a:r>
          </a:p>
          <a:p>
            <a:pPr lvl="1"/>
            <a:r>
              <a:rPr lang="en-GB" dirty="0" smtClean="0"/>
              <a:t>What came before the UCS and became associated with it (NS)?</a:t>
            </a:r>
          </a:p>
          <a:p>
            <a:pPr lvl="1"/>
            <a:r>
              <a:rPr lang="en-GB" dirty="0" smtClean="0"/>
              <a:t>What does she now do when she hears the NS?</a:t>
            </a:r>
          </a:p>
          <a:p>
            <a:pPr lvl="1"/>
            <a:r>
              <a:rPr lang="en-GB" dirty="0" smtClean="0"/>
              <a:t>What is the NS called now? (CS)</a:t>
            </a:r>
          </a:p>
          <a:p>
            <a:pPr lvl="1"/>
            <a:r>
              <a:rPr lang="en-GB" dirty="0" smtClean="0"/>
              <a:t>Answering all these questions would have easily got you the marks.</a:t>
            </a:r>
            <a:endParaRPr lang="en-GB" dirty="0"/>
          </a:p>
        </p:txBody>
      </p:sp>
    </p:spTree>
    <p:extLst>
      <p:ext uri="{BB962C8B-B14F-4D97-AF65-F5344CB8AC3E}">
        <p14:creationId xmlns:p14="http://schemas.microsoft.com/office/powerpoint/2010/main" val="39652367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Pavlov’s ‘</a:t>
            </a:r>
            <a:r>
              <a:rPr lang="en-GB" b="1" u="sng" dirty="0" smtClean="0"/>
              <a:t>Principles’</a:t>
            </a:r>
            <a:r>
              <a:rPr lang="en-GB" dirty="0" smtClean="0"/>
              <a:t> of CC</a:t>
            </a:r>
            <a:endParaRPr lang="en-GB" dirty="0"/>
          </a:p>
        </p:txBody>
      </p:sp>
      <p:sp>
        <p:nvSpPr>
          <p:cNvPr id="3" name="Content Placeholder 2"/>
          <p:cNvSpPr>
            <a:spLocks noGrp="1"/>
          </p:cNvSpPr>
          <p:nvPr>
            <p:ph idx="1"/>
          </p:nvPr>
        </p:nvSpPr>
        <p:spPr>
          <a:xfrm>
            <a:off x="467544" y="1700808"/>
            <a:ext cx="8229600" cy="4876800"/>
          </a:xfrm>
        </p:spPr>
        <p:txBody>
          <a:bodyPr>
            <a:normAutofit lnSpcReduction="10000"/>
          </a:bodyPr>
          <a:lstStyle/>
          <a:p>
            <a:r>
              <a:rPr lang="en-GB" dirty="0" smtClean="0"/>
              <a:t>Extinction</a:t>
            </a:r>
          </a:p>
          <a:p>
            <a:r>
              <a:rPr lang="en-GB" dirty="0" smtClean="0"/>
              <a:t>Spontaneous recovery</a:t>
            </a:r>
          </a:p>
          <a:p>
            <a:r>
              <a:rPr lang="en-GB" dirty="0" smtClean="0"/>
              <a:t>Stimulus generalisation</a:t>
            </a:r>
          </a:p>
          <a:p>
            <a:endParaRPr lang="en-GB" dirty="0"/>
          </a:p>
          <a:p>
            <a:r>
              <a:rPr lang="en-GB" dirty="0" smtClean="0"/>
              <a:t>13c should have been easy if you had revised carefully and also you read the question with care; the funny noise had stopped, she had stopped jumping out the shower (extinction had taken place cos CS was no longer being followed by UCS cos she had had the shower fixed) but then suddenly she heard the funny noise again and the CR reappeared…</a:t>
            </a:r>
          </a:p>
          <a:p>
            <a:r>
              <a:rPr lang="en-GB" dirty="0" smtClean="0"/>
              <a:t>You also had to know that the three things above are called “principles”.</a:t>
            </a:r>
          </a:p>
          <a:p>
            <a:endParaRPr lang="en-GB" dirty="0"/>
          </a:p>
        </p:txBody>
      </p:sp>
    </p:spTree>
    <p:extLst>
      <p:ext uri="{BB962C8B-B14F-4D97-AF65-F5344CB8AC3E}">
        <p14:creationId xmlns:p14="http://schemas.microsoft.com/office/powerpoint/2010/main" val="8355512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Section C/E: Synoptic Essay</a:t>
            </a:r>
            <a:endParaRPr lang="en-GB" dirty="0"/>
          </a:p>
        </p:txBody>
      </p:sp>
      <p:sp>
        <p:nvSpPr>
          <p:cNvPr id="3" name="Content Placeholder 2"/>
          <p:cNvSpPr>
            <a:spLocks noGrp="1"/>
          </p:cNvSpPr>
          <p:nvPr>
            <p:ph idx="1"/>
          </p:nvPr>
        </p:nvSpPr>
        <p:spPr/>
        <p:txBody>
          <a:bodyPr/>
          <a:lstStyle/>
          <a:p>
            <a:r>
              <a:rPr lang="en-GB" dirty="0" smtClean="0"/>
              <a:t>Ed and </a:t>
            </a:r>
            <a:r>
              <a:rPr lang="en-GB" dirty="0" err="1" smtClean="0"/>
              <a:t>Najeeb</a:t>
            </a:r>
            <a:r>
              <a:rPr lang="en-GB" dirty="0" smtClean="0"/>
              <a:t> are researching the effects of individual tutorials on student wellbeing. Ed wants to carry out a lab experiment and collect quantitative data whereas </a:t>
            </a:r>
            <a:r>
              <a:rPr lang="en-GB" dirty="0" err="1" smtClean="0"/>
              <a:t>Najeeb</a:t>
            </a:r>
            <a:r>
              <a:rPr lang="en-GB" dirty="0" smtClean="0"/>
              <a:t> feels they should use interviews to collect qualitative data. Evaluate the use of quantitative and qualitative data when conducting research into psychological issues. You must make reference to the context in your answer (12)</a:t>
            </a:r>
          </a:p>
          <a:p>
            <a:endParaRPr lang="en-GB" dirty="0"/>
          </a:p>
          <a:p>
            <a:endParaRPr lang="en-GB" dirty="0"/>
          </a:p>
        </p:txBody>
      </p:sp>
    </p:spTree>
    <p:extLst>
      <p:ext uri="{BB962C8B-B14F-4D97-AF65-F5344CB8AC3E}">
        <p14:creationId xmlns:p14="http://schemas.microsoft.com/office/powerpoint/2010/main" val="26263626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12 marker</a:t>
            </a:r>
            <a:endParaRPr lang="en-GB" dirty="0"/>
          </a:p>
        </p:txBody>
      </p:sp>
      <p:sp>
        <p:nvSpPr>
          <p:cNvPr id="3" name="Content Placeholder 2"/>
          <p:cNvSpPr>
            <a:spLocks noGrp="1"/>
          </p:cNvSpPr>
          <p:nvPr>
            <p:ph idx="1"/>
          </p:nvPr>
        </p:nvSpPr>
        <p:spPr/>
        <p:txBody>
          <a:bodyPr/>
          <a:lstStyle/>
          <a:p>
            <a:r>
              <a:rPr lang="en-GB" dirty="0" smtClean="0"/>
              <a:t>8 marks plus; its band marked ATCHOO(BC)</a:t>
            </a:r>
          </a:p>
          <a:p>
            <a:r>
              <a:rPr lang="en-GB" dirty="0" smtClean="0"/>
              <a:t>The question has an extract, e.g. it talk about Ed and </a:t>
            </a:r>
            <a:r>
              <a:rPr lang="en-GB" dirty="0" err="1" smtClean="0"/>
              <a:t>Najeeb</a:t>
            </a:r>
            <a:r>
              <a:rPr lang="en-GB" dirty="0" smtClean="0"/>
              <a:t> and their plans for their research project- this means it an APPLIED essay</a:t>
            </a:r>
          </a:p>
          <a:p>
            <a:r>
              <a:rPr lang="en-GB" dirty="0" smtClean="0"/>
              <a:t>You are expected to include AO1 (description; knowledge and understanding), AO2 (contextualisation; application of knowledge to the extract), AO3 (evaluation, analysis, synthesis, critical thinking)</a:t>
            </a:r>
          </a:p>
          <a:p>
            <a:r>
              <a:rPr lang="en-GB" dirty="0" smtClean="0"/>
              <a:t>AO1, 2 and 3 need to be roughly equal.</a:t>
            </a:r>
          </a:p>
        </p:txBody>
      </p:sp>
    </p:spTree>
    <p:extLst>
      <p:ext uri="{BB962C8B-B14F-4D97-AF65-F5344CB8AC3E}">
        <p14:creationId xmlns:p14="http://schemas.microsoft.com/office/powerpoint/2010/main" val="1896607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Plan carefully; 16 mins to </a:t>
            </a:r>
            <a:r>
              <a:rPr lang="en-GB" dirty="0" err="1" smtClean="0"/>
              <a:t>inc.</a:t>
            </a:r>
            <a:r>
              <a:rPr lang="en-GB" dirty="0" smtClean="0"/>
              <a:t> planning </a:t>
            </a:r>
            <a:br>
              <a:rPr lang="en-GB" dirty="0" smtClean="0"/>
            </a:br>
            <a:r>
              <a:rPr lang="en-GB" dirty="0" smtClean="0"/>
              <a:t>(1 min 20 secs per mark)</a:t>
            </a:r>
            <a:endParaRPr lang="en-GB" dirty="0"/>
          </a:p>
        </p:txBody>
      </p:sp>
      <p:sp>
        <p:nvSpPr>
          <p:cNvPr id="3" name="Content Placeholder 2"/>
          <p:cNvSpPr>
            <a:spLocks noGrp="1"/>
          </p:cNvSpPr>
          <p:nvPr>
            <p:ph idx="1"/>
          </p:nvPr>
        </p:nvSpPr>
        <p:spPr/>
        <p:txBody>
          <a:bodyPr>
            <a:normAutofit/>
          </a:bodyPr>
          <a:lstStyle/>
          <a:p>
            <a:r>
              <a:rPr lang="en-GB" dirty="0" smtClean="0"/>
              <a:t>Describe: </a:t>
            </a:r>
            <a:r>
              <a:rPr lang="en-GB" dirty="0" err="1" smtClean="0"/>
              <a:t>quan</a:t>
            </a:r>
            <a:r>
              <a:rPr lang="en-GB" dirty="0" smtClean="0"/>
              <a:t> and </a:t>
            </a:r>
            <a:r>
              <a:rPr lang="en-GB" dirty="0" err="1" smtClean="0"/>
              <a:t>qual</a:t>
            </a:r>
            <a:r>
              <a:rPr lang="en-GB" dirty="0" smtClean="0"/>
              <a:t> data making reference to what is </a:t>
            </a:r>
            <a:r>
              <a:rPr lang="en-GB" dirty="0" err="1" smtClean="0"/>
              <a:t>is</a:t>
            </a:r>
            <a:r>
              <a:rPr lang="en-GB" dirty="0" smtClean="0"/>
              <a:t>, (examples) how you might collect it, how to ‘code’ it and analyse it.</a:t>
            </a:r>
          </a:p>
          <a:p>
            <a:r>
              <a:rPr lang="en-GB" dirty="0" smtClean="0"/>
              <a:t>Apply: think about Ed and </a:t>
            </a:r>
            <a:r>
              <a:rPr lang="en-GB" dirty="0" err="1" smtClean="0"/>
              <a:t>Najeeb</a:t>
            </a:r>
            <a:r>
              <a:rPr lang="en-GB" dirty="0" smtClean="0"/>
              <a:t>; </a:t>
            </a:r>
          </a:p>
          <a:p>
            <a:pPr lvl="1"/>
            <a:r>
              <a:rPr lang="en-GB" dirty="0" smtClean="0"/>
              <a:t>Ed wants to collect </a:t>
            </a:r>
            <a:r>
              <a:rPr lang="en-GB" dirty="0" err="1" smtClean="0"/>
              <a:t>quan</a:t>
            </a:r>
            <a:r>
              <a:rPr lang="en-GB" dirty="0" smtClean="0"/>
              <a:t>. in an experiment; what might Ed IV and DV be? What design would he use? How would he analyse his data (which descriptive and inferential stats, what sort of graph)? </a:t>
            </a:r>
          </a:p>
          <a:p>
            <a:pPr lvl="1"/>
            <a:r>
              <a:rPr lang="en-GB" dirty="0" err="1" smtClean="0"/>
              <a:t>Najeeb</a:t>
            </a:r>
            <a:r>
              <a:rPr lang="en-GB" dirty="0" smtClean="0"/>
              <a:t> wants to collect </a:t>
            </a:r>
            <a:r>
              <a:rPr lang="en-GB" dirty="0" err="1" smtClean="0"/>
              <a:t>qual</a:t>
            </a:r>
            <a:r>
              <a:rPr lang="en-GB" dirty="0" smtClean="0"/>
              <a:t> form an interview; what sort of interview, can you give examples of some relevant closed and open questions? Open questions will gain the qual. that </a:t>
            </a:r>
            <a:r>
              <a:rPr lang="en-GB" dirty="0" err="1" smtClean="0"/>
              <a:t>Najeeb</a:t>
            </a:r>
            <a:r>
              <a:rPr lang="en-GB" dirty="0" smtClean="0"/>
              <a:t> wants.</a:t>
            </a:r>
          </a:p>
          <a:p>
            <a:pPr lvl="1"/>
            <a:endParaRPr lang="en-GB" dirty="0"/>
          </a:p>
        </p:txBody>
      </p:sp>
    </p:spTree>
    <p:extLst>
      <p:ext uri="{BB962C8B-B14F-4D97-AF65-F5344CB8AC3E}">
        <p14:creationId xmlns:p14="http://schemas.microsoft.com/office/powerpoint/2010/main" val="16870816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12 marker… cont’d</a:t>
            </a:r>
            <a:endParaRPr lang="en-GB" dirty="0"/>
          </a:p>
        </p:txBody>
      </p:sp>
      <p:sp>
        <p:nvSpPr>
          <p:cNvPr id="3" name="Content Placeholder 2"/>
          <p:cNvSpPr>
            <a:spLocks noGrp="1"/>
          </p:cNvSpPr>
          <p:nvPr>
            <p:ph idx="1"/>
          </p:nvPr>
        </p:nvSpPr>
        <p:spPr/>
        <p:txBody>
          <a:bodyPr>
            <a:normAutofit fontScale="92500" lnSpcReduction="20000"/>
          </a:bodyPr>
          <a:lstStyle/>
          <a:p>
            <a:pPr lvl="1"/>
            <a:r>
              <a:rPr lang="en-GB" dirty="0"/>
              <a:t>This will give you a nice array of AO1/AO2 and should provide lots of jumping off points for you with regard to the AO3</a:t>
            </a:r>
          </a:p>
          <a:p>
            <a:pPr lvl="1"/>
            <a:r>
              <a:rPr lang="en-GB" dirty="0"/>
              <a:t>Don’t forget for this banded essay your AO1 needs to be </a:t>
            </a:r>
            <a:r>
              <a:rPr lang="en-GB" b="1" u="sng" dirty="0"/>
              <a:t>thorough and accurate</a:t>
            </a:r>
          </a:p>
          <a:p>
            <a:pPr lvl="1"/>
            <a:r>
              <a:rPr lang="en-GB" dirty="0" smtClean="0"/>
              <a:t>You </a:t>
            </a:r>
            <a:r>
              <a:rPr lang="en-GB" dirty="0"/>
              <a:t>will need to keep referring </a:t>
            </a:r>
            <a:r>
              <a:rPr lang="en-GB" dirty="0" smtClean="0"/>
              <a:t>back to the extract and using the information for  it to score well for AO2</a:t>
            </a:r>
          </a:p>
          <a:p>
            <a:pPr lvl="1"/>
            <a:r>
              <a:rPr lang="en-GB" dirty="0" smtClean="0"/>
              <a:t>The AO3 can be structured similarly to what we normally do…</a:t>
            </a:r>
          </a:p>
          <a:p>
            <a:pPr lvl="1"/>
            <a:r>
              <a:rPr lang="en-GB" dirty="0" smtClean="0"/>
              <a:t>“One strength of quantitative data is that…(drop in what every you like here re reliability, validity, objectivity, ease of analysis, communication of patterns and trends) ; develop the </a:t>
            </a:r>
            <a:r>
              <a:rPr lang="en-GB" b="1" dirty="0" smtClean="0"/>
              <a:t>chains of reason </a:t>
            </a:r>
            <a:r>
              <a:rPr lang="en-GB" dirty="0" smtClean="0"/>
              <a:t>with care (“pepper” in examples if necessary, explain points carefully)</a:t>
            </a:r>
          </a:p>
          <a:p>
            <a:pPr lvl="1"/>
            <a:r>
              <a:rPr lang="en-GB" dirty="0" smtClean="0"/>
              <a:t>Make sure you have </a:t>
            </a:r>
            <a:r>
              <a:rPr lang="en-GB" b="1" dirty="0" smtClean="0"/>
              <a:t>competing arguments (one the one hand , one the other hand)</a:t>
            </a:r>
            <a:r>
              <a:rPr lang="en-GB" dirty="0" smtClean="0"/>
              <a:t>, “This </a:t>
            </a:r>
            <a:r>
              <a:rPr lang="en-GB" dirty="0"/>
              <a:t>s</a:t>
            </a:r>
            <a:r>
              <a:rPr lang="en-GB" dirty="0" smtClean="0"/>
              <a:t>aid, other psychologists believe that…</a:t>
            </a:r>
          </a:p>
          <a:p>
            <a:pPr lvl="2"/>
            <a:r>
              <a:rPr lang="en-GB" dirty="0" smtClean="0"/>
              <a:t>This is where you can debate the points that you have made, bring in weaknesses, show how qual. may be better than </a:t>
            </a:r>
            <a:r>
              <a:rPr lang="en-GB" dirty="0" err="1" smtClean="0"/>
              <a:t>quan</a:t>
            </a:r>
            <a:r>
              <a:rPr lang="en-GB" dirty="0" smtClean="0"/>
              <a:t>. for certain reasons </a:t>
            </a:r>
            <a:r>
              <a:rPr lang="en-GB" dirty="0" err="1" smtClean="0"/>
              <a:t>etc</a:t>
            </a:r>
            <a:r>
              <a:rPr lang="en-GB" dirty="0" smtClean="0"/>
              <a:t>…)</a:t>
            </a:r>
          </a:p>
          <a:p>
            <a:pPr lvl="1"/>
            <a:r>
              <a:rPr lang="en-GB" dirty="0" smtClean="0"/>
              <a:t>Be sure to finish with a balanced conclusion that relates back to Ed and </a:t>
            </a:r>
            <a:r>
              <a:rPr lang="en-GB" dirty="0" err="1" smtClean="0"/>
              <a:t>Najeeb</a:t>
            </a:r>
            <a:r>
              <a:rPr lang="en-GB" dirty="0" smtClean="0"/>
              <a:t> and perhaps how they could find a compromise.</a:t>
            </a:r>
            <a:endParaRPr lang="en-GB" dirty="0"/>
          </a:p>
          <a:p>
            <a:endParaRPr lang="en-GB" dirty="0"/>
          </a:p>
        </p:txBody>
      </p:sp>
    </p:spTree>
    <p:extLst>
      <p:ext uri="{BB962C8B-B14F-4D97-AF65-F5344CB8AC3E}">
        <p14:creationId xmlns:p14="http://schemas.microsoft.com/office/powerpoint/2010/main" val="25597139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Good luck everyone!</a:t>
            </a:r>
            <a:endParaRPr lang="en-GB" dirty="0"/>
          </a:p>
        </p:txBody>
      </p:sp>
      <p:sp>
        <p:nvSpPr>
          <p:cNvPr id="3" name="Content Placeholder 2"/>
          <p:cNvSpPr>
            <a:spLocks noGrp="1"/>
          </p:cNvSpPr>
          <p:nvPr>
            <p:ph idx="1"/>
          </p:nvPr>
        </p:nvSpPr>
        <p:spPr/>
        <p:txBody>
          <a:bodyPr/>
          <a:lstStyle/>
          <a:p>
            <a:r>
              <a:rPr lang="en-GB" dirty="0" smtClean="0"/>
              <a:t>Some of you now need to revise every section with great care as you are retaking the whole paper, 2 hours, no sources</a:t>
            </a:r>
          </a:p>
          <a:p>
            <a:r>
              <a:rPr lang="en-GB" dirty="0" smtClean="0"/>
              <a:t>Don’t forget clinic every TUESDAY 4-5 PM; be there or be square; we will provide </a:t>
            </a:r>
            <a:r>
              <a:rPr lang="en-GB" b="1" u="sng" dirty="0" smtClean="0"/>
              <a:t>TEA and BISCUITS</a:t>
            </a:r>
            <a:r>
              <a:rPr lang="en-GB" dirty="0" smtClean="0"/>
              <a:t>! </a:t>
            </a:r>
          </a:p>
          <a:p>
            <a:r>
              <a:rPr lang="en-GB" dirty="0" smtClean="0"/>
              <a:t>Some of you need to prioritise your weakest answers and redo them</a:t>
            </a:r>
          </a:p>
          <a:p>
            <a:r>
              <a:rPr lang="en-GB" dirty="0" smtClean="0"/>
              <a:t>All of you have the opportunity to take another mock in September on </a:t>
            </a:r>
            <a:r>
              <a:rPr lang="en-GB" dirty="0" err="1" smtClean="0"/>
              <a:t>Soc</a:t>
            </a:r>
            <a:r>
              <a:rPr lang="en-GB" dirty="0" smtClean="0"/>
              <a:t>, Cog, Bio and Learning; the next one will include more maths!</a:t>
            </a:r>
            <a:endParaRPr lang="en-GB" dirty="0"/>
          </a:p>
        </p:txBody>
      </p:sp>
    </p:spTree>
    <p:extLst>
      <p:ext uri="{BB962C8B-B14F-4D97-AF65-F5344CB8AC3E}">
        <p14:creationId xmlns:p14="http://schemas.microsoft.com/office/powerpoint/2010/main" val="18380035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430</TotalTime>
  <Words>2495</Words>
  <Application>Microsoft Office PowerPoint</Application>
  <PresentationFormat>On-screen Show (4:3)</PresentationFormat>
  <Paragraphs>203</Paragraphs>
  <Slides>71</Slides>
  <Notes>0</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Clarity</vt:lpstr>
      <vt:lpstr>Psychology Paper 1 Mock</vt:lpstr>
      <vt:lpstr>Question 1a.</vt:lpstr>
      <vt:lpstr>What should go in this answer?</vt:lpstr>
      <vt:lpstr>Social Impact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1b</vt:lpstr>
      <vt:lpstr>What should go in this answer?</vt:lpstr>
      <vt:lpstr>Knowledge of Obedience</vt:lpstr>
      <vt:lpstr>Explain one factor…</vt:lpstr>
      <vt:lpstr>Sarah’s refusal to put her phone away</vt:lpstr>
      <vt:lpstr>Personality</vt:lpstr>
      <vt:lpstr>Culture</vt:lpstr>
      <vt:lpstr>PowerPoint Presentation</vt:lpstr>
      <vt:lpstr>PowerPoint Presentation</vt:lpstr>
      <vt:lpstr>PowerPoint Presentation</vt:lpstr>
      <vt:lpstr>PowerPoint Presentation</vt:lpstr>
      <vt:lpstr>PowerPoint Presentation</vt:lpstr>
      <vt:lpstr>PowerPoint Presentation</vt:lpstr>
      <vt:lpstr>Question 2 a.</vt:lpstr>
      <vt:lpstr>Extended examples</vt:lpstr>
      <vt:lpstr>PowerPoint Presentation</vt:lpstr>
      <vt:lpstr>PowerPoint Presentation</vt:lpstr>
      <vt:lpstr>PowerPoint Presentation</vt:lpstr>
      <vt:lpstr>PowerPoint Presentation</vt:lpstr>
      <vt:lpstr>PowerPoint Presentation</vt:lpstr>
      <vt:lpstr>PowerPoint Presentation</vt:lpstr>
      <vt:lpstr>Question 2b</vt:lpstr>
      <vt:lpstr>PowerPoint Presentation</vt:lpstr>
      <vt:lpstr>PowerPoint Presentation</vt:lpstr>
      <vt:lpstr>PowerPoint Presentation</vt:lpstr>
      <vt:lpstr>PowerPoint Presentation</vt:lpstr>
      <vt:lpstr>PowerPoint Presentation</vt:lpstr>
      <vt:lpstr>PowerPoint Presentation</vt:lpstr>
      <vt:lpstr>Question 3: Dr Foster and the library</vt:lpstr>
      <vt:lpstr>3a. Explain ONE ethical issue that Dr Foster would face BEFORE conducting this study</vt:lpstr>
      <vt:lpstr>3b What is meant by the term qualitative data (1)</vt:lpstr>
      <vt:lpstr>3c. Explain one issue that might affect the validity…</vt:lpstr>
      <vt:lpstr>3d. Experimental design</vt:lpstr>
      <vt:lpstr>3e. Percentages</vt:lpstr>
      <vt:lpstr>Evaluate social identity theory (8)</vt:lpstr>
      <vt:lpstr>Problems in the essays – AO1</vt:lpstr>
      <vt:lpstr>Problems in essays – AO3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Section D: Learning</vt:lpstr>
      <vt:lpstr>So what is it that’s makes a study scientific?</vt:lpstr>
      <vt:lpstr>13b Helena and the dodgy shower</vt:lpstr>
      <vt:lpstr>Pavlov’s ‘Principles’ of CC</vt:lpstr>
      <vt:lpstr>Section C/E: Synoptic Essay</vt:lpstr>
      <vt:lpstr>12 marker</vt:lpstr>
      <vt:lpstr>Plan carefully; 16 mins to inc. planning  (1 min 20 secs per mark)</vt:lpstr>
      <vt:lpstr>The 12 marker… cont’d</vt:lpstr>
      <vt:lpstr>Good luck everyone!</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Paper 1 Mock</dc:title>
  <dc:creator>IT Dept</dc:creator>
  <cp:lastModifiedBy>IT Dept</cp:lastModifiedBy>
  <cp:revision>31</cp:revision>
  <dcterms:created xsi:type="dcterms:W3CDTF">2016-06-20T20:12:28Z</dcterms:created>
  <dcterms:modified xsi:type="dcterms:W3CDTF">2016-06-23T20:45:31Z</dcterms:modified>
</cp:coreProperties>
</file>