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5" r:id="rId10"/>
    <p:sldId id="265" r:id="rId11"/>
    <p:sldId id="266" r:id="rId12"/>
    <p:sldId id="267" r:id="rId13"/>
    <p:sldId id="268" r:id="rId14"/>
    <p:sldId id="269" r:id="rId15"/>
    <p:sldId id="270" r:id="rId16"/>
    <p:sldId id="296" r:id="rId17"/>
    <p:sldId id="271" r:id="rId18"/>
    <p:sldId id="275" r:id="rId19"/>
    <p:sldId id="274" r:id="rId20"/>
    <p:sldId id="276" r:id="rId21"/>
    <p:sldId id="273" r:id="rId22"/>
    <p:sldId id="272" r:id="rId23"/>
    <p:sldId id="277" r:id="rId24"/>
    <p:sldId id="278" r:id="rId25"/>
    <p:sldId id="279" r:id="rId26"/>
    <p:sldId id="297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8" r:id="rId38"/>
    <p:sldId id="290" r:id="rId39"/>
    <p:sldId id="291" r:id="rId40"/>
    <p:sldId id="299" r:id="rId41"/>
    <p:sldId id="292" r:id="rId42"/>
    <p:sldId id="300" r:id="rId43"/>
    <p:sldId id="293" r:id="rId44"/>
    <p:sldId id="294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576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F064D89-F86D-4AC4-8BCE-DDAED3BB71AE}" type="datetimeFigureOut">
              <a:rPr lang="en-GB" smtClean="0"/>
              <a:t>21/04/2017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C441087-96D7-477F-89E3-1F1CCD1725F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0" y="1794935"/>
            <a:ext cx="6013151" cy="1828090"/>
          </a:xfrm>
        </p:spPr>
        <p:txBody>
          <a:bodyPr/>
          <a:lstStyle/>
          <a:p>
            <a:r>
              <a:rPr lang="en-GB" dirty="0" err="1" smtClean="0"/>
              <a:t>Vallentine</a:t>
            </a:r>
            <a:r>
              <a:rPr lang="en-GB" dirty="0" smtClean="0"/>
              <a:t> et al </a:t>
            </a:r>
            <a:br>
              <a:rPr lang="en-GB" dirty="0" smtClean="0"/>
            </a:br>
            <a:r>
              <a:rPr lang="en-GB" dirty="0" smtClean="0"/>
              <a:t>(2010)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Psycho-educational group-work for detained offender patients: understanding mental illness</a:t>
            </a:r>
          </a:p>
        </p:txBody>
      </p:sp>
    </p:spTree>
    <p:extLst>
      <p:ext uri="{BB962C8B-B14F-4D97-AF65-F5344CB8AC3E}">
        <p14:creationId xmlns:p14="http://schemas.microsoft.com/office/powerpoint/2010/main" val="244837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03" y="476672"/>
            <a:ext cx="6965245" cy="1202485"/>
          </a:xfrm>
        </p:spPr>
        <p:txBody>
          <a:bodyPr/>
          <a:lstStyle/>
          <a:p>
            <a:r>
              <a:rPr lang="en-GB" dirty="0" smtClean="0"/>
              <a:t>Psychoeducation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894" y="1556792"/>
            <a:ext cx="7220664" cy="282191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systematic</a:t>
            </a:r>
            <a:r>
              <a:rPr lang="en-GB" dirty="0"/>
              <a:t>, structured teaching </a:t>
            </a:r>
            <a:r>
              <a:rPr lang="en-GB" dirty="0" smtClean="0"/>
              <a:t>by professional </a:t>
            </a:r>
            <a:r>
              <a:rPr lang="en-GB" dirty="0"/>
              <a:t>bodies, of information relating to </a:t>
            </a:r>
            <a:r>
              <a:rPr lang="en-GB" dirty="0" smtClean="0"/>
              <a:t>…</a:t>
            </a:r>
          </a:p>
          <a:p>
            <a:pPr lvl="1"/>
            <a:r>
              <a:rPr lang="en-GB" dirty="0" smtClean="0"/>
              <a:t>Symptoms</a:t>
            </a:r>
          </a:p>
          <a:p>
            <a:pPr lvl="1"/>
            <a:r>
              <a:rPr lang="en-GB" dirty="0" smtClean="0"/>
              <a:t>Aetiology</a:t>
            </a:r>
          </a:p>
          <a:p>
            <a:pPr lvl="1"/>
            <a:r>
              <a:rPr lang="en-GB" dirty="0" smtClean="0"/>
              <a:t>Treatment</a:t>
            </a:r>
          </a:p>
          <a:p>
            <a:pPr lvl="1"/>
            <a:r>
              <a:rPr lang="en-GB" dirty="0" smtClean="0"/>
              <a:t>related </a:t>
            </a:r>
            <a:r>
              <a:rPr lang="en-GB" dirty="0"/>
              <a:t>difficulties and coping skills </a:t>
            </a:r>
          </a:p>
          <a:p>
            <a:pPr marL="365760" lvl="1" indent="0">
              <a:buNone/>
            </a:pPr>
            <a:r>
              <a:rPr lang="en-GB" dirty="0" smtClean="0"/>
              <a:t>(</a:t>
            </a:r>
            <a:r>
              <a:rPr lang="en-GB" dirty="0"/>
              <a:t>Glick, </a:t>
            </a:r>
            <a:r>
              <a:rPr lang="en-GB" dirty="0" err="1"/>
              <a:t>Burti</a:t>
            </a:r>
            <a:r>
              <a:rPr lang="en-GB" dirty="0"/>
              <a:t>, </a:t>
            </a:r>
            <a:r>
              <a:rPr lang="en-GB" dirty="0" err="1"/>
              <a:t>Okonogi</a:t>
            </a:r>
            <a:r>
              <a:rPr lang="en-GB" dirty="0"/>
              <a:t>, </a:t>
            </a:r>
            <a:r>
              <a:rPr lang="en-GB" dirty="0" smtClean="0"/>
              <a:t>&amp; Sacks</a:t>
            </a:r>
            <a:r>
              <a:rPr lang="en-GB" dirty="0"/>
              <a:t>, 1994).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088" y="4365104"/>
            <a:ext cx="6457156" cy="183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3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Psycho-education for families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565344" cy="3603812"/>
          </a:xfrm>
        </p:spPr>
        <p:txBody>
          <a:bodyPr>
            <a:normAutofit/>
          </a:bodyPr>
          <a:lstStyle/>
          <a:p>
            <a:r>
              <a:rPr lang="en-GB" dirty="0" smtClean="0"/>
              <a:t>important </a:t>
            </a:r>
            <a:r>
              <a:rPr lang="en-GB" dirty="0"/>
              <a:t>component in </a:t>
            </a:r>
            <a:r>
              <a:rPr lang="en-GB" dirty="0" smtClean="0"/>
              <a:t>successful treatment outcomes across </a:t>
            </a:r>
            <a:r>
              <a:rPr lang="en-GB" dirty="0"/>
              <a:t>a range of different mental health settings (e.g. Atkinson, </a:t>
            </a:r>
            <a:r>
              <a:rPr lang="en-GB" dirty="0" smtClean="0"/>
              <a:t>et al 1996)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560048"/>
            <a:ext cx="3706298" cy="245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Psychoeducation for people with a diagnosis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132856"/>
            <a:ext cx="4333095" cy="3603812"/>
          </a:xfrm>
        </p:spPr>
        <p:txBody>
          <a:bodyPr>
            <a:normAutofit/>
          </a:bodyPr>
          <a:lstStyle/>
          <a:p>
            <a:r>
              <a:rPr lang="en-GB" dirty="0" smtClean="0"/>
              <a:t>a </a:t>
            </a:r>
            <a:r>
              <a:rPr lang="en-GB" dirty="0"/>
              <a:t>prerequisite for people being </a:t>
            </a:r>
            <a:r>
              <a:rPr lang="en-GB" dirty="0" smtClean="0"/>
              <a:t>able to </a:t>
            </a:r>
            <a:r>
              <a:rPr lang="en-GB" dirty="0"/>
              <a:t>give informed consent to treatment.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Patients’ Charter for Mental Health Services (DOH, 1997</a:t>
            </a:r>
            <a:r>
              <a:rPr lang="en-GB" dirty="0" smtClean="0"/>
              <a:t>) states that everyone </a:t>
            </a:r>
            <a:r>
              <a:rPr lang="en-GB" dirty="0"/>
              <a:t>is entitled to </a:t>
            </a:r>
            <a:r>
              <a:rPr lang="en-GB" dirty="0" smtClean="0"/>
              <a:t>information that </a:t>
            </a:r>
            <a:r>
              <a:rPr lang="en-GB" dirty="0"/>
              <a:t>aids their understanding of </a:t>
            </a:r>
            <a:r>
              <a:rPr lang="en-GB" dirty="0" smtClean="0"/>
              <a:t>diagnosis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608" y="2924944"/>
            <a:ext cx="2990755" cy="19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0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Research into psychoeducation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32856"/>
            <a:ext cx="4176464" cy="3816424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increasing </a:t>
            </a:r>
            <a:r>
              <a:rPr lang="en-GB" dirty="0"/>
              <a:t>patients’ </a:t>
            </a:r>
            <a:r>
              <a:rPr lang="en-GB" dirty="0" smtClean="0"/>
              <a:t>knowledge of </a:t>
            </a:r>
            <a:r>
              <a:rPr lang="en-GB" dirty="0"/>
              <a:t>their problems and treatment is associated with </a:t>
            </a:r>
            <a:r>
              <a:rPr lang="en-GB" dirty="0" smtClean="0"/>
              <a:t>…</a:t>
            </a:r>
          </a:p>
          <a:p>
            <a:pPr lvl="1"/>
            <a:r>
              <a:rPr lang="en-GB" dirty="0" smtClean="0"/>
              <a:t>higher </a:t>
            </a:r>
            <a:r>
              <a:rPr lang="en-GB" dirty="0"/>
              <a:t>compliance </a:t>
            </a:r>
            <a:r>
              <a:rPr lang="en-GB" dirty="0" smtClean="0"/>
              <a:t>with both </a:t>
            </a:r>
            <a:r>
              <a:rPr lang="en-GB" dirty="0"/>
              <a:t>pharmacological and psychosocial interventions, (</a:t>
            </a:r>
            <a:r>
              <a:rPr lang="en-GB" dirty="0" err="1"/>
              <a:t>Poplawska</a:t>
            </a:r>
            <a:r>
              <a:rPr lang="en-GB" dirty="0"/>
              <a:t> et </a:t>
            </a:r>
            <a:r>
              <a:rPr lang="en-GB" dirty="0" smtClean="0"/>
              <a:t>al. 2004)</a:t>
            </a:r>
          </a:p>
          <a:p>
            <a:pPr lvl="1"/>
            <a:r>
              <a:rPr lang="en-GB" dirty="0" smtClean="0"/>
              <a:t>a </a:t>
            </a:r>
            <a:r>
              <a:rPr lang="en-GB" dirty="0"/>
              <a:t>reduction in relapse and re-admission and increased quality of </a:t>
            </a:r>
            <a:r>
              <a:rPr lang="en-GB" dirty="0" smtClean="0"/>
              <a:t>life (</a:t>
            </a:r>
            <a:r>
              <a:rPr lang="en-GB" dirty="0" err="1" smtClean="0"/>
              <a:t>Bauml</a:t>
            </a:r>
            <a:r>
              <a:rPr lang="en-GB" dirty="0"/>
              <a:t>, </a:t>
            </a:r>
            <a:r>
              <a:rPr lang="en-GB" dirty="0" smtClean="0"/>
              <a:t>et al, </a:t>
            </a:r>
            <a:r>
              <a:rPr lang="en-GB" dirty="0"/>
              <a:t>2006</a:t>
            </a:r>
            <a:r>
              <a:rPr lang="en-GB" dirty="0" smtClean="0"/>
              <a:t>).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80928"/>
            <a:ext cx="3096344" cy="169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6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Downsides to psychoeducation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increasing </a:t>
            </a:r>
            <a:r>
              <a:rPr lang="en-GB" dirty="0"/>
              <a:t>insight </a:t>
            </a:r>
            <a:r>
              <a:rPr lang="en-GB" dirty="0" smtClean="0"/>
              <a:t>into mental </a:t>
            </a:r>
            <a:r>
              <a:rPr lang="en-GB" dirty="0"/>
              <a:t>illness can be </a:t>
            </a:r>
            <a:r>
              <a:rPr lang="en-GB" dirty="0" smtClean="0"/>
              <a:t>detrimental, (e.g. Hasson-</a:t>
            </a:r>
            <a:r>
              <a:rPr lang="en-GB" dirty="0" err="1" smtClean="0"/>
              <a:t>Ohayon</a:t>
            </a:r>
            <a:r>
              <a:rPr lang="en-GB" dirty="0" smtClean="0"/>
              <a:t>, et al 2006). </a:t>
            </a:r>
          </a:p>
          <a:p>
            <a:pPr lvl="1"/>
            <a:r>
              <a:rPr lang="en-GB" dirty="0" smtClean="0"/>
              <a:t>lowered self-esteem</a:t>
            </a:r>
          </a:p>
          <a:p>
            <a:pPr lvl="1"/>
            <a:r>
              <a:rPr lang="en-GB" dirty="0" smtClean="0"/>
              <a:t>increased </a:t>
            </a:r>
            <a:r>
              <a:rPr lang="en-GB" dirty="0"/>
              <a:t>hopelessness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501008"/>
            <a:ext cx="2901283" cy="232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5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it useful?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988840"/>
            <a:ext cx="648072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Brief and </a:t>
            </a:r>
            <a:r>
              <a:rPr lang="en-GB" dirty="0"/>
              <a:t>inexpensive </a:t>
            </a:r>
          </a:p>
          <a:p>
            <a:r>
              <a:rPr lang="en-GB" dirty="0" smtClean="0"/>
              <a:t>non-compliance probable </a:t>
            </a:r>
            <a:r>
              <a:rPr lang="en-GB" dirty="0"/>
              <a:t>cause of 50% </a:t>
            </a:r>
            <a:r>
              <a:rPr lang="en-GB" dirty="0" smtClean="0"/>
              <a:t>of re-hospitalisations</a:t>
            </a:r>
            <a:endParaRPr lang="en-GB" dirty="0"/>
          </a:p>
          <a:p>
            <a:r>
              <a:rPr lang="en-GB" dirty="0" smtClean="0"/>
              <a:t>increasing </a:t>
            </a:r>
            <a:r>
              <a:rPr lang="en-GB" dirty="0"/>
              <a:t>compliance could therefore impact </a:t>
            </a:r>
            <a:r>
              <a:rPr lang="en-GB" dirty="0" smtClean="0"/>
              <a:t>on reducing </a:t>
            </a:r>
            <a:r>
              <a:rPr lang="en-GB" dirty="0"/>
              <a:t>the frequency of re-admissions.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221088"/>
            <a:ext cx="597910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9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Issues relating to high security settings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060848"/>
            <a:ext cx="3546295" cy="3672408"/>
          </a:xfrm>
        </p:spPr>
        <p:txBody>
          <a:bodyPr>
            <a:noAutofit/>
          </a:bodyPr>
          <a:lstStyle/>
          <a:p>
            <a:r>
              <a:rPr lang="en-GB" sz="2400" dirty="0" smtClean="0"/>
              <a:t>Evidence is mainly from community/low </a:t>
            </a:r>
            <a:r>
              <a:rPr lang="en-GB" sz="2400" dirty="0"/>
              <a:t>security in-patient </a:t>
            </a:r>
            <a:r>
              <a:rPr lang="en-GB" sz="2400" dirty="0" smtClean="0"/>
              <a:t>settings</a:t>
            </a:r>
          </a:p>
          <a:p>
            <a:r>
              <a:rPr lang="en-GB" sz="2400" dirty="0" smtClean="0"/>
              <a:t>evidence from long-term, high-security </a:t>
            </a:r>
            <a:r>
              <a:rPr lang="en-GB" sz="2400" dirty="0"/>
              <a:t>settings is less </a:t>
            </a:r>
            <a:r>
              <a:rPr lang="en-GB" sz="2400" dirty="0" smtClean="0"/>
              <a:t>well established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96952"/>
            <a:ext cx="388536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66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Outcomes may </a:t>
            </a:r>
            <a:r>
              <a:rPr lang="en-GB" dirty="0" smtClean="0"/>
              <a:t>differ as </a:t>
            </a:r>
            <a:r>
              <a:rPr lang="en-GB" dirty="0" err="1" smtClean="0"/>
              <a:t>Pps</a:t>
            </a:r>
            <a:r>
              <a:rPr lang="en-GB" dirty="0" smtClean="0"/>
              <a:t> may have…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02256"/>
            <a:ext cx="4968552" cy="3603812"/>
          </a:xfrm>
        </p:spPr>
        <p:txBody>
          <a:bodyPr>
            <a:normAutofit lnSpcReduction="10000"/>
          </a:bodyPr>
          <a:lstStyle/>
          <a:p>
            <a:pPr lvl="1"/>
            <a:r>
              <a:rPr lang="en-GB" sz="2400" dirty="0" smtClean="0"/>
              <a:t>more </a:t>
            </a:r>
            <a:r>
              <a:rPr lang="en-GB" sz="2400" dirty="0"/>
              <a:t>severe symptoms </a:t>
            </a:r>
            <a:r>
              <a:rPr lang="en-GB" sz="2400" dirty="0" smtClean="0"/>
              <a:t>and medications may </a:t>
            </a:r>
            <a:r>
              <a:rPr lang="en-GB" sz="2400" dirty="0"/>
              <a:t>impede learning and </a:t>
            </a:r>
            <a:r>
              <a:rPr lang="en-GB" sz="2400" dirty="0" smtClean="0"/>
              <a:t>retention</a:t>
            </a:r>
          </a:p>
          <a:p>
            <a:pPr lvl="1"/>
            <a:r>
              <a:rPr lang="en-GB" sz="2400" dirty="0" smtClean="0"/>
              <a:t>associated </a:t>
            </a:r>
            <a:r>
              <a:rPr lang="en-GB" sz="2400" dirty="0"/>
              <a:t>risks of </a:t>
            </a:r>
            <a:r>
              <a:rPr lang="en-GB" sz="2400" dirty="0" smtClean="0"/>
              <a:t>violence to self and others linked to lack of insight</a:t>
            </a:r>
            <a:endParaRPr lang="en-GB" sz="2400" dirty="0"/>
          </a:p>
          <a:p>
            <a:pPr lvl="1"/>
            <a:r>
              <a:rPr lang="en-GB" sz="2400" dirty="0" smtClean="0"/>
              <a:t>high </a:t>
            </a:r>
            <a:r>
              <a:rPr lang="en-GB" sz="2400" dirty="0"/>
              <a:t>co-morbidity with other </a:t>
            </a:r>
            <a:r>
              <a:rPr lang="en-GB" sz="2400" dirty="0" smtClean="0"/>
              <a:t>disorders complicates matters</a:t>
            </a:r>
          </a:p>
          <a:p>
            <a:pPr lvl="1"/>
            <a:r>
              <a:rPr lang="en-GB" sz="2400" dirty="0" smtClean="0"/>
              <a:t>not </a:t>
            </a:r>
            <a:r>
              <a:rPr lang="en-GB" sz="2400" dirty="0"/>
              <a:t>able to work with family members in the same way</a:t>
            </a:r>
          </a:p>
          <a:p>
            <a:pPr lvl="1"/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060848"/>
            <a:ext cx="279309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52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could it help?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917315"/>
            <a:ext cx="4189079" cy="3603812"/>
          </a:xfrm>
        </p:spPr>
        <p:txBody>
          <a:bodyPr>
            <a:normAutofit fontScale="92500"/>
          </a:bodyPr>
          <a:lstStyle/>
          <a:p>
            <a:r>
              <a:rPr lang="en-GB" dirty="0"/>
              <a:t>Developing an explanation of their experiences through </a:t>
            </a:r>
            <a:r>
              <a:rPr lang="en-GB" dirty="0" smtClean="0"/>
              <a:t>psycho-education could </a:t>
            </a:r>
            <a:r>
              <a:rPr lang="en-GB" dirty="0"/>
              <a:t>serve to reduce associated anxiety and distress. </a:t>
            </a:r>
            <a:endParaRPr lang="en-GB" dirty="0" smtClean="0"/>
          </a:p>
          <a:p>
            <a:r>
              <a:rPr lang="en-GB" dirty="0" smtClean="0"/>
              <a:t>identification and communication </a:t>
            </a:r>
            <a:r>
              <a:rPr lang="en-GB" dirty="0"/>
              <a:t>of relapse signatures at the earliest opportunity could </a:t>
            </a:r>
            <a:r>
              <a:rPr lang="en-GB" dirty="0" smtClean="0"/>
              <a:t>also reduce </a:t>
            </a:r>
            <a:r>
              <a:rPr lang="en-GB" dirty="0"/>
              <a:t>the </a:t>
            </a:r>
            <a:r>
              <a:rPr lang="en-GB" dirty="0" smtClean="0"/>
              <a:t>severity/length </a:t>
            </a:r>
            <a:r>
              <a:rPr lang="en-GB" dirty="0"/>
              <a:t>of relapse  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9959">
            <a:off x="4716090" y="2204864"/>
            <a:ext cx="3796826" cy="2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38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 of the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7"/>
            <a:ext cx="7272808" cy="3960440"/>
          </a:xfrm>
        </p:spPr>
        <p:txBody>
          <a:bodyPr>
            <a:normAutofit/>
          </a:bodyPr>
          <a:lstStyle/>
          <a:p>
            <a:r>
              <a:rPr lang="en-GB" dirty="0" smtClean="0"/>
              <a:t>to </a:t>
            </a:r>
            <a:r>
              <a:rPr lang="en-GB" dirty="0"/>
              <a:t>determine the usefulness </a:t>
            </a:r>
            <a:r>
              <a:rPr lang="en-GB" dirty="0" smtClean="0"/>
              <a:t>of group psychoeducation for offenders in a high security </a:t>
            </a:r>
            <a:r>
              <a:rPr lang="en-GB" dirty="0"/>
              <a:t>forensic psychiatric hospital. </a:t>
            </a:r>
            <a:endParaRPr lang="en-GB" dirty="0" smtClean="0"/>
          </a:p>
          <a:p>
            <a:r>
              <a:rPr lang="en-GB" dirty="0" smtClean="0"/>
              <a:t>Predictions; offenders </a:t>
            </a:r>
            <a:r>
              <a:rPr lang="en-GB" dirty="0"/>
              <a:t>will </a:t>
            </a:r>
            <a:endParaRPr lang="en-GB" dirty="0" smtClean="0"/>
          </a:p>
          <a:p>
            <a:pPr lvl="1"/>
            <a:r>
              <a:rPr lang="en-GB" dirty="0" smtClean="0"/>
              <a:t>show </a:t>
            </a:r>
            <a:r>
              <a:rPr lang="en-GB" dirty="0"/>
              <a:t>improvements in </a:t>
            </a:r>
            <a:r>
              <a:rPr lang="en-GB" dirty="0" smtClean="0"/>
              <a:t>general </a:t>
            </a:r>
            <a:r>
              <a:rPr lang="en-GB" dirty="0"/>
              <a:t>well-being and mental </a:t>
            </a:r>
            <a:r>
              <a:rPr lang="en-GB" dirty="0" smtClean="0"/>
              <a:t>state</a:t>
            </a:r>
          </a:p>
          <a:p>
            <a:pPr lvl="1"/>
            <a:r>
              <a:rPr lang="en-GB" dirty="0" smtClean="0"/>
              <a:t>describe benefits with regards </a:t>
            </a:r>
            <a:r>
              <a:rPr lang="en-GB" dirty="0"/>
              <a:t>their level of understanding and willingness to comply with </a:t>
            </a:r>
            <a:r>
              <a:rPr lang="en-GB" dirty="0" smtClean="0"/>
              <a:t>other suggested treatments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0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Procedure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multidimensional approach was used to investigate the impact of psycho-education</a:t>
            </a:r>
          </a:p>
          <a:p>
            <a:pPr lvl="1"/>
            <a:r>
              <a:rPr lang="en-GB" dirty="0" smtClean="0"/>
              <a:t>relapse (inferred from changes in medication)</a:t>
            </a:r>
          </a:p>
          <a:p>
            <a:pPr lvl="1"/>
            <a:r>
              <a:rPr lang="en-GB" dirty="0" smtClean="0"/>
              <a:t>level of care (e.g. high vs. low dependency wards)</a:t>
            </a:r>
          </a:p>
          <a:p>
            <a:pPr lvl="1"/>
            <a:r>
              <a:rPr lang="en-GB" dirty="0" smtClean="0"/>
              <a:t>engagement in therapy</a:t>
            </a:r>
          </a:p>
          <a:p>
            <a:pPr lvl="1"/>
            <a:r>
              <a:rPr lang="en-GB" dirty="0" smtClean="0"/>
              <a:t>number of violent incidents</a:t>
            </a:r>
          </a:p>
          <a:p>
            <a:pPr lvl="1"/>
            <a:r>
              <a:rPr lang="en-GB" dirty="0" smtClean="0"/>
              <a:t>post-group evaluation from the patients’ perspective via semi-structured interview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786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semi-structured interview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992" y="2060848"/>
            <a:ext cx="3973056" cy="36038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Relationships </a:t>
            </a:r>
            <a:r>
              <a:rPr lang="en-GB" dirty="0"/>
              <a:t>with staff </a:t>
            </a:r>
            <a:r>
              <a:rPr lang="en-GB" dirty="0" smtClean="0"/>
              <a:t>are seen as a key </a:t>
            </a:r>
            <a:r>
              <a:rPr lang="en-GB" dirty="0"/>
              <a:t>factor </a:t>
            </a:r>
            <a:r>
              <a:rPr lang="en-GB" dirty="0" smtClean="0"/>
              <a:t>in providing a suitable therapeutic environment for psychoeducation and treatment</a:t>
            </a:r>
          </a:p>
          <a:p>
            <a:r>
              <a:rPr lang="en-GB" dirty="0" smtClean="0"/>
              <a:t>The interview schedule included questions about</a:t>
            </a:r>
            <a:r>
              <a:rPr lang="en-GB" dirty="0"/>
              <a:t> </a:t>
            </a:r>
            <a:r>
              <a:rPr lang="en-GB" dirty="0" smtClean="0"/>
              <a:t>experience of relationships with group facilitators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56992"/>
            <a:ext cx="28575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39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965245" cy="1202485"/>
          </a:xfrm>
        </p:spPr>
        <p:txBody>
          <a:bodyPr>
            <a:normAutofit/>
          </a:bodyPr>
          <a:lstStyle/>
          <a:p>
            <a:r>
              <a:rPr lang="en-GB" dirty="0" smtClean="0"/>
              <a:t>Broadmoor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005" y="1771110"/>
            <a:ext cx="6875029" cy="3603812"/>
          </a:xfrm>
        </p:spPr>
        <p:txBody>
          <a:bodyPr>
            <a:normAutofit/>
          </a:bodyPr>
          <a:lstStyle/>
          <a:p>
            <a:r>
              <a:rPr lang="en-GB" dirty="0" smtClean="0"/>
              <a:t>The setting differs to community settings in many ways: </a:t>
            </a:r>
          </a:p>
          <a:p>
            <a:pPr lvl="1"/>
            <a:r>
              <a:rPr lang="en-GB" dirty="0" smtClean="0"/>
              <a:t>the average length of stay for a patient at Broadmoor has been up to 8 years (now reducing);</a:t>
            </a:r>
          </a:p>
          <a:p>
            <a:pPr lvl="1"/>
            <a:r>
              <a:rPr lang="en-GB" dirty="0" smtClean="0"/>
              <a:t>reduction in relapse is not easily accessed by outcomes such as re-admittance to the service.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"/>
          <a:stretch/>
        </p:blipFill>
        <p:spPr>
          <a:xfrm>
            <a:off x="4572000" y="4149080"/>
            <a:ext cx="3411840" cy="20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8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Procedure: Participants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42 </a:t>
            </a:r>
            <a:r>
              <a:rPr lang="en-GB" dirty="0"/>
              <a:t>male </a:t>
            </a:r>
            <a:r>
              <a:rPr lang="en-GB" dirty="0" smtClean="0"/>
              <a:t>Broadmoor patients </a:t>
            </a:r>
            <a:r>
              <a:rPr lang="en-GB" dirty="0"/>
              <a:t>detained </a:t>
            </a:r>
            <a:r>
              <a:rPr lang="en-GB" dirty="0" smtClean="0"/>
              <a:t>under </a:t>
            </a:r>
            <a:r>
              <a:rPr lang="en-GB" dirty="0"/>
              <a:t>the Mental Health Act (1983</a:t>
            </a:r>
            <a:r>
              <a:rPr lang="en-GB" dirty="0" smtClean="0"/>
              <a:t>) for </a:t>
            </a:r>
            <a:r>
              <a:rPr lang="fr-FR" dirty="0" smtClean="0"/>
              <a:t>homicide, violence, </a:t>
            </a:r>
            <a:r>
              <a:rPr lang="en-GB" dirty="0" smtClean="0"/>
              <a:t>sexual offence, arson and kidnap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assessed </a:t>
            </a:r>
            <a:r>
              <a:rPr lang="en-GB" dirty="0"/>
              <a:t>by </a:t>
            </a:r>
            <a:r>
              <a:rPr lang="en-GB" dirty="0" smtClean="0"/>
              <a:t>a multidisciplinary </a:t>
            </a:r>
            <a:r>
              <a:rPr lang="en-GB" dirty="0"/>
              <a:t>clinical team </a:t>
            </a:r>
            <a:r>
              <a:rPr lang="en-GB" dirty="0" smtClean="0"/>
              <a:t>as </a:t>
            </a:r>
          </a:p>
          <a:p>
            <a:pPr lvl="1"/>
            <a:r>
              <a:rPr lang="en-GB" dirty="0" smtClean="0"/>
              <a:t>having the potential to gain from information </a:t>
            </a:r>
            <a:r>
              <a:rPr lang="en-GB" dirty="0"/>
              <a:t>about </a:t>
            </a:r>
            <a:r>
              <a:rPr lang="en-GB" dirty="0" smtClean="0"/>
              <a:t>illness </a:t>
            </a:r>
          </a:p>
          <a:p>
            <a:pPr lvl="1"/>
            <a:r>
              <a:rPr lang="en-GB" dirty="0" smtClean="0"/>
              <a:t>and/or lacking </a:t>
            </a:r>
            <a:r>
              <a:rPr lang="en-GB" dirty="0"/>
              <a:t>insight or information about </a:t>
            </a:r>
            <a:r>
              <a:rPr lang="en-GB" dirty="0" smtClean="0"/>
              <a:t>their diagnosis</a:t>
            </a:r>
          </a:p>
          <a:p>
            <a:r>
              <a:rPr lang="en-GB" dirty="0" smtClean="0"/>
              <a:t>referred </a:t>
            </a:r>
            <a:r>
              <a:rPr lang="en-GB" dirty="0"/>
              <a:t>for an ‘Understanding Mental Illness</a:t>
            </a:r>
            <a:r>
              <a:rPr lang="en-GB" dirty="0" smtClean="0"/>
              <a:t>’ (</a:t>
            </a:r>
            <a:r>
              <a:rPr lang="en-GB" dirty="0"/>
              <a:t>UMI) psycho-educational </a:t>
            </a:r>
            <a:r>
              <a:rPr lang="en-GB" dirty="0" smtClean="0"/>
              <a:t>group</a:t>
            </a:r>
          </a:p>
          <a:p>
            <a:r>
              <a:rPr lang="en-GB" dirty="0" smtClean="0"/>
              <a:t>Mainly diagnosed using ICD-10 </a:t>
            </a:r>
            <a:r>
              <a:rPr lang="en-GB" dirty="0"/>
              <a:t>as </a:t>
            </a:r>
            <a:r>
              <a:rPr lang="en-GB" dirty="0" smtClean="0"/>
              <a:t>having schizophrenia</a:t>
            </a:r>
            <a:r>
              <a:rPr lang="en-GB" dirty="0"/>
              <a:t>, schizotypal and delusional disorders (80%), </a:t>
            </a:r>
            <a:r>
              <a:rPr lang="en-GB" dirty="0" smtClean="0"/>
              <a:t>principally, paranoid </a:t>
            </a:r>
            <a:r>
              <a:rPr lang="en-GB" dirty="0"/>
              <a:t>schizophrenia (64</a:t>
            </a:r>
            <a:r>
              <a:rPr lang="en-GB" dirty="0" smtClean="0"/>
              <a:t>%)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725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about the </a:t>
            </a:r>
            <a:r>
              <a:rPr lang="en-GB" dirty="0" err="1" smtClean="0"/>
              <a:t>Pps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272808" cy="3816424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Later they were categorized as ‘completers’ (mean age 40) and ‘non-completers</a:t>
            </a:r>
            <a:r>
              <a:rPr lang="en-GB" dirty="0" smtClean="0"/>
              <a:t>’ of the </a:t>
            </a:r>
            <a:r>
              <a:rPr lang="en-GB" dirty="0" err="1" smtClean="0"/>
              <a:t>psychoed</a:t>
            </a:r>
            <a:r>
              <a:rPr lang="en-GB" dirty="0" smtClean="0"/>
              <a:t>. group  </a:t>
            </a:r>
            <a:r>
              <a:rPr lang="en-GB" dirty="0"/>
              <a:t>(mean age 41)</a:t>
            </a:r>
          </a:p>
          <a:p>
            <a:r>
              <a:rPr lang="en-GB" dirty="0"/>
              <a:t>Completers = shorter period of admission (6 years) compared to the non-completers (9 years)</a:t>
            </a:r>
          </a:p>
          <a:p>
            <a:r>
              <a:rPr lang="en-GB" dirty="0"/>
              <a:t>31/42 patients completed the UMI group; 7 dropped out, 3 refused and one left the hospital. </a:t>
            </a:r>
          </a:p>
          <a:p>
            <a:r>
              <a:rPr lang="en-GB" dirty="0"/>
              <a:t>lead researcher interviewed 21 ‘completers’ post-group: seven had left the hospital since participating in the group and three refused to be interviewed.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088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Measures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8840"/>
            <a:ext cx="6861448" cy="4525963"/>
          </a:xfrm>
        </p:spPr>
        <p:txBody>
          <a:bodyPr>
            <a:noAutofit/>
          </a:bodyPr>
          <a:lstStyle/>
          <a:p>
            <a:r>
              <a:rPr lang="en-GB" dirty="0" smtClean="0"/>
              <a:t>The measures were taken before and after the intervention; questionnaires, interviews and other measures were used.</a:t>
            </a:r>
          </a:p>
        </p:txBody>
      </p:sp>
    </p:spTree>
    <p:extLst>
      <p:ext uri="{BB962C8B-B14F-4D97-AF65-F5344CB8AC3E}">
        <p14:creationId xmlns:p14="http://schemas.microsoft.com/office/powerpoint/2010/main" val="3290279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Self-Concept Questionnaire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2348880"/>
            <a:ext cx="6196405" cy="3603812"/>
          </a:xfrm>
        </p:spPr>
        <p:txBody>
          <a:bodyPr/>
          <a:lstStyle/>
          <a:p>
            <a:r>
              <a:rPr lang="en-GB" dirty="0" smtClean="0"/>
              <a:t>a 30-item self-report questionnaire measuring self-esteem.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14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Clinical Outcomes in Routine Evaluation – Outcome Measure; (CORE-OM)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348880"/>
            <a:ext cx="6984776" cy="3603812"/>
          </a:xfrm>
        </p:spPr>
        <p:txBody>
          <a:bodyPr/>
          <a:lstStyle/>
          <a:p>
            <a:pPr lvl="1"/>
            <a:r>
              <a:rPr lang="en-GB" sz="2800" dirty="0" smtClean="0"/>
              <a:t>Questionnaire to assess effectiveness of psychological therapies; covers 4 areas: </a:t>
            </a:r>
          </a:p>
          <a:p>
            <a:pPr lvl="2"/>
            <a:r>
              <a:rPr lang="en-GB" sz="2600" dirty="0" smtClean="0"/>
              <a:t>‘subjective well-being’</a:t>
            </a:r>
          </a:p>
          <a:p>
            <a:pPr lvl="2"/>
            <a:r>
              <a:rPr lang="en-GB" sz="2600" dirty="0" smtClean="0"/>
              <a:t>‘problems/symptoms’</a:t>
            </a:r>
          </a:p>
          <a:p>
            <a:pPr lvl="2"/>
            <a:r>
              <a:rPr lang="en-GB" sz="2600" dirty="0" smtClean="0"/>
              <a:t>‘social/life functioning’</a:t>
            </a:r>
          </a:p>
          <a:p>
            <a:pPr lvl="2"/>
            <a:r>
              <a:rPr lang="en-GB" sz="2600" dirty="0" smtClean="0"/>
              <a:t>‘risk to self/others’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21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Semi-structured interview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 evaluate </a:t>
            </a:r>
            <a:r>
              <a:rPr lang="en-GB" dirty="0" err="1" smtClean="0"/>
              <a:t>Pps</a:t>
            </a:r>
            <a:r>
              <a:rPr lang="en-GB" dirty="0" smtClean="0"/>
              <a:t>’ experience of the group, e.g. positive and negative aspects, feedback on how they felt the group could be improved and what they felt they had gained</a:t>
            </a:r>
          </a:p>
          <a:p>
            <a:r>
              <a:rPr lang="en-GB" dirty="0" smtClean="0"/>
              <a:t>Conducted by the lead researcher (VV)</a:t>
            </a:r>
          </a:p>
          <a:p>
            <a:r>
              <a:rPr lang="en-GB" dirty="0" smtClean="0"/>
              <a:t>The interview schedule was based on previous work by Morris &amp; Moore, (2009)</a:t>
            </a:r>
          </a:p>
          <a:p>
            <a:r>
              <a:rPr lang="en-GB" dirty="0" smtClean="0"/>
              <a:t>All data was transcribed verbatim and stored electronically.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795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Additional variables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000" dirty="0" smtClean="0"/>
              <a:t>number of incidents (from minor verbal altercation to acts of interpersonal violence)</a:t>
            </a:r>
          </a:p>
          <a:p>
            <a:r>
              <a:rPr lang="en-GB" sz="1800" dirty="0" smtClean="0"/>
              <a:t>ward-based hospital staff evaluations using a standard format</a:t>
            </a:r>
          </a:p>
          <a:p>
            <a:r>
              <a:rPr lang="en-GB" sz="1800" dirty="0" smtClean="0"/>
              <a:t>changes in prescribed medication; data relating to patients’ type and dose of medication over 3, 6 and 12 month following completion of the group; including whether they were being prescribed more than the BNF limits </a:t>
            </a:r>
          </a:p>
          <a:p>
            <a:r>
              <a:rPr lang="en-GB" sz="1800" dirty="0"/>
              <a:t>a</a:t>
            </a:r>
            <a:r>
              <a:rPr lang="en-GB" sz="1800" dirty="0" smtClean="0"/>
              <a:t>dditional demographic, forensic and clinical information was collected from patient case files. </a:t>
            </a:r>
          </a:p>
          <a:p>
            <a:r>
              <a:rPr lang="en-GB" sz="1800" dirty="0" smtClean="0"/>
              <a:t>changes in staff, patient ratio level of care (e.g. ward placement or discharge)</a:t>
            </a:r>
          </a:p>
          <a:p>
            <a:r>
              <a:rPr lang="en-GB" sz="1800" dirty="0" smtClean="0"/>
              <a:t>ongoing engagement with other therapies.</a:t>
            </a:r>
          </a:p>
        </p:txBody>
      </p:sp>
    </p:spTree>
    <p:extLst>
      <p:ext uri="{BB962C8B-B14F-4D97-AF65-F5344CB8AC3E}">
        <p14:creationId xmlns:p14="http://schemas.microsoft.com/office/powerpoint/2010/main" val="3128098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did they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4 x 20-session UMI groups over 3 years</a:t>
            </a:r>
          </a:p>
          <a:p>
            <a:r>
              <a:rPr lang="en-GB" dirty="0" smtClean="0"/>
              <a:t>Groups provided information schizophrenia, depression and anxiety, emphasis on future relapse prevention. </a:t>
            </a:r>
          </a:p>
          <a:p>
            <a:r>
              <a:rPr lang="en-GB" dirty="0" smtClean="0"/>
              <a:t>Modules included symptomology, treatment options and coping skills</a:t>
            </a:r>
          </a:p>
          <a:p>
            <a:r>
              <a:rPr lang="en-GB" dirty="0" smtClean="0"/>
              <a:t>aimed to improve understanding and personal insight. </a:t>
            </a:r>
          </a:p>
          <a:p>
            <a:r>
              <a:rPr lang="en-GB" dirty="0" smtClean="0"/>
              <a:t>Sessions included presentations, discussions and small group activities using case studies to explore personal issues in a safe/contained way. </a:t>
            </a:r>
          </a:p>
          <a:p>
            <a:r>
              <a:rPr lang="en-GB" dirty="0" smtClean="0"/>
              <a:t>tasks designed to encourage spontaneous discussion and reflection on issues concerning mental illness and its treatment in both hospital and community settings.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998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Group make-up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916832"/>
            <a:ext cx="6196405" cy="3603812"/>
          </a:xfrm>
        </p:spPr>
        <p:txBody>
          <a:bodyPr>
            <a:noAutofit/>
          </a:bodyPr>
          <a:lstStyle/>
          <a:p>
            <a:r>
              <a:rPr lang="en-GB" sz="2000" dirty="0" smtClean="0"/>
              <a:t>typically up </a:t>
            </a:r>
            <a:r>
              <a:rPr lang="en-GB" sz="2000" dirty="0"/>
              <a:t>to nine patients at </a:t>
            </a:r>
            <a:r>
              <a:rPr lang="en-GB" sz="2000" dirty="0" smtClean="0"/>
              <a:t>the outset</a:t>
            </a:r>
            <a:r>
              <a:rPr lang="en-GB" sz="2000" dirty="0"/>
              <a:t>. </a:t>
            </a:r>
            <a:endParaRPr lang="en-GB" sz="2000" dirty="0" smtClean="0"/>
          </a:p>
          <a:p>
            <a:r>
              <a:rPr lang="en-GB" sz="2000" dirty="0" smtClean="0"/>
              <a:t>facilitators </a:t>
            </a:r>
            <a:r>
              <a:rPr lang="en-GB" sz="2000" dirty="0"/>
              <a:t>included </a:t>
            </a:r>
            <a:r>
              <a:rPr lang="en-GB" sz="2000" dirty="0" smtClean="0"/>
              <a:t>nurse therapists and assistant psychologists</a:t>
            </a:r>
          </a:p>
          <a:p>
            <a:r>
              <a:rPr lang="en-GB" sz="2000" dirty="0" smtClean="0"/>
              <a:t>senior clinical psychologist(s</a:t>
            </a:r>
            <a:r>
              <a:rPr lang="en-GB" sz="2000" dirty="0"/>
              <a:t>) provided weekly supervision. </a:t>
            </a:r>
            <a:endParaRPr lang="en-GB" sz="2000" dirty="0" smtClean="0"/>
          </a:p>
          <a:p>
            <a:r>
              <a:rPr lang="en-GB" sz="2000" dirty="0" smtClean="0"/>
              <a:t>Group </a:t>
            </a:r>
            <a:r>
              <a:rPr lang="en-GB" sz="2000" dirty="0"/>
              <a:t>participants were categorised as either ‘completers’ (those </a:t>
            </a:r>
            <a:r>
              <a:rPr lang="en-GB" sz="2000" dirty="0" smtClean="0"/>
              <a:t>who attended </a:t>
            </a:r>
            <a:r>
              <a:rPr lang="en-GB" sz="2000" dirty="0"/>
              <a:t>sessions until the completion of the group) or ‘non completers</a:t>
            </a:r>
            <a:r>
              <a:rPr lang="en-GB" sz="2000" dirty="0" smtClean="0"/>
              <a:t>’ (</a:t>
            </a:r>
            <a:r>
              <a:rPr lang="en-GB" sz="2000" dirty="0"/>
              <a:t>those who dropped out before the completion of the </a:t>
            </a:r>
            <a:r>
              <a:rPr lang="en-GB" sz="2000" dirty="0" smtClean="0"/>
              <a:t>group)</a:t>
            </a:r>
          </a:p>
        </p:txBody>
      </p:sp>
    </p:spTree>
    <p:extLst>
      <p:ext uri="{BB962C8B-B14F-4D97-AF65-F5344CB8AC3E}">
        <p14:creationId xmlns:p14="http://schemas.microsoft.com/office/powerpoint/2010/main" val="4206217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000" dirty="0" smtClean="0"/>
              <a:t>questionnaire scores were compared for the ‘completers’ versus ‘non-completers’</a:t>
            </a:r>
          </a:p>
          <a:p>
            <a:r>
              <a:rPr lang="en-GB" sz="2000" dirty="0" smtClean="0"/>
              <a:t>content analysis (</a:t>
            </a:r>
            <a:r>
              <a:rPr lang="en-GB" sz="2000" dirty="0" err="1" smtClean="0"/>
              <a:t>Stemler</a:t>
            </a:r>
            <a:r>
              <a:rPr lang="en-GB" sz="2000" dirty="0" smtClean="0"/>
              <a:t>, 2001) was used to extract themes from the semi-structured interview data. </a:t>
            </a:r>
          </a:p>
          <a:p>
            <a:r>
              <a:rPr lang="en-GB" sz="2000" dirty="0" smtClean="0"/>
              <a:t>units of coding were generated inductively from the data and then allocated to descriptive categories </a:t>
            </a:r>
          </a:p>
          <a:p>
            <a:r>
              <a:rPr lang="en-GB" sz="2000" dirty="0" smtClean="0"/>
              <a:t>to </a:t>
            </a:r>
            <a:r>
              <a:rPr lang="en-GB" sz="2000" dirty="0"/>
              <a:t>ensure consistency of coding an independent second </a:t>
            </a:r>
            <a:r>
              <a:rPr lang="en-GB" sz="2000" dirty="0" err="1"/>
              <a:t>rater</a:t>
            </a:r>
            <a:r>
              <a:rPr lang="en-GB" sz="2000" dirty="0"/>
              <a:t> (JT) </a:t>
            </a:r>
            <a:r>
              <a:rPr lang="en-GB" sz="2000" dirty="0" smtClean="0"/>
              <a:t>(no involvement </a:t>
            </a:r>
            <a:r>
              <a:rPr lang="en-GB" sz="2000" dirty="0"/>
              <a:t>in the delivery of the </a:t>
            </a:r>
            <a:r>
              <a:rPr lang="en-GB" sz="2000" dirty="0" smtClean="0"/>
              <a:t>groups) </a:t>
            </a:r>
            <a:r>
              <a:rPr lang="en-GB" sz="2000" dirty="0"/>
              <a:t>coded the data. </a:t>
            </a:r>
            <a:endParaRPr lang="en-GB" sz="2000" dirty="0" smtClean="0"/>
          </a:p>
          <a:p>
            <a:r>
              <a:rPr lang="en-GB" sz="2000" dirty="0" smtClean="0"/>
              <a:t>inter-rater reliability </a:t>
            </a:r>
            <a:r>
              <a:rPr lang="en-GB" sz="2000" dirty="0"/>
              <a:t>was calculated using Cohen’s Kappa </a:t>
            </a:r>
            <a:r>
              <a:rPr lang="en-GB" sz="2000" dirty="0" smtClean="0"/>
              <a:t>- </a:t>
            </a:r>
            <a:r>
              <a:rPr lang="en-GB" sz="2000" dirty="0"/>
              <a:t>60% average level </a:t>
            </a:r>
            <a:r>
              <a:rPr lang="en-GB" sz="2000" dirty="0" smtClean="0"/>
              <a:t>of agreement; ‘substantial</a:t>
            </a:r>
            <a:r>
              <a:rPr lang="en-GB" sz="2000" dirty="0"/>
              <a:t>’ level </a:t>
            </a:r>
            <a:r>
              <a:rPr lang="en-GB" sz="2000" dirty="0" smtClean="0"/>
              <a:t>of agreement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8190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916832"/>
            <a:ext cx="6840760" cy="3603812"/>
          </a:xfrm>
        </p:spPr>
        <p:txBody>
          <a:bodyPr>
            <a:normAutofit fontScale="25000" lnSpcReduction="20000"/>
          </a:bodyPr>
          <a:lstStyle/>
          <a:p>
            <a:r>
              <a:rPr lang="en-GB" sz="8000" dirty="0" smtClean="0"/>
              <a:t>CORE-OM and SCQ indicated no significant </a:t>
            </a:r>
            <a:r>
              <a:rPr lang="en-GB" sz="8000" dirty="0"/>
              <a:t>differences between pre- </a:t>
            </a:r>
            <a:r>
              <a:rPr lang="en-GB" sz="8000" dirty="0" smtClean="0"/>
              <a:t>and post-group </a:t>
            </a:r>
            <a:r>
              <a:rPr lang="en-GB" sz="8000" dirty="0"/>
              <a:t>scores.</a:t>
            </a:r>
          </a:p>
          <a:p>
            <a:r>
              <a:rPr lang="en-GB" sz="8000" dirty="0" smtClean="0"/>
              <a:t>Individual patients did show “clinically </a:t>
            </a:r>
            <a:r>
              <a:rPr lang="en-GB" sz="8000" dirty="0"/>
              <a:t>significant </a:t>
            </a:r>
            <a:r>
              <a:rPr lang="en-GB" sz="8000" dirty="0" smtClean="0"/>
              <a:t>change” on the CORE-OM</a:t>
            </a:r>
          </a:p>
          <a:p>
            <a:pPr lvl="1"/>
            <a:r>
              <a:rPr lang="en-GB" sz="7800" dirty="0" smtClean="0"/>
              <a:t>Subjective </a:t>
            </a:r>
            <a:r>
              <a:rPr lang="en-GB" sz="7800" dirty="0"/>
              <a:t>well-being (N </a:t>
            </a:r>
            <a:r>
              <a:rPr lang="en-GB" sz="7800" dirty="0" smtClean="0"/>
              <a:t>= 5)</a:t>
            </a:r>
          </a:p>
          <a:p>
            <a:pPr lvl="1"/>
            <a:r>
              <a:rPr lang="en-GB" sz="7800" dirty="0" smtClean="0"/>
              <a:t>Problems/Symptoms </a:t>
            </a:r>
            <a:r>
              <a:rPr lang="en-GB" sz="7800" dirty="0"/>
              <a:t>(N </a:t>
            </a:r>
            <a:r>
              <a:rPr lang="en-GB" sz="7800" dirty="0" smtClean="0"/>
              <a:t>= 5)</a:t>
            </a:r>
          </a:p>
          <a:p>
            <a:pPr lvl="1"/>
            <a:r>
              <a:rPr lang="en-GB" sz="8000" dirty="0" smtClean="0"/>
              <a:t>Social/life </a:t>
            </a:r>
            <a:r>
              <a:rPr lang="en-GB" sz="8000" dirty="0"/>
              <a:t>function (N </a:t>
            </a:r>
            <a:r>
              <a:rPr lang="en-GB" sz="8000" dirty="0" smtClean="0"/>
              <a:t>= 6)</a:t>
            </a:r>
          </a:p>
          <a:p>
            <a:pPr lvl="1"/>
            <a:r>
              <a:rPr lang="en-GB" sz="8000" dirty="0" smtClean="0"/>
              <a:t>Risk </a:t>
            </a:r>
            <a:r>
              <a:rPr lang="en-GB" sz="8000" dirty="0"/>
              <a:t>(N </a:t>
            </a:r>
            <a:r>
              <a:rPr lang="en-GB" sz="8000" dirty="0" smtClean="0"/>
              <a:t>= </a:t>
            </a:r>
            <a:r>
              <a:rPr lang="en-GB" sz="8000" dirty="0"/>
              <a:t>3). </a:t>
            </a:r>
            <a:endParaRPr lang="en-GB" sz="8000" dirty="0" smtClean="0"/>
          </a:p>
          <a:p>
            <a:r>
              <a:rPr lang="en-GB" sz="8000" dirty="0" smtClean="0"/>
              <a:t>Two </a:t>
            </a:r>
            <a:r>
              <a:rPr lang="en-GB" sz="8000" dirty="0" err="1" smtClean="0"/>
              <a:t>Pps</a:t>
            </a:r>
            <a:r>
              <a:rPr lang="en-GB" sz="8000" dirty="0" smtClean="0"/>
              <a:t> showed clinical </a:t>
            </a:r>
            <a:r>
              <a:rPr lang="en-GB" sz="8000" dirty="0"/>
              <a:t>significant change on the SCQ. </a:t>
            </a:r>
            <a:endParaRPr lang="en-GB" sz="8000" dirty="0" smtClean="0"/>
          </a:p>
          <a:p>
            <a:r>
              <a:rPr lang="en-GB" sz="8000" dirty="0" smtClean="0"/>
              <a:t>Only </a:t>
            </a:r>
            <a:r>
              <a:rPr lang="en-GB" sz="8000" dirty="0"/>
              <a:t>one </a:t>
            </a:r>
            <a:r>
              <a:rPr lang="en-GB" sz="8000" dirty="0" smtClean="0"/>
              <a:t>Pp showed reliable </a:t>
            </a:r>
            <a:r>
              <a:rPr lang="en-GB" sz="8000" dirty="0"/>
              <a:t>change on </a:t>
            </a:r>
            <a:r>
              <a:rPr lang="en-GB" sz="8000" dirty="0" smtClean="0"/>
              <a:t>the subjective </a:t>
            </a:r>
            <a:r>
              <a:rPr lang="en-GB" sz="8000" dirty="0"/>
              <a:t>well-being scale of the CORE-OM. </a:t>
            </a:r>
            <a:endParaRPr lang="en-GB" sz="8000" dirty="0" smtClean="0"/>
          </a:p>
        </p:txBody>
      </p:sp>
    </p:spTree>
    <p:extLst>
      <p:ext uri="{BB962C8B-B14F-4D97-AF65-F5344CB8AC3E}">
        <p14:creationId xmlns:p14="http://schemas.microsoft.com/office/powerpoint/2010/main" val="2388153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on </a:t>
            </a:r>
            <a:r>
              <a:rPr lang="en-GB" dirty="0"/>
              <a:t>the SCQ nearly half (N </a:t>
            </a:r>
            <a:r>
              <a:rPr lang="en-GB" dirty="0" smtClean="0"/>
              <a:t>= </a:t>
            </a:r>
            <a:r>
              <a:rPr lang="en-GB" dirty="0"/>
              <a:t>5) </a:t>
            </a:r>
            <a:r>
              <a:rPr lang="en-GB" dirty="0" smtClean="0"/>
              <a:t>achieved </a:t>
            </a:r>
            <a:r>
              <a:rPr lang="en-GB" dirty="0"/>
              <a:t>significant reliable </a:t>
            </a:r>
            <a:r>
              <a:rPr lang="en-GB" dirty="0" smtClean="0"/>
              <a:t>change</a:t>
            </a:r>
          </a:p>
          <a:p>
            <a:r>
              <a:rPr lang="en-GB" dirty="0" smtClean="0"/>
              <a:t>more </a:t>
            </a:r>
            <a:r>
              <a:rPr lang="en-GB" dirty="0"/>
              <a:t>than half of the participants showed a positive shift in scores.</a:t>
            </a:r>
          </a:p>
          <a:p>
            <a:r>
              <a:rPr lang="en-GB" dirty="0"/>
              <a:t>A proportion of participants demonstrated no change from pre to post scoring. </a:t>
            </a:r>
          </a:p>
          <a:p>
            <a:r>
              <a:rPr lang="en-GB" dirty="0" smtClean="0"/>
              <a:t>some </a:t>
            </a:r>
            <a:r>
              <a:rPr lang="en-GB" dirty="0"/>
              <a:t>achieved a higher score reflecting a negative shift. </a:t>
            </a:r>
          </a:p>
          <a:p>
            <a:r>
              <a:rPr lang="en-GB" dirty="0" smtClean="0"/>
              <a:t>two </a:t>
            </a:r>
            <a:r>
              <a:rPr lang="en-GB" dirty="0" err="1" smtClean="0"/>
              <a:t>Pps</a:t>
            </a:r>
            <a:r>
              <a:rPr lang="en-GB" dirty="0" smtClean="0"/>
              <a:t> reported </a:t>
            </a:r>
            <a:r>
              <a:rPr lang="en-GB" dirty="0"/>
              <a:t>negative reliable significant change. </a:t>
            </a:r>
          </a:p>
          <a:p>
            <a:r>
              <a:rPr lang="en-GB" dirty="0"/>
              <a:t>Similar to the CORE-OM, over 50% of the participants also reported an improvement in self-esteem, with some reporting no change or a decrease in self-esteem; one participant reported negative reliable significant change.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357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Incidents over 3 and 6 months periods pre-and post-group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 significant differences </a:t>
            </a:r>
            <a:r>
              <a:rPr lang="en-GB" dirty="0"/>
              <a:t>were </a:t>
            </a:r>
            <a:r>
              <a:rPr lang="en-GB" dirty="0" smtClean="0"/>
              <a:t>found</a:t>
            </a:r>
          </a:p>
          <a:p>
            <a:r>
              <a:rPr lang="en-GB" dirty="0" smtClean="0"/>
              <a:t>within </a:t>
            </a:r>
            <a:r>
              <a:rPr lang="en-GB" dirty="0"/>
              <a:t>the completed group, the number of incidents was </a:t>
            </a:r>
            <a:r>
              <a:rPr lang="en-GB" dirty="0" smtClean="0"/>
              <a:t>lower (N = </a:t>
            </a:r>
            <a:r>
              <a:rPr lang="en-GB" dirty="0"/>
              <a:t>21) than pre group (N </a:t>
            </a:r>
            <a:r>
              <a:rPr lang="en-GB" dirty="0" smtClean="0"/>
              <a:t>= </a:t>
            </a:r>
            <a:r>
              <a:rPr lang="en-GB" dirty="0"/>
              <a:t>48), but this difference was </a:t>
            </a:r>
            <a:r>
              <a:rPr lang="en-GB" dirty="0" smtClean="0"/>
              <a:t>not significant</a:t>
            </a:r>
            <a:r>
              <a:rPr lang="en-GB" dirty="0"/>
              <a:t>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464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Medication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484784"/>
            <a:ext cx="6196405" cy="3603812"/>
          </a:xfrm>
        </p:spPr>
        <p:txBody>
          <a:bodyPr>
            <a:noAutofit/>
          </a:bodyPr>
          <a:lstStyle/>
          <a:p>
            <a:r>
              <a:rPr lang="en-GB" sz="2000" dirty="0" smtClean="0"/>
              <a:t>The </a:t>
            </a:r>
            <a:r>
              <a:rPr lang="en-GB" sz="2000" dirty="0"/>
              <a:t>prescribed medication regime changed very little over </a:t>
            </a:r>
            <a:r>
              <a:rPr lang="en-GB" sz="2000" dirty="0" smtClean="0"/>
              <a:t>time</a:t>
            </a:r>
          </a:p>
          <a:p>
            <a:r>
              <a:rPr lang="en-GB" sz="2000" dirty="0" smtClean="0"/>
              <a:t>Post </a:t>
            </a:r>
            <a:r>
              <a:rPr lang="en-GB" sz="2000" dirty="0"/>
              <a:t>scores on </a:t>
            </a:r>
            <a:r>
              <a:rPr lang="en-GB" sz="2000" dirty="0" smtClean="0"/>
              <a:t>the CORE-OM </a:t>
            </a:r>
            <a:r>
              <a:rPr lang="en-GB" sz="2000" dirty="0"/>
              <a:t>Social Functioning scale </a:t>
            </a:r>
            <a:r>
              <a:rPr lang="en-GB" sz="2000" dirty="0" smtClean="0"/>
              <a:t>were comparatively </a:t>
            </a:r>
            <a:r>
              <a:rPr lang="en-GB" sz="2000" dirty="0"/>
              <a:t>higher </a:t>
            </a:r>
            <a:r>
              <a:rPr lang="en-GB" sz="2000" dirty="0" smtClean="0"/>
              <a:t>for participants </a:t>
            </a:r>
            <a:r>
              <a:rPr lang="en-GB" sz="2000" dirty="0"/>
              <a:t>over BNF limits for their prescribed medication. </a:t>
            </a:r>
            <a:endParaRPr lang="en-GB" sz="2000" dirty="0" smtClean="0"/>
          </a:p>
          <a:p>
            <a:r>
              <a:rPr lang="en-GB" sz="2000" dirty="0" smtClean="0"/>
              <a:t>participants </a:t>
            </a:r>
            <a:r>
              <a:rPr lang="en-GB" sz="2000" dirty="0"/>
              <a:t>described themselves as having worse </a:t>
            </a:r>
            <a:r>
              <a:rPr lang="en-GB" sz="2000" dirty="0" smtClean="0"/>
              <a:t>social functioning </a:t>
            </a:r>
            <a:r>
              <a:rPr lang="en-GB" sz="2000" dirty="0"/>
              <a:t>following completion of the </a:t>
            </a:r>
            <a:r>
              <a:rPr lang="en-GB" sz="2000" dirty="0" smtClean="0"/>
              <a:t>group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11476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965245" cy="1202485"/>
          </a:xfrm>
        </p:spPr>
        <p:txBody>
          <a:bodyPr>
            <a:normAutofit/>
          </a:bodyPr>
          <a:lstStyle/>
          <a:p>
            <a:r>
              <a:rPr lang="en-GB" dirty="0" smtClean="0"/>
              <a:t>Placement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40768"/>
            <a:ext cx="7056784" cy="3603812"/>
          </a:xfrm>
        </p:spPr>
        <p:txBody>
          <a:bodyPr>
            <a:noAutofit/>
          </a:bodyPr>
          <a:lstStyle/>
          <a:p>
            <a:r>
              <a:rPr lang="en-GB" dirty="0" smtClean="0"/>
              <a:t>Ward </a:t>
            </a:r>
            <a:r>
              <a:rPr lang="en-GB" dirty="0"/>
              <a:t>placement post-group was recorded at 3, 6 and 12 </a:t>
            </a:r>
            <a:r>
              <a:rPr lang="en-GB" dirty="0" smtClean="0"/>
              <a:t>month</a:t>
            </a:r>
          </a:p>
          <a:p>
            <a:r>
              <a:rPr lang="en-GB" dirty="0" smtClean="0"/>
              <a:t>Taken as indirect measure of perceived </a:t>
            </a:r>
            <a:r>
              <a:rPr lang="en-GB" dirty="0"/>
              <a:t>level of risk posed by </a:t>
            </a:r>
            <a:r>
              <a:rPr lang="en-GB" dirty="0" err="1" smtClean="0"/>
              <a:t>Pps</a:t>
            </a:r>
            <a:endParaRPr lang="en-GB" dirty="0" smtClean="0"/>
          </a:p>
          <a:p>
            <a:r>
              <a:rPr lang="en-GB" dirty="0" smtClean="0"/>
              <a:t>‘</a:t>
            </a:r>
            <a:r>
              <a:rPr lang="en-GB" dirty="0"/>
              <a:t>Progress’ </a:t>
            </a:r>
            <a:r>
              <a:rPr lang="en-GB" dirty="0" smtClean="0"/>
              <a:t>= move </a:t>
            </a:r>
            <a:r>
              <a:rPr lang="en-GB" dirty="0"/>
              <a:t>to lower </a:t>
            </a:r>
            <a:r>
              <a:rPr lang="en-GB" dirty="0" smtClean="0"/>
              <a:t>levels of </a:t>
            </a:r>
            <a:r>
              <a:rPr lang="en-GB" dirty="0"/>
              <a:t>external/staff security. </a:t>
            </a:r>
            <a:endParaRPr lang="en-GB" dirty="0" smtClean="0"/>
          </a:p>
          <a:p>
            <a:r>
              <a:rPr lang="en-GB" dirty="0" smtClean="0"/>
              <a:t>Improvements observed - four completers  moved </a:t>
            </a:r>
            <a:r>
              <a:rPr lang="en-GB" dirty="0"/>
              <a:t>to medium secure </a:t>
            </a:r>
            <a:r>
              <a:rPr lang="en-GB" dirty="0" smtClean="0"/>
              <a:t>units, although </a:t>
            </a:r>
            <a:r>
              <a:rPr lang="en-GB" dirty="0"/>
              <a:t>two </a:t>
            </a:r>
            <a:r>
              <a:rPr lang="en-GB" dirty="0" smtClean="0"/>
              <a:t>non-completers also </a:t>
            </a:r>
            <a:r>
              <a:rPr lang="en-GB" dirty="0"/>
              <a:t>moved on. </a:t>
            </a:r>
            <a:endParaRPr lang="en-GB" dirty="0" smtClean="0"/>
          </a:p>
          <a:p>
            <a:r>
              <a:rPr lang="en-GB" dirty="0" smtClean="0"/>
              <a:t>The other completers remained </a:t>
            </a:r>
            <a:r>
              <a:rPr lang="en-GB" dirty="0"/>
              <a:t>on their respective wards over the time </a:t>
            </a:r>
            <a:r>
              <a:rPr lang="en-GB" dirty="0" smtClean="0"/>
              <a:t>period indicating stability (i.e. not getting an worse!)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826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Qualitative data: </a:t>
            </a:r>
            <a:br>
              <a:rPr lang="en-GB" dirty="0" smtClean="0"/>
            </a:br>
            <a:r>
              <a:rPr lang="en-GB" dirty="0" smtClean="0"/>
              <a:t>What </a:t>
            </a:r>
            <a:r>
              <a:rPr lang="en-GB" dirty="0" err="1" smtClean="0"/>
              <a:t>Pps</a:t>
            </a:r>
            <a:r>
              <a:rPr lang="en-GB" dirty="0" smtClean="0"/>
              <a:t> valued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‘</a:t>
            </a:r>
            <a:r>
              <a:rPr lang="en-GB" sz="2900" dirty="0"/>
              <a:t>Knowing [about my illness] helps me understand my past behaviour and why </a:t>
            </a:r>
            <a:r>
              <a:rPr lang="en-GB" sz="2900" dirty="0" smtClean="0"/>
              <a:t>it happened </a:t>
            </a:r>
            <a:r>
              <a:rPr lang="en-GB" sz="2900" dirty="0"/>
              <a:t>– it shone a light on my past’</a:t>
            </a:r>
          </a:p>
          <a:p>
            <a:r>
              <a:rPr lang="en-GB" sz="2900" dirty="0"/>
              <a:t>‘Knowing about my illness is important for recovery’</a:t>
            </a:r>
          </a:p>
          <a:p>
            <a:r>
              <a:rPr lang="en-GB" sz="2900" dirty="0"/>
              <a:t>‘What I learnt related to my own experiences in the past and I can use it in </a:t>
            </a:r>
            <a:r>
              <a:rPr lang="en-GB" sz="2900" dirty="0" smtClean="0"/>
              <a:t>the future </a:t>
            </a:r>
            <a:r>
              <a:rPr lang="en-GB" sz="2900" dirty="0"/>
              <a:t>to </a:t>
            </a:r>
            <a:r>
              <a:rPr lang="en-GB" sz="2900" dirty="0" smtClean="0"/>
              <a:t>identify relapse</a:t>
            </a:r>
            <a:r>
              <a:rPr lang="en-GB" sz="2900" dirty="0"/>
              <a:t>’</a:t>
            </a:r>
          </a:p>
          <a:p>
            <a:r>
              <a:rPr lang="en-GB" sz="2900" dirty="0"/>
              <a:t>‘Discussions made me think about things in-depth and express my experiences’</a:t>
            </a:r>
          </a:p>
          <a:p>
            <a:r>
              <a:rPr lang="en-GB" sz="2900" dirty="0"/>
              <a:t>‘Hearing other people’s experiences made me feel better about my own’</a:t>
            </a:r>
          </a:p>
          <a:p>
            <a:r>
              <a:rPr lang="en-GB" sz="2900" dirty="0"/>
              <a:t>‘Sharing ideas with other people with similar and different diagnosis was good’</a:t>
            </a:r>
          </a:p>
          <a:p>
            <a:r>
              <a:rPr lang="en-GB" sz="2900" dirty="0"/>
              <a:t>‘Knowing the basic stuff gives you piece of mind that you can get out, it gives </a:t>
            </a:r>
            <a:r>
              <a:rPr lang="en-GB" sz="2900" dirty="0" smtClean="0"/>
              <a:t>you hope’</a:t>
            </a:r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284649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the information helped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‘Knowing about my illness is important, a lack of understanding about mental illness, is an illness, you don’t know what is happening – I had not been told about this before’</a:t>
            </a:r>
          </a:p>
          <a:p>
            <a:r>
              <a:rPr lang="en-GB" dirty="0" smtClean="0"/>
              <a:t>‘It helped me understand the symptoms I’ve got and how different treatments help’</a:t>
            </a:r>
          </a:p>
          <a:p>
            <a:r>
              <a:rPr lang="en-GB" dirty="0" smtClean="0"/>
              <a:t>‘If you don’t know your diagnosis then you’ve got no chance of improving yourself’</a:t>
            </a:r>
          </a:p>
          <a:p>
            <a:r>
              <a:rPr lang="en-GB" dirty="0" smtClean="0"/>
              <a:t>‘Knowing about my illness helps me understand the things I am facing and get help, </a:t>
            </a:r>
            <a:r>
              <a:rPr lang="en-GB" dirty="0"/>
              <a:t>now I can recognise and cope when I get ill’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959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Clinical implications identified by patients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‘</a:t>
            </a:r>
            <a:r>
              <a:rPr lang="en-GB" dirty="0"/>
              <a:t>If you know what is happening it helps you to understand and calm down’</a:t>
            </a:r>
          </a:p>
          <a:p>
            <a:r>
              <a:rPr lang="en-GB" dirty="0"/>
              <a:t>‘If you don’t know what is happening you may be violent because you are afraid </a:t>
            </a:r>
            <a:r>
              <a:rPr lang="en-GB" dirty="0" smtClean="0"/>
              <a:t>of what </a:t>
            </a:r>
            <a:r>
              <a:rPr lang="en-GB" dirty="0"/>
              <a:t>is happening or you may get depressed because of it’</a:t>
            </a:r>
          </a:p>
          <a:p>
            <a:r>
              <a:rPr lang="en-GB" dirty="0"/>
              <a:t>‘Some information was scary, being diagnosed is a really </a:t>
            </a:r>
            <a:r>
              <a:rPr lang="en-GB" dirty="0" smtClean="0"/>
              <a:t>difficult thing </a:t>
            </a:r>
            <a:r>
              <a:rPr lang="en-GB" dirty="0"/>
              <a:t>to be </a:t>
            </a:r>
            <a:r>
              <a:rPr lang="en-GB" dirty="0" smtClean="0"/>
              <a:t>told and </a:t>
            </a:r>
            <a:r>
              <a:rPr lang="en-GB" dirty="0"/>
              <a:t>is hard to accept’</a:t>
            </a:r>
          </a:p>
          <a:p>
            <a:r>
              <a:rPr lang="en-GB" dirty="0"/>
              <a:t>‘Not knowing your diagnosis can be confusing, it is helpful for people to know so </a:t>
            </a:r>
            <a:r>
              <a:rPr lang="en-GB" dirty="0" smtClean="0"/>
              <a:t>that they </a:t>
            </a:r>
            <a:r>
              <a:rPr lang="en-GB" dirty="0"/>
              <a:t>can help themselves’</a:t>
            </a:r>
          </a:p>
          <a:p>
            <a:r>
              <a:rPr lang="en-GB" dirty="0"/>
              <a:t>‘knowing means you can improve yourself’</a:t>
            </a:r>
          </a:p>
          <a:p>
            <a:r>
              <a:rPr lang="en-GB" dirty="0"/>
              <a:t>‘it gives you piece of mind’</a:t>
            </a:r>
          </a:p>
        </p:txBody>
      </p:sp>
    </p:spTree>
    <p:extLst>
      <p:ext uri="{BB962C8B-B14F-4D97-AF65-F5344CB8AC3E}">
        <p14:creationId xmlns:p14="http://schemas.microsoft.com/office/powerpoint/2010/main" val="2606115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was unhelpful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‘</a:t>
            </a:r>
            <a:r>
              <a:rPr lang="en-GB" dirty="0"/>
              <a:t>It was difficult sharing experiences, sometimes I did not want to talk’</a:t>
            </a:r>
          </a:p>
          <a:p>
            <a:r>
              <a:rPr lang="en-GB" dirty="0"/>
              <a:t>‘It made me feel guilty about my past’</a:t>
            </a:r>
          </a:p>
          <a:p>
            <a:r>
              <a:rPr lang="en-GB" dirty="0"/>
              <a:t>‘It was difficult talking in front of the group’</a:t>
            </a:r>
          </a:p>
          <a:p>
            <a:r>
              <a:rPr lang="en-GB" dirty="0"/>
              <a:t>‘Problems with memory, remembering what we had done and what we were </a:t>
            </a:r>
            <a:r>
              <a:rPr lang="en-GB" dirty="0" smtClean="0"/>
              <a:t>supposed to </a:t>
            </a:r>
            <a:r>
              <a:rPr lang="en-GB" dirty="0"/>
              <a:t>be doing’</a:t>
            </a:r>
          </a:p>
          <a:p>
            <a:r>
              <a:rPr lang="en-GB" dirty="0"/>
              <a:t>‘Getting up early in the morning is difficult, I feel very lethargic in the morning’</a:t>
            </a:r>
          </a:p>
        </p:txBody>
      </p:sp>
    </p:spTree>
    <p:extLst>
      <p:ext uri="{BB962C8B-B14F-4D97-AF65-F5344CB8AC3E}">
        <p14:creationId xmlns:p14="http://schemas.microsoft.com/office/powerpoint/2010/main" val="3534887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Group-work experiences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 </a:t>
            </a:r>
            <a:r>
              <a:rPr lang="en-GB" dirty="0"/>
              <a:t>examine engagement in </a:t>
            </a:r>
            <a:r>
              <a:rPr lang="en-GB" dirty="0" smtClean="0"/>
              <a:t>group-work </a:t>
            </a:r>
            <a:r>
              <a:rPr lang="en-GB" dirty="0"/>
              <a:t>following the UMI group data </a:t>
            </a:r>
            <a:r>
              <a:rPr lang="en-GB" dirty="0" smtClean="0"/>
              <a:t>on groups </a:t>
            </a:r>
            <a:r>
              <a:rPr lang="en-GB" dirty="0"/>
              <a:t>completed, refused or dropped out of by participants were collected.</a:t>
            </a:r>
          </a:p>
          <a:p>
            <a:r>
              <a:rPr lang="en-GB" dirty="0" smtClean="0"/>
              <a:t>Completers later </a:t>
            </a:r>
            <a:r>
              <a:rPr lang="en-GB" dirty="0"/>
              <a:t>engaged in more </a:t>
            </a:r>
            <a:r>
              <a:rPr lang="en-GB" dirty="0" smtClean="0"/>
              <a:t>treatments </a:t>
            </a:r>
            <a:r>
              <a:rPr lang="en-GB" dirty="0"/>
              <a:t>than </a:t>
            </a:r>
            <a:r>
              <a:rPr lang="en-GB" dirty="0" smtClean="0"/>
              <a:t>non-completers</a:t>
            </a:r>
          </a:p>
          <a:p>
            <a:r>
              <a:rPr lang="en-GB" dirty="0" smtClean="0"/>
              <a:t>Insufficient cell counts </a:t>
            </a:r>
            <a:r>
              <a:rPr lang="en-GB" dirty="0"/>
              <a:t>restricted any statistical comparisons.</a:t>
            </a:r>
          </a:p>
        </p:txBody>
      </p:sp>
    </p:spTree>
    <p:extLst>
      <p:ext uri="{BB962C8B-B14F-4D97-AF65-F5344CB8AC3E}">
        <p14:creationId xmlns:p14="http://schemas.microsoft.com/office/powerpoint/2010/main" val="4285275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Structured interview material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88832" cy="3603812"/>
          </a:xfrm>
        </p:spPr>
        <p:txBody>
          <a:bodyPr>
            <a:noAutofit/>
          </a:bodyPr>
          <a:lstStyle/>
          <a:p>
            <a:r>
              <a:rPr lang="en-GB" sz="2000" dirty="0" smtClean="0"/>
              <a:t>21/31 </a:t>
            </a:r>
            <a:r>
              <a:rPr lang="en-GB" sz="2000" dirty="0"/>
              <a:t>completers, seven patients </a:t>
            </a:r>
            <a:r>
              <a:rPr lang="en-GB" sz="2000" dirty="0" smtClean="0"/>
              <a:t>had been </a:t>
            </a:r>
            <a:r>
              <a:rPr lang="en-GB" sz="2000" dirty="0"/>
              <a:t>transferred </a:t>
            </a:r>
            <a:r>
              <a:rPr lang="en-GB" sz="2000" dirty="0" smtClean="0"/>
              <a:t>and </a:t>
            </a:r>
            <a:r>
              <a:rPr lang="en-GB" sz="2000" dirty="0"/>
              <a:t>three </a:t>
            </a:r>
            <a:r>
              <a:rPr lang="en-GB" sz="2000" dirty="0" smtClean="0"/>
              <a:t>refused to </a:t>
            </a:r>
            <a:r>
              <a:rPr lang="en-GB" sz="2000" dirty="0"/>
              <a:t>be interviewed. </a:t>
            </a:r>
            <a:endParaRPr lang="en-GB" sz="2000" dirty="0" smtClean="0"/>
          </a:p>
          <a:p>
            <a:r>
              <a:rPr lang="en-GB" sz="2000" dirty="0" smtClean="0"/>
              <a:t>All stated </a:t>
            </a:r>
            <a:r>
              <a:rPr lang="en-GB" sz="2000" dirty="0"/>
              <a:t>that they felt the group </a:t>
            </a:r>
            <a:r>
              <a:rPr lang="en-GB" sz="2000" dirty="0" smtClean="0"/>
              <a:t>was ‘valuable</a:t>
            </a:r>
            <a:r>
              <a:rPr lang="en-GB" sz="2000" dirty="0"/>
              <a:t>’ and contained useful information that would be of benefit </a:t>
            </a:r>
            <a:r>
              <a:rPr lang="en-GB" sz="2000" dirty="0" smtClean="0"/>
              <a:t>to people </a:t>
            </a:r>
            <a:r>
              <a:rPr lang="en-GB" sz="2000" dirty="0"/>
              <a:t>diagnosed with mental illness. </a:t>
            </a:r>
            <a:endParaRPr lang="en-GB" sz="2000" dirty="0" smtClean="0"/>
          </a:p>
          <a:p>
            <a:r>
              <a:rPr lang="en-GB" sz="2000" dirty="0" smtClean="0"/>
              <a:t>All </a:t>
            </a:r>
            <a:r>
              <a:rPr lang="en-GB" sz="2000" dirty="0"/>
              <a:t>reported </a:t>
            </a:r>
            <a:r>
              <a:rPr lang="en-GB" sz="2000" dirty="0" smtClean="0"/>
              <a:t>a </a:t>
            </a:r>
            <a:r>
              <a:rPr lang="en-GB" sz="2000" dirty="0"/>
              <a:t>lack of understanding when first diagnosed either due to not receiving </a:t>
            </a:r>
            <a:r>
              <a:rPr lang="en-GB" sz="2000" dirty="0" smtClean="0"/>
              <a:t>an explanation </a:t>
            </a:r>
            <a:r>
              <a:rPr lang="en-GB" sz="2000" dirty="0"/>
              <a:t>of their diagnosis or not understanding the explanation given.</a:t>
            </a:r>
          </a:p>
          <a:p>
            <a:r>
              <a:rPr lang="en-GB" sz="2000" dirty="0" smtClean="0"/>
              <a:t>it </a:t>
            </a:r>
            <a:r>
              <a:rPr lang="en-GB" sz="2000" dirty="0"/>
              <a:t>was information they wanted and felt they </a:t>
            </a:r>
            <a:r>
              <a:rPr lang="en-GB" sz="2000" dirty="0" smtClean="0"/>
              <a:t>should be </a:t>
            </a:r>
            <a:r>
              <a:rPr lang="en-GB" sz="2000" dirty="0"/>
              <a:t>entitled to. </a:t>
            </a:r>
            <a:endParaRPr lang="en-GB" sz="2000" dirty="0" smtClean="0"/>
          </a:p>
          <a:p>
            <a:r>
              <a:rPr lang="en-GB" sz="2000" dirty="0" smtClean="0"/>
              <a:t>All reported </a:t>
            </a:r>
            <a:r>
              <a:rPr lang="en-GB" sz="2000" dirty="0"/>
              <a:t>that </a:t>
            </a:r>
            <a:r>
              <a:rPr lang="en-GB" sz="2000" dirty="0" smtClean="0"/>
              <a:t>the </a:t>
            </a:r>
            <a:r>
              <a:rPr lang="en-GB" sz="2000" dirty="0"/>
              <a:t>visit from </a:t>
            </a:r>
            <a:r>
              <a:rPr lang="en-GB" sz="2000" dirty="0" smtClean="0"/>
              <a:t>the pharmacist was helpful </a:t>
            </a:r>
            <a:r>
              <a:rPr lang="en-GB" sz="2000" dirty="0"/>
              <a:t>in explaining medication and recommended keeping it </a:t>
            </a:r>
            <a:r>
              <a:rPr lang="en-GB" sz="2000" dirty="0" smtClean="0"/>
              <a:t>in future </a:t>
            </a:r>
            <a:r>
              <a:rPr lang="en-GB" sz="2000" dirty="0"/>
              <a:t>groups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00174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Semi-structured interview </a:t>
            </a:r>
            <a:br>
              <a:rPr lang="en-GB" dirty="0" smtClean="0"/>
            </a:br>
            <a:r>
              <a:rPr lang="en-GB" dirty="0" smtClean="0"/>
              <a:t>findings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119256"/>
            <a:ext cx="7344816" cy="4046047"/>
          </a:xfrm>
        </p:spPr>
        <p:txBody>
          <a:bodyPr>
            <a:normAutofit fontScale="70000" lnSpcReduction="20000"/>
          </a:bodyPr>
          <a:lstStyle/>
          <a:p>
            <a:r>
              <a:rPr lang="en-GB" sz="3300" dirty="0" smtClean="0"/>
              <a:t>All those interviewed stated that they would recommend the group to others. </a:t>
            </a:r>
          </a:p>
          <a:p>
            <a:r>
              <a:rPr lang="en-GB" sz="3300" dirty="0" smtClean="0"/>
              <a:t>four themes were identified </a:t>
            </a:r>
          </a:p>
          <a:p>
            <a:pPr marL="914400" lvl="1" indent="-514350">
              <a:buAutoNum type="arabicParenBoth"/>
            </a:pPr>
            <a:r>
              <a:rPr lang="en-GB" sz="3300" dirty="0" smtClean="0"/>
              <a:t>What participants had valued and why (understanding past experiences and understanding symptoms/diagnosis/medication)</a:t>
            </a:r>
          </a:p>
          <a:p>
            <a:pPr marL="914400" lvl="1" indent="-514350">
              <a:buAutoNum type="arabicParenBoth"/>
            </a:pPr>
            <a:r>
              <a:rPr lang="en-GB" sz="3300" dirty="0" smtClean="0"/>
              <a:t>What was helpful about the group (sharing experiences, relapse prevention/empowerment, reassuring/anxiety)</a:t>
            </a:r>
          </a:p>
          <a:p>
            <a:pPr marL="914400" lvl="1" indent="-514350">
              <a:buAutoNum type="arabicParenBoth"/>
            </a:pPr>
            <a:r>
              <a:rPr lang="en-GB" sz="3300" dirty="0" smtClean="0"/>
              <a:t>Clinical implications identified by the patients </a:t>
            </a:r>
          </a:p>
          <a:p>
            <a:pPr marL="914400" lvl="1" indent="-514350">
              <a:buAutoNum type="arabicParenBoth"/>
            </a:pPr>
            <a:r>
              <a:rPr lang="en-GB" sz="3300" dirty="0" smtClean="0"/>
              <a:t>What was difficult/unhelpful (Disclosure, practical problems).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762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else did </a:t>
            </a:r>
            <a:r>
              <a:rPr lang="en-GB" dirty="0" err="1" smtClean="0"/>
              <a:t>Pps</a:t>
            </a:r>
            <a:r>
              <a:rPr lang="en-GB" dirty="0" smtClean="0"/>
              <a:t> say?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637352" cy="36038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</a:t>
            </a:r>
            <a:r>
              <a:rPr lang="en-GB" dirty="0"/>
              <a:t>information </a:t>
            </a:r>
            <a:r>
              <a:rPr lang="en-GB" dirty="0" smtClean="0"/>
              <a:t>allowed </a:t>
            </a:r>
            <a:r>
              <a:rPr lang="en-GB" dirty="0"/>
              <a:t>them to gain further understanding of their past in terms of how they became ill and how illness had affected their behaviour. </a:t>
            </a:r>
          </a:p>
          <a:p>
            <a:r>
              <a:rPr lang="en-GB" dirty="0"/>
              <a:t>Being able to discuss </a:t>
            </a:r>
            <a:r>
              <a:rPr lang="en-GB" dirty="0" smtClean="0"/>
              <a:t>experiences with </a:t>
            </a:r>
            <a:r>
              <a:rPr lang="en-GB" dirty="0"/>
              <a:t>others in a similar position was highlighted as important. </a:t>
            </a:r>
          </a:p>
          <a:p>
            <a:r>
              <a:rPr lang="en-GB" dirty="0" smtClean="0"/>
              <a:t>information </a:t>
            </a:r>
            <a:r>
              <a:rPr lang="en-GB" dirty="0"/>
              <a:t>gained enabled </a:t>
            </a:r>
            <a:r>
              <a:rPr lang="en-GB" dirty="0" err="1" smtClean="0"/>
              <a:t>Pps</a:t>
            </a:r>
            <a:r>
              <a:rPr lang="en-GB" dirty="0" smtClean="0"/>
              <a:t> to </a:t>
            </a:r>
            <a:r>
              <a:rPr lang="en-GB" dirty="0"/>
              <a:t>feel a sense of agency about their situation and improved confidence about coping in the future. </a:t>
            </a:r>
          </a:p>
          <a:p>
            <a:r>
              <a:rPr lang="en-GB" dirty="0" smtClean="0"/>
              <a:t>Some said talking </a:t>
            </a:r>
            <a:r>
              <a:rPr lang="en-GB" dirty="0"/>
              <a:t>about their experiences in a group setting was </a:t>
            </a:r>
            <a:r>
              <a:rPr lang="en-GB" dirty="0" smtClean="0"/>
              <a:t>difficult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293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965245" cy="1202485"/>
          </a:xfrm>
        </p:spPr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772816"/>
            <a:ext cx="6912768" cy="3950253"/>
          </a:xfrm>
        </p:spPr>
        <p:txBody>
          <a:bodyPr>
            <a:normAutofit/>
          </a:bodyPr>
          <a:lstStyle/>
          <a:p>
            <a:r>
              <a:rPr lang="en-GB" dirty="0" smtClean="0"/>
              <a:t>both </a:t>
            </a:r>
            <a:r>
              <a:rPr lang="en-GB" dirty="0"/>
              <a:t>positive and negative </a:t>
            </a:r>
            <a:r>
              <a:rPr lang="en-GB" dirty="0" smtClean="0"/>
              <a:t>change; consistent </a:t>
            </a:r>
            <a:r>
              <a:rPr lang="en-GB" dirty="0"/>
              <a:t>with mixed findings in other research</a:t>
            </a:r>
          </a:p>
          <a:p>
            <a:r>
              <a:rPr lang="en-GB" dirty="0" smtClean="0"/>
              <a:t>no group significant </a:t>
            </a:r>
            <a:r>
              <a:rPr lang="en-GB" dirty="0"/>
              <a:t>changes in the CORE-OM and SCQ were found, </a:t>
            </a:r>
            <a:r>
              <a:rPr lang="en-GB" dirty="0" smtClean="0"/>
              <a:t>BUT “clinically significant shifts” </a:t>
            </a:r>
            <a:r>
              <a:rPr lang="en-GB" dirty="0"/>
              <a:t>were reported. </a:t>
            </a:r>
            <a:endParaRPr lang="en-GB" dirty="0" smtClean="0"/>
          </a:p>
          <a:p>
            <a:r>
              <a:rPr lang="en-GB" dirty="0" smtClean="0"/>
              <a:t>possible </a:t>
            </a:r>
            <a:r>
              <a:rPr lang="en-GB" dirty="0"/>
              <a:t>bias of measurement </a:t>
            </a:r>
            <a:r>
              <a:rPr lang="en-GB" dirty="0" smtClean="0"/>
              <a:t>error; over </a:t>
            </a:r>
            <a:r>
              <a:rPr lang="en-GB" dirty="0"/>
              <a:t>50% showed </a:t>
            </a:r>
            <a:r>
              <a:rPr lang="en-GB" dirty="0" smtClean="0"/>
              <a:t>a general </a:t>
            </a:r>
            <a:r>
              <a:rPr lang="en-GB" dirty="0"/>
              <a:t>improvement on the subscales of subjective well-being and </a:t>
            </a:r>
            <a:r>
              <a:rPr lang="en-GB" dirty="0" smtClean="0"/>
              <a:t>social functioning </a:t>
            </a:r>
            <a:r>
              <a:rPr lang="en-GB" dirty="0"/>
              <a:t>on the CORE-OM as well as the SCQ, with few </a:t>
            </a:r>
            <a:r>
              <a:rPr lang="en-GB" dirty="0" smtClean="0"/>
              <a:t>participants reporting </a:t>
            </a:r>
            <a:r>
              <a:rPr lang="en-GB" dirty="0"/>
              <a:t>no change in functioning.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85222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Thinking about the findings…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119256"/>
            <a:ext cx="6543829" cy="3830023"/>
          </a:xfrm>
        </p:spPr>
        <p:txBody>
          <a:bodyPr>
            <a:no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severity of </a:t>
            </a:r>
            <a:r>
              <a:rPr lang="en-GB" dirty="0" smtClean="0"/>
              <a:t>problems of this offender population (highly complex needs) - change </a:t>
            </a:r>
            <a:r>
              <a:rPr lang="en-GB" dirty="0"/>
              <a:t>may </a:t>
            </a:r>
            <a:r>
              <a:rPr lang="en-GB" dirty="0" smtClean="0"/>
              <a:t>be more gradual</a:t>
            </a:r>
          </a:p>
          <a:p>
            <a:r>
              <a:rPr lang="en-GB" dirty="0" smtClean="0"/>
              <a:t>some patients’ self-reported </a:t>
            </a:r>
            <a:r>
              <a:rPr lang="en-GB" dirty="0"/>
              <a:t>self-esteem (SCQ) was found to be lower post-group. </a:t>
            </a:r>
          </a:p>
          <a:p>
            <a:r>
              <a:rPr lang="en-GB" dirty="0" smtClean="0"/>
              <a:t>Psychoeducation designed </a:t>
            </a:r>
            <a:r>
              <a:rPr lang="en-GB" dirty="0"/>
              <a:t>to empower should encourage patients, but may </a:t>
            </a:r>
            <a:r>
              <a:rPr lang="en-GB" dirty="0" smtClean="0"/>
              <a:t>also highlight realities </a:t>
            </a:r>
            <a:r>
              <a:rPr lang="en-GB" dirty="0"/>
              <a:t>of lost </a:t>
            </a:r>
            <a:r>
              <a:rPr lang="en-GB" dirty="0" smtClean="0"/>
              <a:t>potential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792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988840"/>
            <a:ext cx="6768752" cy="396044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Group </a:t>
            </a:r>
            <a:r>
              <a:rPr lang="en-GB" dirty="0"/>
              <a:t>changes may mask a range of important individual differences </a:t>
            </a:r>
          </a:p>
          <a:p>
            <a:r>
              <a:rPr lang="en-GB" dirty="0"/>
              <a:t>Someone with limited insight </a:t>
            </a:r>
            <a:r>
              <a:rPr lang="en-GB" dirty="0" smtClean="0"/>
              <a:t>who </a:t>
            </a:r>
            <a:r>
              <a:rPr lang="en-GB" dirty="0"/>
              <a:t>shifts in the direction of acknowledging distress </a:t>
            </a:r>
            <a:r>
              <a:rPr lang="en-GB" dirty="0" smtClean="0"/>
              <a:t>will </a:t>
            </a:r>
            <a:r>
              <a:rPr lang="en-GB" dirty="0"/>
              <a:t>obtain a different score profile to a patient who was insightful prior to the </a:t>
            </a:r>
            <a:r>
              <a:rPr lang="en-GB" dirty="0" smtClean="0"/>
              <a:t>group</a:t>
            </a:r>
          </a:p>
          <a:p>
            <a:r>
              <a:rPr lang="en-GB" dirty="0" smtClean="0"/>
              <a:t>Future </a:t>
            </a:r>
            <a:r>
              <a:rPr lang="en-GB" dirty="0"/>
              <a:t>research could focus on the types of assessment used to measure the nature of changes and levels of ‘insight’.</a:t>
            </a:r>
          </a:p>
          <a:p>
            <a:r>
              <a:rPr lang="en-GB" dirty="0"/>
              <a:t>Levels of aggression reported in standard incident documentation were observed to decrease following the group, although this was not significant.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865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r>
              <a:rPr lang="en-GB" dirty="0" smtClean="0"/>
              <a:t>Further 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28800"/>
            <a:ext cx="6840760" cy="3603812"/>
          </a:xfrm>
        </p:spPr>
        <p:txBody>
          <a:bodyPr>
            <a:noAutofit/>
          </a:bodyPr>
          <a:lstStyle/>
          <a:p>
            <a:r>
              <a:rPr lang="en-GB" sz="1800" dirty="0" smtClean="0"/>
              <a:t>lack </a:t>
            </a:r>
            <a:r>
              <a:rPr lang="en-GB" sz="1800" dirty="0"/>
              <a:t>of insight </a:t>
            </a:r>
            <a:r>
              <a:rPr lang="en-GB" sz="1800" dirty="0" smtClean="0"/>
              <a:t>can be associated </a:t>
            </a:r>
            <a:r>
              <a:rPr lang="en-GB" sz="1800" dirty="0"/>
              <a:t>with </a:t>
            </a:r>
            <a:r>
              <a:rPr lang="en-GB" sz="1800" dirty="0" smtClean="0"/>
              <a:t>hostility </a:t>
            </a:r>
            <a:r>
              <a:rPr lang="en-GB" sz="1800" dirty="0"/>
              <a:t>and aggression </a:t>
            </a:r>
            <a:r>
              <a:rPr lang="en-GB" sz="1800" dirty="0" smtClean="0"/>
              <a:t>; increased </a:t>
            </a:r>
            <a:r>
              <a:rPr lang="en-GB" sz="1800" dirty="0"/>
              <a:t>awareness seems to be associated with a reduction in </a:t>
            </a:r>
            <a:r>
              <a:rPr lang="en-GB" sz="1800" dirty="0" smtClean="0"/>
              <a:t>aggression</a:t>
            </a:r>
          </a:p>
          <a:p>
            <a:r>
              <a:rPr lang="en-GB" sz="1800" dirty="0" smtClean="0"/>
              <a:t>Patients </a:t>
            </a:r>
            <a:r>
              <a:rPr lang="en-GB" sz="1800" dirty="0"/>
              <a:t>linked </a:t>
            </a:r>
            <a:r>
              <a:rPr lang="en-GB" sz="1800" dirty="0" smtClean="0"/>
              <a:t>confusion/anxiety </a:t>
            </a:r>
            <a:r>
              <a:rPr lang="en-GB" sz="1800" dirty="0"/>
              <a:t>with aggression in </a:t>
            </a:r>
            <a:r>
              <a:rPr lang="en-GB" sz="1800" dirty="0" smtClean="0"/>
              <a:t>their interviews</a:t>
            </a:r>
            <a:r>
              <a:rPr lang="en-GB" sz="1800" dirty="0"/>
              <a:t>. </a:t>
            </a:r>
            <a:endParaRPr lang="en-GB" sz="1800" dirty="0" smtClean="0"/>
          </a:p>
          <a:p>
            <a:r>
              <a:rPr lang="en-GB" sz="1800" dirty="0" smtClean="0"/>
              <a:t>No </a:t>
            </a:r>
            <a:r>
              <a:rPr lang="en-GB" sz="1800" dirty="0"/>
              <a:t>significant increase in medication, incidents or level of care was found</a:t>
            </a:r>
          </a:p>
          <a:p>
            <a:r>
              <a:rPr lang="en-GB" sz="1800" dirty="0"/>
              <a:t>up to 6 months post-group suggesting no significant relapse during this </a:t>
            </a:r>
            <a:r>
              <a:rPr lang="en-GB" sz="1800" dirty="0" smtClean="0"/>
              <a:t>period for completers</a:t>
            </a:r>
          </a:p>
          <a:p>
            <a:r>
              <a:rPr lang="en-GB" sz="1800" dirty="0" smtClean="0"/>
              <a:t>However</a:t>
            </a:r>
            <a:r>
              <a:rPr lang="en-GB" sz="1800" dirty="0"/>
              <a:t>, as there was no </a:t>
            </a:r>
            <a:r>
              <a:rPr lang="en-GB" sz="1800" dirty="0" smtClean="0"/>
              <a:t>control group</a:t>
            </a:r>
            <a:r>
              <a:rPr lang="en-GB" sz="1800" dirty="0"/>
              <a:t>, this cannot be linked conclusively to participation in the group</a:t>
            </a:r>
            <a:r>
              <a:rPr lang="en-GB" sz="1800" dirty="0" smtClean="0"/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64910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 of Qual. analysis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2132856"/>
            <a:ext cx="6781368" cy="3603812"/>
          </a:xfrm>
        </p:spPr>
        <p:txBody>
          <a:bodyPr/>
          <a:lstStyle/>
          <a:p>
            <a:r>
              <a:rPr lang="en-GB" dirty="0" smtClean="0"/>
              <a:t>highlighted </a:t>
            </a:r>
            <a:r>
              <a:rPr lang="en-GB" dirty="0"/>
              <a:t>the value that participants placed on knowing about their mental illness and the sense of hope and empowerment they felt it provided. </a:t>
            </a:r>
          </a:p>
          <a:p>
            <a:r>
              <a:rPr lang="en-GB" dirty="0"/>
              <a:t>They identified a lack of information they felt they had received previously.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1992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00808"/>
            <a:ext cx="7200800" cy="402226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important </a:t>
            </a:r>
            <a:r>
              <a:rPr lang="en-GB" dirty="0"/>
              <a:t>feedback </a:t>
            </a:r>
            <a:r>
              <a:rPr lang="en-GB" dirty="0" smtClean="0"/>
              <a:t>on </a:t>
            </a:r>
            <a:r>
              <a:rPr lang="en-GB" dirty="0"/>
              <a:t>what was </a:t>
            </a:r>
            <a:r>
              <a:rPr lang="en-GB" dirty="0" smtClean="0"/>
              <a:t>helpful and difficult and this has been acted on for future groups</a:t>
            </a:r>
            <a:endParaRPr lang="en-GB" dirty="0"/>
          </a:p>
          <a:p>
            <a:r>
              <a:rPr lang="en-GB" dirty="0"/>
              <a:t>Future research could investigate the type of information given </a:t>
            </a:r>
            <a:r>
              <a:rPr lang="en-GB" dirty="0" smtClean="0"/>
              <a:t>to patients </a:t>
            </a:r>
            <a:r>
              <a:rPr lang="en-GB" dirty="0"/>
              <a:t>at first diagnosis and throughout their treatment. </a:t>
            </a:r>
            <a:endParaRPr lang="en-GB" dirty="0" smtClean="0"/>
          </a:p>
          <a:p>
            <a:r>
              <a:rPr lang="en-GB" dirty="0" smtClean="0"/>
              <a:t>Offender patients </a:t>
            </a:r>
            <a:r>
              <a:rPr lang="en-GB" dirty="0"/>
              <a:t>have an identified need for information; this was </a:t>
            </a:r>
            <a:r>
              <a:rPr lang="en-GB" dirty="0" smtClean="0"/>
              <a:t>universally endorsed </a:t>
            </a:r>
            <a:r>
              <a:rPr lang="en-GB" dirty="0"/>
              <a:t>by participants. </a:t>
            </a:r>
            <a:endParaRPr lang="en-GB" dirty="0" smtClean="0"/>
          </a:p>
          <a:p>
            <a:r>
              <a:rPr lang="en-GB" dirty="0" smtClean="0"/>
              <a:t>helpful </a:t>
            </a:r>
            <a:r>
              <a:rPr lang="en-GB" dirty="0"/>
              <a:t>in designing useful ways </a:t>
            </a:r>
            <a:r>
              <a:rPr lang="en-GB" dirty="0" smtClean="0"/>
              <a:t>of relaying </a:t>
            </a:r>
            <a:r>
              <a:rPr lang="en-GB" dirty="0"/>
              <a:t>information to patients at various stages of their admission. </a:t>
            </a:r>
            <a:endParaRPr lang="en-GB" dirty="0" smtClean="0"/>
          </a:p>
          <a:p>
            <a:r>
              <a:rPr lang="en-GB" dirty="0" smtClean="0"/>
              <a:t>development and </a:t>
            </a:r>
            <a:r>
              <a:rPr lang="en-GB" dirty="0"/>
              <a:t>distribution of easy reference handouts for patients </a:t>
            </a:r>
            <a:r>
              <a:rPr lang="en-GB" dirty="0" smtClean="0"/>
              <a:t>to refer </a:t>
            </a:r>
            <a:r>
              <a:rPr lang="en-GB" dirty="0"/>
              <a:t>back to might be of benefit in the retention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23257909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The material presented within psycho-educational </a:t>
            </a:r>
            <a:r>
              <a:rPr lang="en-GB" dirty="0" err="1"/>
              <a:t>groupwork</a:t>
            </a:r>
            <a:r>
              <a:rPr lang="en-GB" dirty="0"/>
              <a:t> on </a:t>
            </a:r>
            <a:r>
              <a:rPr lang="en-GB" dirty="0" smtClean="0"/>
              <a:t>diagnosis had </a:t>
            </a:r>
            <a:r>
              <a:rPr lang="en-GB" dirty="0"/>
              <a:t>a positive impact for the majority of patients. </a:t>
            </a:r>
            <a:endParaRPr lang="en-GB" dirty="0" smtClean="0"/>
          </a:p>
          <a:p>
            <a:r>
              <a:rPr lang="en-GB" dirty="0" smtClean="0"/>
              <a:t>Limited </a:t>
            </a:r>
            <a:r>
              <a:rPr lang="en-GB" dirty="0"/>
              <a:t>positive </a:t>
            </a:r>
            <a:r>
              <a:rPr lang="en-GB" dirty="0" smtClean="0"/>
              <a:t>change on </a:t>
            </a:r>
            <a:r>
              <a:rPr lang="en-GB" dirty="0"/>
              <a:t>qualitative measures and problems with retention of the information </a:t>
            </a:r>
            <a:r>
              <a:rPr lang="en-GB" dirty="0" smtClean="0"/>
              <a:t>was highlighted </a:t>
            </a:r>
            <a:r>
              <a:rPr lang="en-GB" dirty="0"/>
              <a:t>by patients in post-group interviews, and suggests a need </a:t>
            </a:r>
            <a:r>
              <a:rPr lang="en-GB" dirty="0" smtClean="0"/>
              <a:t>for future </a:t>
            </a:r>
            <a:r>
              <a:rPr lang="en-GB" dirty="0"/>
              <a:t>booster sessions or further therapy work in this area (e.g. CBT </a:t>
            </a:r>
            <a:r>
              <a:rPr lang="en-GB" dirty="0" smtClean="0"/>
              <a:t>for psychosis</a:t>
            </a:r>
            <a:r>
              <a:rPr lang="en-GB" dirty="0"/>
              <a:t>) for this client group.</a:t>
            </a:r>
          </a:p>
          <a:p>
            <a:r>
              <a:rPr lang="en-GB" dirty="0"/>
              <a:t>Feedback from patients emphasised the positive impact of </a:t>
            </a:r>
            <a:r>
              <a:rPr lang="en-GB" dirty="0" smtClean="0"/>
              <a:t>the intervention </a:t>
            </a:r>
            <a:r>
              <a:rPr lang="en-GB" dirty="0"/>
              <a:t>on their sense of agency and empowerment. </a:t>
            </a:r>
            <a:endParaRPr lang="en-GB" dirty="0" smtClean="0"/>
          </a:p>
          <a:p>
            <a:r>
              <a:rPr lang="en-GB" dirty="0" smtClean="0"/>
              <a:t>Future research should </a:t>
            </a:r>
            <a:r>
              <a:rPr lang="en-GB" dirty="0"/>
              <a:t>focus on identifying the most effective way of targeting those </a:t>
            </a:r>
            <a:r>
              <a:rPr lang="en-GB" dirty="0" smtClean="0"/>
              <a:t>patients who </a:t>
            </a:r>
            <a:r>
              <a:rPr lang="en-GB" dirty="0"/>
              <a:t>will benefit positively from this group and ways of relaying </a:t>
            </a:r>
            <a:r>
              <a:rPr lang="en-GB" dirty="0" smtClean="0"/>
              <a:t>the information </a:t>
            </a:r>
            <a:r>
              <a:rPr lang="en-GB" dirty="0"/>
              <a:t>in a user-friendly format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695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233</TotalTime>
  <Words>2771</Words>
  <Application>Microsoft Office PowerPoint</Application>
  <PresentationFormat>On-screen Show (4:3)</PresentationFormat>
  <Paragraphs>219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Pushpin</vt:lpstr>
      <vt:lpstr>Vallentine et al  (2010)</vt:lpstr>
      <vt:lpstr>Psychoeducation</vt:lpstr>
      <vt:lpstr>Psycho-education for families</vt:lpstr>
      <vt:lpstr>Psychoeducation for people with a diagnosis </vt:lpstr>
      <vt:lpstr>Research into psychoeducation</vt:lpstr>
      <vt:lpstr>Downsides to psychoeducation</vt:lpstr>
      <vt:lpstr>Why is it useful?</vt:lpstr>
      <vt:lpstr>Issues relating to high security settings</vt:lpstr>
      <vt:lpstr>Outcomes may differ as Pps may have…</vt:lpstr>
      <vt:lpstr>How could it help?</vt:lpstr>
      <vt:lpstr>Aims of the study</vt:lpstr>
      <vt:lpstr>Procedure</vt:lpstr>
      <vt:lpstr>The semi-structured interview</vt:lpstr>
      <vt:lpstr>Broadmoor</vt:lpstr>
      <vt:lpstr>Procedure: Participants</vt:lpstr>
      <vt:lpstr>More about the Pps</vt:lpstr>
      <vt:lpstr>Outcome Measures</vt:lpstr>
      <vt:lpstr>The Self-Concept Questionnaire</vt:lpstr>
      <vt:lpstr>Clinical Outcomes in Routine Evaluation – Outcome Measure; (CORE-OM)</vt:lpstr>
      <vt:lpstr>Semi-structured interview </vt:lpstr>
      <vt:lpstr>Additional variables </vt:lpstr>
      <vt:lpstr>What did they do?</vt:lpstr>
      <vt:lpstr>Group make-up</vt:lpstr>
      <vt:lpstr>Data analysis</vt:lpstr>
      <vt:lpstr>Findings</vt:lpstr>
      <vt:lpstr>More findings</vt:lpstr>
      <vt:lpstr>Incidents over 3 and 6 months periods pre-and post-group </vt:lpstr>
      <vt:lpstr>Medication </vt:lpstr>
      <vt:lpstr>Placement</vt:lpstr>
      <vt:lpstr>Qualitative data:  What Pps valued</vt:lpstr>
      <vt:lpstr>How the information helped</vt:lpstr>
      <vt:lpstr>Clinical implications identified by patients</vt:lpstr>
      <vt:lpstr>What was unhelpful</vt:lpstr>
      <vt:lpstr>Group-work experiences</vt:lpstr>
      <vt:lpstr>Structured interview material</vt:lpstr>
      <vt:lpstr>Semi-structured interview  findings cont’d</vt:lpstr>
      <vt:lpstr>What else did Pps say?</vt:lpstr>
      <vt:lpstr>Discussion</vt:lpstr>
      <vt:lpstr>Thinking about the findings…</vt:lpstr>
      <vt:lpstr>Further discussion</vt:lpstr>
      <vt:lpstr>Further discussion</vt:lpstr>
      <vt:lpstr>Discussion of Qual. analysis </vt:lpstr>
      <vt:lpstr>Conclusions</vt:lpstr>
      <vt:lpstr>Conclusions</vt:lpstr>
    </vt:vector>
  </TitlesOfParts>
  <Company>The Portsmouth Grammar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Dept</dc:creator>
  <cp:lastModifiedBy>IT Dept</cp:lastModifiedBy>
  <cp:revision>22</cp:revision>
  <dcterms:created xsi:type="dcterms:W3CDTF">2016-07-27T14:58:55Z</dcterms:created>
  <dcterms:modified xsi:type="dcterms:W3CDTF">2017-04-21T15:09:46Z</dcterms:modified>
</cp:coreProperties>
</file>