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4" r:id="rId4"/>
    <p:sldId id="295" r:id="rId5"/>
    <p:sldId id="258" r:id="rId6"/>
    <p:sldId id="259" r:id="rId7"/>
    <p:sldId id="260" r:id="rId8"/>
    <p:sldId id="261" r:id="rId9"/>
    <p:sldId id="262" r:id="rId10"/>
    <p:sldId id="263" r:id="rId11"/>
    <p:sldId id="264" r:id="rId12"/>
    <p:sldId id="265" r:id="rId13"/>
    <p:sldId id="266" r:id="rId14"/>
    <p:sldId id="267" r:id="rId15"/>
    <p:sldId id="268" r:id="rId16"/>
    <p:sldId id="271" r:id="rId17"/>
    <p:sldId id="269" r:id="rId18"/>
    <p:sldId id="270" r:id="rId19"/>
    <p:sldId id="272" r:id="rId20"/>
    <p:sldId id="273" r:id="rId21"/>
    <p:sldId id="274" r:id="rId22"/>
    <p:sldId id="275" r:id="rId23"/>
    <p:sldId id="276" r:id="rId24"/>
    <p:sldId id="277" r:id="rId25"/>
    <p:sldId id="278" r:id="rId26"/>
    <p:sldId id="279" r:id="rId27"/>
    <p:sldId id="280" r:id="rId28"/>
    <p:sldId id="283" r:id="rId29"/>
    <p:sldId id="284" r:id="rId30"/>
    <p:sldId id="285" r:id="rId31"/>
    <p:sldId id="286" r:id="rId32"/>
    <p:sldId id="287" r:id="rId33"/>
    <p:sldId id="288" r:id="rId34"/>
    <p:sldId id="289" r:id="rId35"/>
    <p:sldId id="291" r:id="rId36"/>
    <p:sldId id="290" r:id="rId37"/>
    <p:sldId id="292"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3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E1E73AA-B192-4B59-BE6F-3DC24DB21356}" type="datetimeFigureOut">
              <a:rPr lang="en-GB" smtClean="0"/>
              <a:t>09/11/2017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2890662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E1E73AA-B192-4B59-BE6F-3DC24DB21356}" type="datetimeFigureOut">
              <a:rPr lang="en-GB" smtClean="0"/>
              <a:t>09/11/2017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63155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1E73AA-B192-4B59-BE6F-3DC24DB21356}" type="datetimeFigureOut">
              <a:rPr lang="en-GB" smtClean="0"/>
              <a:t>09/11/2017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4089751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E1E73AA-B192-4B59-BE6F-3DC24DB21356}" type="datetimeFigureOut">
              <a:rPr lang="en-GB" smtClean="0"/>
              <a:t>09/11/2017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2087909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E1E73AA-B192-4B59-BE6F-3DC24DB21356}" type="datetimeFigureOut">
              <a:rPr lang="en-GB" smtClean="0"/>
              <a:t>09/11/2017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365317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E1E73AA-B192-4B59-BE6F-3DC24DB21356}" type="datetimeFigureOut">
              <a:rPr lang="en-GB" smtClean="0"/>
              <a:t>09/11/2017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2233756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1E73AA-B192-4B59-BE6F-3DC24DB21356}" type="datetimeFigureOut">
              <a:rPr lang="en-GB" smtClean="0"/>
              <a:t>09/11/2017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610186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1E73AA-B192-4B59-BE6F-3DC24DB21356}" type="datetimeFigureOut">
              <a:rPr lang="en-GB" smtClean="0"/>
              <a:t>09/11/2017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3975647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1E73AA-B192-4B59-BE6F-3DC24DB21356}" type="datetimeFigureOut">
              <a:rPr lang="en-GB" smtClean="0"/>
              <a:t>09/11/2017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3034136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E1E73AA-B192-4B59-BE6F-3DC24DB21356}" type="datetimeFigureOut">
              <a:rPr lang="en-GB" smtClean="0"/>
              <a:t>09/11/2017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88226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E1E73AA-B192-4B59-BE6F-3DC24DB21356}" type="datetimeFigureOut">
              <a:rPr lang="en-GB" smtClean="0"/>
              <a:t>09/11/2017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5104D-9447-4FCC-A103-62C606DA386E}" type="slidenum">
              <a:rPr lang="en-GB" smtClean="0"/>
              <a:t>‹#›</a:t>
            </a:fld>
            <a:endParaRPr lang="en-GB"/>
          </a:p>
        </p:txBody>
      </p:sp>
    </p:spTree>
    <p:extLst>
      <p:ext uri="{BB962C8B-B14F-4D97-AF65-F5344CB8AC3E}">
        <p14:creationId xmlns:p14="http://schemas.microsoft.com/office/powerpoint/2010/main" val="15809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1E73AA-B192-4B59-BE6F-3DC24DB21356}" type="datetimeFigureOut">
              <a:rPr lang="en-GB" smtClean="0"/>
              <a:t>09/11/2017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65104D-9447-4FCC-A103-62C606DA386E}" type="slidenum">
              <a:rPr lang="en-GB" smtClean="0"/>
              <a:t>‹#›</a:t>
            </a:fld>
            <a:endParaRPr lang="en-GB"/>
          </a:p>
        </p:txBody>
      </p:sp>
    </p:spTree>
    <p:extLst>
      <p:ext uri="{BB962C8B-B14F-4D97-AF65-F5344CB8AC3E}">
        <p14:creationId xmlns:p14="http://schemas.microsoft.com/office/powerpoint/2010/main" val="17889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sciencedaily.com/releases/2015/05/150508105656.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33000"/>
                    </a14:imgEffect>
                  </a14:imgLayer>
                </a14:imgProps>
              </a:ext>
              <a:ext uri="{28A0092B-C50C-407E-A947-70E740481C1C}">
                <a14:useLocalDpi xmlns:a14="http://schemas.microsoft.com/office/drawing/2010/main" val="0"/>
              </a:ext>
            </a:extLst>
          </a:blip>
          <a:stretch>
            <a:fillRect/>
          </a:stretch>
        </p:blipFill>
        <p:spPr>
          <a:xfrm>
            <a:off x="0" y="12394"/>
            <a:ext cx="9144000" cy="6845605"/>
          </a:xfrm>
          <a:prstGeom prst="rect">
            <a:avLst/>
          </a:prstGeom>
        </p:spPr>
      </p:pic>
      <p:sp>
        <p:nvSpPr>
          <p:cNvPr id="2" name="Title 1"/>
          <p:cNvSpPr>
            <a:spLocks noGrp="1"/>
          </p:cNvSpPr>
          <p:nvPr>
            <p:ph type="ctrTitle"/>
          </p:nvPr>
        </p:nvSpPr>
        <p:spPr>
          <a:xfrm>
            <a:off x="683568" y="1556792"/>
            <a:ext cx="7772400" cy="1470025"/>
          </a:xfrm>
        </p:spPr>
        <p:txBody>
          <a:bodyPr/>
          <a:lstStyle/>
          <a:p>
            <a:r>
              <a:rPr lang="en-GB" dirty="0" smtClean="0">
                <a:solidFill>
                  <a:srgbClr val="FFFF00"/>
                </a:solidFill>
                <a:latin typeface="Arial Black" panose="020B0A04020102020204" pitchFamily="34" charset="0"/>
              </a:rPr>
              <a:t>Paper 1: Learning Theories</a:t>
            </a:r>
            <a:endParaRPr lang="en-GB" dirty="0">
              <a:solidFill>
                <a:srgbClr val="FFFF00"/>
              </a:solidFill>
              <a:latin typeface="Arial Black" panose="020B0A04020102020204" pitchFamily="34" charset="0"/>
            </a:endParaRPr>
          </a:p>
        </p:txBody>
      </p:sp>
      <p:sp>
        <p:nvSpPr>
          <p:cNvPr id="3" name="Subtitle 2"/>
          <p:cNvSpPr>
            <a:spLocks noGrp="1"/>
          </p:cNvSpPr>
          <p:nvPr>
            <p:ph type="subTitle" idx="1"/>
          </p:nvPr>
        </p:nvSpPr>
        <p:spPr>
          <a:xfrm>
            <a:off x="1371600" y="2708920"/>
            <a:ext cx="6400800" cy="1752600"/>
          </a:xfrm>
        </p:spPr>
        <p:txBody>
          <a:bodyPr>
            <a:normAutofit fontScale="92500"/>
          </a:bodyPr>
          <a:lstStyle/>
          <a:p>
            <a:r>
              <a:rPr lang="en-GB" sz="4400" dirty="0" smtClean="0">
                <a:solidFill>
                  <a:schemeClr val="bg1"/>
                </a:solidFill>
                <a:latin typeface="Arial Black" panose="020B0A04020102020204" pitchFamily="34" charset="0"/>
              </a:rPr>
              <a:t>Contemporary Study: </a:t>
            </a:r>
          </a:p>
          <a:p>
            <a:r>
              <a:rPr lang="en-GB" sz="4400" dirty="0" smtClean="0">
                <a:solidFill>
                  <a:srgbClr val="FFFF00"/>
                </a:solidFill>
                <a:latin typeface="Arial Black" panose="020B0A04020102020204" pitchFamily="34" charset="0"/>
              </a:rPr>
              <a:t>Bastian et al (2012)</a:t>
            </a:r>
            <a:endParaRPr lang="en-GB" sz="4400" dirty="0">
              <a:solidFill>
                <a:srgbClr val="FFFF00"/>
              </a:solidFill>
              <a:latin typeface="Arial Black" panose="020B0A04020102020204" pitchFamily="34" charset="0"/>
            </a:endParaRPr>
          </a:p>
        </p:txBody>
      </p:sp>
    </p:spTree>
    <p:extLst>
      <p:ext uri="{BB962C8B-B14F-4D97-AF65-F5344CB8AC3E}">
        <p14:creationId xmlns:p14="http://schemas.microsoft.com/office/powerpoint/2010/main" val="1206456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GB" b="1" dirty="0" smtClean="0"/>
              <a:t>Aims</a:t>
            </a:r>
            <a:endParaRPr lang="en-GB" dirty="0"/>
          </a:p>
        </p:txBody>
      </p:sp>
      <p:sp>
        <p:nvSpPr>
          <p:cNvPr id="3" name="Content Placeholder 2"/>
          <p:cNvSpPr>
            <a:spLocks noGrp="1"/>
          </p:cNvSpPr>
          <p:nvPr>
            <p:ph idx="1"/>
          </p:nvPr>
        </p:nvSpPr>
        <p:spPr>
          <a:xfrm>
            <a:off x="323528" y="1196752"/>
            <a:ext cx="8424936" cy="5328592"/>
          </a:xfrm>
        </p:spPr>
        <p:txBody>
          <a:bodyPr>
            <a:normAutofit/>
          </a:bodyPr>
          <a:lstStyle/>
          <a:p>
            <a:pPr marL="0" indent="0">
              <a:buNone/>
            </a:pPr>
            <a:r>
              <a:rPr lang="en-GB" dirty="0" smtClean="0"/>
              <a:t>Do violent </a:t>
            </a:r>
            <a:r>
              <a:rPr lang="en-GB" dirty="0"/>
              <a:t>video games </a:t>
            </a:r>
            <a:r>
              <a:rPr lang="en-GB" dirty="0" smtClean="0"/>
              <a:t>reduce our perceived ‘humanness’ of ourselves </a:t>
            </a:r>
            <a:r>
              <a:rPr lang="en-GB" dirty="0"/>
              <a:t>and co-players. </a:t>
            </a:r>
            <a:endParaRPr lang="en-GB" dirty="0" smtClean="0"/>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2492896"/>
            <a:ext cx="5905500" cy="3324225"/>
          </a:xfrm>
          <a:prstGeom prst="rect">
            <a:avLst/>
          </a:prstGeom>
        </p:spPr>
      </p:pic>
    </p:spTree>
    <p:extLst>
      <p:ext uri="{BB962C8B-B14F-4D97-AF65-F5344CB8AC3E}">
        <p14:creationId xmlns:p14="http://schemas.microsoft.com/office/powerpoint/2010/main" val="1033503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60648"/>
            <a:ext cx="8229600" cy="6408712"/>
          </a:xfrm>
        </p:spPr>
        <p:txBody>
          <a:bodyPr/>
          <a:lstStyle/>
          <a:p>
            <a:r>
              <a:rPr lang="en-GB" dirty="0" smtClean="0"/>
              <a:t>Are perceptions of</a:t>
            </a:r>
            <a:r>
              <a:rPr lang="en-GB" i="1" dirty="0" smtClean="0"/>
              <a:t> </a:t>
            </a:r>
            <a:r>
              <a:rPr lang="en-GB" dirty="0" smtClean="0"/>
              <a:t>humanity of a co-player dependent on whether you play competitively against them or collaboratively with them against a third party. </a:t>
            </a:r>
          </a:p>
          <a:p>
            <a:endParaRPr lang="en-GB" dirty="0" smtClean="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2420888"/>
            <a:ext cx="6349677" cy="3809806"/>
          </a:xfrm>
          <a:prstGeom prst="rect">
            <a:avLst/>
          </a:prstGeom>
        </p:spPr>
      </p:pic>
    </p:spTree>
    <p:extLst>
      <p:ext uri="{BB962C8B-B14F-4D97-AF65-F5344CB8AC3E}">
        <p14:creationId xmlns:p14="http://schemas.microsoft.com/office/powerpoint/2010/main" val="1564955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67544" y="332656"/>
            <a:ext cx="8229600" cy="4525963"/>
          </a:xfrm>
          <a:prstGeom prst="rect">
            <a:avLst/>
          </a:prstGeom>
        </p:spPr>
        <p:txBody>
          <a:bodyPr>
            <a:spAutoFit/>
          </a:bodyPr>
          <a:lstStyle/>
          <a:p>
            <a:r>
              <a:rPr lang="en-GB" dirty="0" smtClean="0"/>
              <a:t>Is dehumanisation affected by whether you are playing a computer controlled avatar or a character controlled by another human?</a:t>
            </a:r>
            <a:endParaRPr lang="en-GB" dirty="0" smtClean="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988840"/>
            <a:ext cx="7645736" cy="4298776"/>
          </a:xfrm>
          <a:prstGeom prst="rect">
            <a:avLst/>
          </a:prstGeom>
        </p:spPr>
      </p:pic>
    </p:spTree>
    <p:extLst>
      <p:ext uri="{BB962C8B-B14F-4D97-AF65-F5344CB8AC3E}">
        <p14:creationId xmlns:p14="http://schemas.microsoft.com/office/powerpoint/2010/main" val="3630051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Introduction</a:t>
            </a:r>
            <a:endParaRPr lang="en-GB" dirty="0"/>
          </a:p>
        </p:txBody>
      </p:sp>
      <p:sp>
        <p:nvSpPr>
          <p:cNvPr id="3" name="Content Placeholder 2"/>
          <p:cNvSpPr>
            <a:spLocks noGrp="1"/>
          </p:cNvSpPr>
          <p:nvPr>
            <p:ph idx="1"/>
          </p:nvPr>
        </p:nvSpPr>
        <p:spPr/>
        <p:txBody>
          <a:bodyPr>
            <a:normAutofit fontScale="77500" lnSpcReduction="20000"/>
          </a:bodyPr>
          <a:lstStyle/>
          <a:p>
            <a:r>
              <a:rPr lang="en-GB" dirty="0"/>
              <a:t>C</a:t>
            </a:r>
            <a:r>
              <a:rPr lang="en-GB" dirty="0" smtClean="0"/>
              <a:t>oncern about violent </a:t>
            </a:r>
            <a:r>
              <a:rPr lang="en-GB" dirty="0"/>
              <a:t>video </a:t>
            </a:r>
            <a:r>
              <a:rPr lang="en-GB" dirty="0" smtClean="0"/>
              <a:t>games are nothing new</a:t>
            </a:r>
          </a:p>
          <a:p>
            <a:r>
              <a:rPr lang="en-GB" dirty="0" smtClean="0"/>
              <a:t>but, </a:t>
            </a:r>
            <a:r>
              <a:rPr lang="en-GB" dirty="0"/>
              <a:t>g</a:t>
            </a:r>
            <a:r>
              <a:rPr lang="en-GB" dirty="0" smtClean="0"/>
              <a:t>raphics are now so realistic; anxieties have intensified</a:t>
            </a:r>
          </a:p>
          <a:p>
            <a:r>
              <a:rPr lang="en-GB" dirty="0" smtClean="0"/>
              <a:t>negative </a:t>
            </a:r>
            <a:r>
              <a:rPr lang="en-GB" dirty="0"/>
              <a:t>effects are well documented and appear more significant than those associated with other forms of violent media. </a:t>
            </a:r>
            <a:endParaRPr lang="en-GB" dirty="0" smtClean="0"/>
          </a:p>
          <a:p>
            <a:r>
              <a:rPr lang="en-GB" dirty="0"/>
              <a:t>R</a:t>
            </a:r>
            <a:r>
              <a:rPr lang="en-GB" dirty="0" smtClean="0"/>
              <a:t>esearch </a:t>
            </a:r>
            <a:r>
              <a:rPr lang="en-GB" dirty="0"/>
              <a:t>focuses on violent gaming leading to increased aggression but research </a:t>
            </a:r>
            <a:r>
              <a:rPr lang="en-GB" dirty="0" smtClean="0"/>
              <a:t>shows players are also </a:t>
            </a:r>
            <a:endParaRPr lang="en-GB" dirty="0"/>
          </a:p>
          <a:p>
            <a:pPr lvl="1"/>
            <a:r>
              <a:rPr lang="en-GB" dirty="0" smtClean="0"/>
              <a:t>more </a:t>
            </a:r>
            <a:r>
              <a:rPr lang="en-GB" dirty="0"/>
              <a:t>likely to endorse violence in real-life</a:t>
            </a:r>
          </a:p>
          <a:p>
            <a:pPr lvl="1"/>
            <a:r>
              <a:rPr lang="en-GB" dirty="0" smtClean="0"/>
              <a:t>more </a:t>
            </a:r>
            <a:r>
              <a:rPr lang="en-GB" dirty="0"/>
              <a:t>likely to see others as more hostile</a:t>
            </a:r>
          </a:p>
          <a:p>
            <a:pPr lvl="1"/>
            <a:r>
              <a:rPr lang="en-GB" dirty="0" smtClean="0"/>
              <a:t>less </a:t>
            </a:r>
            <a:r>
              <a:rPr lang="en-GB" dirty="0"/>
              <a:t>likely to experience </a:t>
            </a:r>
            <a:r>
              <a:rPr lang="en-GB" dirty="0" smtClean="0"/>
              <a:t>empathy</a:t>
            </a:r>
          </a:p>
          <a:p>
            <a:pPr lvl="1"/>
            <a:r>
              <a:rPr lang="en-GB" dirty="0" smtClean="0"/>
              <a:t>less </a:t>
            </a:r>
            <a:r>
              <a:rPr lang="en-GB" dirty="0"/>
              <a:t>likely to engage in pro-social behaviour</a:t>
            </a:r>
          </a:p>
          <a:p>
            <a:pPr lvl="1"/>
            <a:r>
              <a:rPr lang="en-GB" dirty="0"/>
              <a:t>have reduced sensitivity to real-life violence, numbing them to the pain and suffering of others.</a:t>
            </a:r>
          </a:p>
          <a:p>
            <a:endParaRPr lang="en-GB" dirty="0"/>
          </a:p>
        </p:txBody>
      </p:sp>
    </p:spTree>
    <p:extLst>
      <p:ext uri="{BB962C8B-B14F-4D97-AF65-F5344CB8AC3E}">
        <p14:creationId xmlns:p14="http://schemas.microsoft.com/office/powerpoint/2010/main" val="2702479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GB" dirty="0"/>
              <a:t>W</a:t>
            </a:r>
            <a:r>
              <a:rPr lang="en-GB" dirty="0" smtClean="0"/>
              <a:t>hy is violent gaming more influential than other violent media?</a:t>
            </a:r>
            <a:br>
              <a:rPr lang="en-GB" dirty="0" smtClean="0"/>
            </a:br>
            <a:endParaRPr lang="en-GB" dirty="0"/>
          </a:p>
        </p:txBody>
      </p:sp>
      <p:sp>
        <p:nvSpPr>
          <p:cNvPr id="3" name="Content Placeholder 2"/>
          <p:cNvSpPr>
            <a:spLocks noGrp="1"/>
          </p:cNvSpPr>
          <p:nvPr>
            <p:ph idx="1"/>
          </p:nvPr>
        </p:nvSpPr>
        <p:spPr>
          <a:xfrm>
            <a:off x="467544" y="1340768"/>
            <a:ext cx="8229600" cy="4525963"/>
          </a:xfrm>
        </p:spPr>
        <p:txBody>
          <a:bodyPr>
            <a:normAutofit fontScale="85000" lnSpcReduction="10000"/>
          </a:bodyPr>
          <a:lstStyle/>
          <a:p>
            <a:pPr marL="0" indent="0">
              <a:buNone/>
            </a:pPr>
            <a:endParaRPr lang="en-GB" dirty="0"/>
          </a:p>
          <a:p>
            <a:r>
              <a:rPr lang="en-GB" dirty="0" smtClean="0"/>
              <a:t>Players identify </a:t>
            </a:r>
            <a:r>
              <a:rPr lang="en-GB" dirty="0"/>
              <a:t>with and feel somewhat responsible for the violence </a:t>
            </a:r>
            <a:r>
              <a:rPr lang="en-GB" dirty="0" smtClean="0"/>
              <a:t>actioned in virtual </a:t>
            </a:r>
            <a:r>
              <a:rPr lang="en-GB" dirty="0"/>
              <a:t>environments</a:t>
            </a:r>
          </a:p>
          <a:p>
            <a:pPr lvl="0"/>
            <a:r>
              <a:rPr lang="en-GB" dirty="0" smtClean="0"/>
              <a:t>They become </a:t>
            </a:r>
            <a:r>
              <a:rPr lang="en-GB" dirty="0"/>
              <a:t>personally engaged with video game content</a:t>
            </a:r>
          </a:p>
          <a:p>
            <a:pPr lvl="0"/>
            <a:r>
              <a:rPr lang="en-GB" dirty="0" smtClean="0"/>
              <a:t>They personally </a:t>
            </a:r>
            <a:r>
              <a:rPr lang="en-GB" dirty="0"/>
              <a:t>identify with video game avatars</a:t>
            </a:r>
          </a:p>
          <a:p>
            <a:pPr lvl="0"/>
            <a:r>
              <a:rPr lang="en-GB" dirty="0" smtClean="0"/>
              <a:t>They see </a:t>
            </a:r>
            <a:r>
              <a:rPr lang="en-GB" dirty="0"/>
              <a:t>themselves as more aggressive after playing violent games</a:t>
            </a:r>
          </a:p>
          <a:p>
            <a:pPr lvl="0"/>
            <a:r>
              <a:rPr lang="en-GB" dirty="0" smtClean="0"/>
              <a:t>moral </a:t>
            </a:r>
            <a:r>
              <a:rPr lang="en-GB" dirty="0"/>
              <a:t>disengagement </a:t>
            </a:r>
            <a:r>
              <a:rPr lang="en-GB" dirty="0" smtClean="0"/>
              <a:t>strategies </a:t>
            </a:r>
            <a:r>
              <a:rPr lang="en-GB" dirty="0"/>
              <a:t>facilitate enjoyment of virtual </a:t>
            </a:r>
            <a:r>
              <a:rPr lang="en-GB" dirty="0" smtClean="0"/>
              <a:t>violence</a:t>
            </a:r>
            <a:endParaRPr lang="en-GB" dirty="0"/>
          </a:p>
          <a:p>
            <a:endParaRPr lang="en-GB" dirty="0"/>
          </a:p>
        </p:txBody>
      </p:sp>
    </p:spTree>
    <p:extLst>
      <p:ext uri="{BB962C8B-B14F-4D97-AF65-F5344CB8AC3E}">
        <p14:creationId xmlns:p14="http://schemas.microsoft.com/office/powerpoint/2010/main" val="1905726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Dehumanisation</a:t>
            </a:r>
            <a:endParaRPr lang="en-GB" dirty="0"/>
          </a:p>
        </p:txBody>
      </p:sp>
      <p:sp>
        <p:nvSpPr>
          <p:cNvPr id="3" name="Content Placeholder 2"/>
          <p:cNvSpPr>
            <a:spLocks noGrp="1"/>
          </p:cNvSpPr>
          <p:nvPr>
            <p:ph idx="1"/>
          </p:nvPr>
        </p:nvSpPr>
        <p:spPr/>
        <p:txBody>
          <a:bodyPr>
            <a:normAutofit lnSpcReduction="10000"/>
          </a:bodyPr>
          <a:lstStyle/>
          <a:p>
            <a:pPr marL="0" indent="0" algn="ctr">
              <a:buNone/>
            </a:pPr>
            <a:r>
              <a:rPr lang="en-GB" b="1" dirty="0" smtClean="0"/>
              <a:t>“Dehumanisation</a:t>
            </a:r>
            <a:r>
              <a:rPr lang="en-GB" dirty="0" smtClean="0"/>
              <a:t> </a:t>
            </a:r>
            <a:r>
              <a:rPr lang="en-GB" dirty="0"/>
              <a:t>of victims, may lead to increased aggression towards them due to “the process of </a:t>
            </a:r>
            <a:r>
              <a:rPr lang="en-GB" b="1" dirty="0"/>
              <a:t>moral disengagement</a:t>
            </a:r>
            <a:r>
              <a:rPr lang="en-GB" dirty="0"/>
              <a:t>, which reduces </a:t>
            </a:r>
            <a:r>
              <a:rPr lang="en-GB" b="1" dirty="0"/>
              <a:t>empathy</a:t>
            </a:r>
            <a:r>
              <a:rPr lang="en-GB" dirty="0"/>
              <a:t> and restores psychological </a:t>
            </a:r>
            <a:r>
              <a:rPr lang="en-GB" b="1" dirty="0"/>
              <a:t>equanimity</a:t>
            </a:r>
            <a:r>
              <a:rPr lang="en-GB" b="1" dirty="0" smtClean="0"/>
              <a:t>”</a:t>
            </a:r>
            <a:endParaRPr lang="en-GB" dirty="0" smtClean="0"/>
          </a:p>
          <a:p>
            <a:pPr marL="0" indent="0" algn="ctr">
              <a:buNone/>
            </a:pPr>
            <a:r>
              <a:rPr lang="en-GB" dirty="0" smtClean="0"/>
              <a:t>(</a:t>
            </a:r>
            <a:r>
              <a:rPr lang="en-GB" dirty="0" err="1"/>
              <a:t>Castano</a:t>
            </a:r>
            <a:r>
              <a:rPr lang="en-GB" dirty="0"/>
              <a:t> &amp; </a:t>
            </a:r>
            <a:r>
              <a:rPr lang="en-GB" dirty="0" err="1"/>
              <a:t>Giner-Sorolla</a:t>
            </a:r>
            <a:r>
              <a:rPr lang="en-GB" dirty="0"/>
              <a:t>, </a:t>
            </a:r>
            <a:r>
              <a:rPr lang="en-GB" dirty="0" smtClean="0"/>
              <a:t>2006)</a:t>
            </a:r>
          </a:p>
          <a:p>
            <a:pPr marL="0" indent="0">
              <a:buNone/>
            </a:pPr>
            <a:endParaRPr lang="en-GB" dirty="0" smtClean="0"/>
          </a:p>
          <a:p>
            <a:pPr marL="0" indent="0">
              <a:buNone/>
            </a:pPr>
            <a:r>
              <a:rPr lang="en-GB" dirty="0" smtClean="0"/>
              <a:t>“</a:t>
            </a:r>
            <a:r>
              <a:rPr lang="en-GB" dirty="0"/>
              <a:t>dehumanization oils the wheels of aggression and violence against others”.</a:t>
            </a:r>
          </a:p>
          <a:p>
            <a:endParaRPr lang="en-GB" dirty="0"/>
          </a:p>
        </p:txBody>
      </p:sp>
    </p:spTree>
    <p:extLst>
      <p:ext uri="{BB962C8B-B14F-4D97-AF65-F5344CB8AC3E}">
        <p14:creationId xmlns:p14="http://schemas.microsoft.com/office/powerpoint/2010/main" val="1219811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Writing hypotheses</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b="1" dirty="0"/>
              <a:t>W</a:t>
            </a:r>
            <a:r>
              <a:rPr lang="en-GB" b="1" dirty="0" smtClean="0"/>
              <a:t>rite </a:t>
            </a:r>
            <a:r>
              <a:rPr lang="en-GB" b="1" dirty="0"/>
              <a:t>full 3 mark directional experimental hypotheses for the </a:t>
            </a:r>
            <a:r>
              <a:rPr lang="en-GB" b="1" dirty="0" smtClean="0"/>
              <a:t>study</a:t>
            </a:r>
            <a:endParaRPr lang="en-GB" dirty="0" smtClean="0"/>
          </a:p>
          <a:p>
            <a:pPr marL="0" indent="0">
              <a:buNone/>
            </a:pPr>
            <a:r>
              <a:rPr lang="en-GB" b="1" dirty="0"/>
              <a:t> </a:t>
            </a:r>
            <a:endParaRPr lang="en-GB" dirty="0"/>
          </a:p>
          <a:p>
            <a:r>
              <a:rPr lang="en-GB" i="1" dirty="0"/>
              <a:t>Hypothesis 1: IV violent or non-violent video game, DV self-perception of </a:t>
            </a:r>
            <a:r>
              <a:rPr lang="en-GB" i="1" dirty="0" smtClean="0"/>
              <a:t>humanity</a:t>
            </a:r>
            <a:r>
              <a:rPr lang="en-GB" i="1" dirty="0"/>
              <a:t> </a:t>
            </a:r>
            <a:endParaRPr lang="en-GB" dirty="0"/>
          </a:p>
          <a:p>
            <a:r>
              <a:rPr lang="en-GB" i="1" dirty="0"/>
              <a:t>Hypothesis 2: IV violent or non-violent video game, DV perception of opponent’s </a:t>
            </a:r>
            <a:r>
              <a:rPr lang="en-GB" i="1" dirty="0" smtClean="0"/>
              <a:t>humanity</a:t>
            </a:r>
            <a:endParaRPr lang="en-GB" dirty="0"/>
          </a:p>
          <a:p>
            <a:r>
              <a:rPr lang="en-GB" i="1" dirty="0"/>
              <a:t>Hypothesis 3: IV co-player takes role of co-perpetrator or opponent in violent video-game play, DV self-perception of </a:t>
            </a:r>
            <a:r>
              <a:rPr lang="en-GB" i="1" dirty="0" smtClean="0"/>
              <a:t>humanity</a:t>
            </a:r>
            <a:endParaRPr lang="en-GB" dirty="0"/>
          </a:p>
          <a:p>
            <a:r>
              <a:rPr lang="en-GB" i="1" dirty="0"/>
              <a:t>Hypothesis 4: IV co-player takes role of co-perpetrator or opponent in violent video-game play, DV perception of co-player’s humanity</a:t>
            </a:r>
            <a:endParaRPr lang="en-GB" dirty="0"/>
          </a:p>
          <a:p>
            <a:endParaRPr lang="en-GB" dirty="0"/>
          </a:p>
          <a:p>
            <a:pPr marL="0" indent="0">
              <a:buNone/>
            </a:pPr>
            <a:endParaRPr lang="en-GB" dirty="0"/>
          </a:p>
        </p:txBody>
      </p:sp>
    </p:spTree>
    <p:extLst>
      <p:ext uri="{BB962C8B-B14F-4D97-AF65-F5344CB8AC3E}">
        <p14:creationId xmlns:p14="http://schemas.microsoft.com/office/powerpoint/2010/main" val="2475943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Method</a:t>
            </a:r>
            <a:r>
              <a:rPr lang="en-GB" dirty="0" smtClean="0"/>
              <a:t>: </a:t>
            </a:r>
            <a:r>
              <a:rPr lang="en-GB" b="1" dirty="0" smtClean="0"/>
              <a:t>Design</a:t>
            </a:r>
            <a:endParaRPr lang="en-GB" b="1" dirty="0"/>
          </a:p>
        </p:txBody>
      </p:sp>
      <p:sp>
        <p:nvSpPr>
          <p:cNvPr id="3" name="Content Placeholder 2"/>
          <p:cNvSpPr>
            <a:spLocks noGrp="1"/>
          </p:cNvSpPr>
          <p:nvPr>
            <p:ph idx="1"/>
          </p:nvPr>
        </p:nvSpPr>
        <p:spPr>
          <a:xfrm>
            <a:off x="457200" y="1600200"/>
            <a:ext cx="4834880" cy="4525963"/>
          </a:xfrm>
        </p:spPr>
        <p:txBody>
          <a:bodyPr>
            <a:normAutofit fontScale="85000" lnSpcReduction="10000"/>
          </a:bodyPr>
          <a:lstStyle/>
          <a:p>
            <a:pPr lvl="0"/>
            <a:r>
              <a:rPr lang="en-GB" dirty="0" smtClean="0"/>
              <a:t>IV</a:t>
            </a:r>
            <a:r>
              <a:rPr lang="en-GB" baseline="-25000" dirty="0" smtClean="0"/>
              <a:t>1</a:t>
            </a:r>
            <a:r>
              <a:rPr lang="en-GB" dirty="0" smtClean="0"/>
              <a:t> </a:t>
            </a:r>
            <a:r>
              <a:rPr lang="en-GB" dirty="0"/>
              <a:t>– Violent or non-violent video game play</a:t>
            </a:r>
          </a:p>
          <a:p>
            <a:pPr lvl="0"/>
            <a:r>
              <a:rPr lang="en-GB" dirty="0"/>
              <a:t>IV</a:t>
            </a:r>
            <a:r>
              <a:rPr lang="en-GB" baseline="-25000" dirty="0"/>
              <a:t>2</a:t>
            </a:r>
            <a:r>
              <a:rPr lang="en-GB" dirty="0"/>
              <a:t> – Co-player is a competitor or collaborator</a:t>
            </a:r>
          </a:p>
          <a:p>
            <a:r>
              <a:rPr lang="en-GB" dirty="0" err="1"/>
              <a:t>Pps</a:t>
            </a:r>
            <a:r>
              <a:rPr lang="en-GB" dirty="0"/>
              <a:t> were randomly assigned to groups in an independent measures design</a:t>
            </a:r>
            <a:r>
              <a:rPr lang="en-GB" dirty="0" smtClean="0"/>
              <a:t>.</a:t>
            </a:r>
            <a:endParaRPr lang="en-GB" dirty="0"/>
          </a:p>
          <a:p>
            <a:pPr lvl="0"/>
            <a:r>
              <a:rPr lang="en-GB" dirty="0"/>
              <a:t>DV</a:t>
            </a:r>
            <a:r>
              <a:rPr lang="en-GB" baseline="-25000" dirty="0"/>
              <a:t>1 </a:t>
            </a:r>
            <a:r>
              <a:rPr lang="en-GB" dirty="0"/>
              <a:t>– Perception of humanness of self</a:t>
            </a:r>
          </a:p>
          <a:p>
            <a:pPr lvl="0"/>
            <a:r>
              <a:rPr lang="en-GB" dirty="0"/>
              <a:t>DV</a:t>
            </a:r>
            <a:r>
              <a:rPr lang="en-GB" baseline="-25000" dirty="0"/>
              <a:t>2 </a:t>
            </a:r>
            <a:r>
              <a:rPr lang="en-GB" dirty="0"/>
              <a:t>- </a:t>
            </a:r>
            <a:r>
              <a:rPr lang="en-GB" baseline="-25000" dirty="0"/>
              <a:t> </a:t>
            </a:r>
            <a:r>
              <a:rPr lang="en-GB" dirty="0"/>
              <a:t>Perception of humanness of co-player</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1700808"/>
            <a:ext cx="3072342" cy="17281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4005064"/>
            <a:ext cx="4277668" cy="1769477"/>
          </a:xfrm>
          <a:prstGeom prst="rect">
            <a:avLst/>
          </a:prstGeom>
        </p:spPr>
      </p:pic>
    </p:spTree>
    <p:extLst>
      <p:ext uri="{BB962C8B-B14F-4D97-AF65-F5344CB8AC3E}">
        <p14:creationId xmlns:p14="http://schemas.microsoft.com/office/powerpoint/2010/main" val="2304962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GB" dirty="0" smtClean="0"/>
              <a:t>Measuring </a:t>
            </a:r>
            <a:r>
              <a:rPr lang="en-GB" dirty="0" smtClean="0"/>
              <a:t>humanness; </a:t>
            </a:r>
            <a:r>
              <a:rPr lang="en-GB" u="sng" dirty="0" smtClean="0"/>
              <a:t>Human Nature</a:t>
            </a:r>
            <a:r>
              <a:rPr lang="en-GB" dirty="0" smtClean="0"/>
              <a:t> </a:t>
            </a:r>
            <a:endParaRPr lang="en-GB" dirty="0"/>
          </a:p>
        </p:txBody>
      </p:sp>
      <p:sp>
        <p:nvSpPr>
          <p:cNvPr id="3" name="Content Placeholder 2"/>
          <p:cNvSpPr>
            <a:spLocks noGrp="1"/>
          </p:cNvSpPr>
          <p:nvPr>
            <p:ph idx="1"/>
          </p:nvPr>
        </p:nvSpPr>
        <p:spPr>
          <a:xfrm>
            <a:off x="323528" y="980728"/>
            <a:ext cx="5040560" cy="5688632"/>
          </a:xfrm>
        </p:spPr>
        <p:txBody>
          <a:bodyPr>
            <a:normAutofit fontScale="32500" lnSpcReduction="20000"/>
          </a:bodyPr>
          <a:lstStyle/>
          <a:p>
            <a:r>
              <a:rPr lang="en-GB" sz="8000" dirty="0" smtClean="0"/>
              <a:t>7 point rating scales from 1 (not at all) to 7 (very much so)</a:t>
            </a:r>
            <a:endParaRPr lang="en-GB" sz="8000" u="sng" dirty="0" smtClean="0"/>
          </a:p>
          <a:p>
            <a:r>
              <a:rPr lang="en-GB" sz="8000" dirty="0" smtClean="0"/>
              <a:t>- lack </a:t>
            </a:r>
            <a:r>
              <a:rPr lang="en-GB" sz="8000" dirty="0"/>
              <a:t>of </a:t>
            </a:r>
            <a:r>
              <a:rPr lang="en-GB" sz="8000" dirty="0" smtClean="0"/>
              <a:t>‘Human Nature’ the self/other is </a:t>
            </a:r>
            <a:r>
              <a:rPr lang="en-GB" sz="8000" dirty="0"/>
              <a:t>seen </a:t>
            </a:r>
            <a:r>
              <a:rPr lang="en-GB" sz="8000" dirty="0" smtClean="0"/>
              <a:t>as object </a:t>
            </a:r>
            <a:r>
              <a:rPr lang="en-GB" sz="8000" dirty="0"/>
              <a:t>or </a:t>
            </a:r>
            <a:r>
              <a:rPr lang="en-GB" sz="8000" dirty="0" smtClean="0"/>
              <a:t>machine-like: </a:t>
            </a:r>
            <a:r>
              <a:rPr lang="en-GB" sz="8000" dirty="0"/>
              <a:t>cold, rigid, inert, and lacking emotion. </a:t>
            </a:r>
            <a:endParaRPr lang="en-GB" sz="8000" dirty="0" smtClean="0"/>
          </a:p>
          <a:p>
            <a:pPr lvl="1"/>
            <a:r>
              <a:rPr lang="en-GB" sz="8000" dirty="0" smtClean="0"/>
              <a:t>“</a:t>
            </a:r>
            <a:r>
              <a:rPr lang="en-GB" sz="8000" dirty="0"/>
              <a:t>I felt like I was open minded, like I could think clearly about things” </a:t>
            </a:r>
            <a:endParaRPr lang="en-GB" sz="8000" dirty="0" smtClean="0"/>
          </a:p>
          <a:p>
            <a:pPr lvl="1"/>
            <a:r>
              <a:rPr lang="en-GB" sz="8000" dirty="0" smtClean="0"/>
              <a:t>“</a:t>
            </a:r>
            <a:r>
              <a:rPr lang="en-GB" sz="8000" dirty="0"/>
              <a:t>I felt that I was emotional, like I was responsive and warm” </a:t>
            </a:r>
            <a:endParaRPr lang="en-GB" sz="8000" dirty="0" smtClean="0"/>
          </a:p>
          <a:p>
            <a:pPr lvl="1"/>
            <a:r>
              <a:rPr lang="en-GB" sz="8000" dirty="0" smtClean="0"/>
              <a:t>“</a:t>
            </a:r>
            <a:r>
              <a:rPr lang="en-GB" sz="8000" dirty="0"/>
              <a:t>I felt superficial like I had no depth” </a:t>
            </a:r>
            <a:endParaRPr lang="en-GB" sz="8000" dirty="0" smtClean="0"/>
          </a:p>
          <a:p>
            <a:pPr lvl="1"/>
            <a:r>
              <a:rPr lang="en-GB" sz="8000" dirty="0" smtClean="0"/>
              <a:t>“</a:t>
            </a:r>
            <a:r>
              <a:rPr lang="en-GB" sz="8000" dirty="0"/>
              <a:t>I felt like I was mechanical and cold, like a robot” </a:t>
            </a:r>
            <a:endParaRPr lang="en-GB" sz="8000" dirty="0" smtClean="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877" t="61" r="33850" b="-61"/>
          <a:stretch/>
        </p:blipFill>
        <p:spPr>
          <a:xfrm>
            <a:off x="5508104" y="1215171"/>
            <a:ext cx="3508967" cy="4536504"/>
          </a:xfrm>
          <a:prstGeom prst="rect">
            <a:avLst/>
          </a:prstGeom>
        </p:spPr>
      </p:pic>
    </p:spTree>
    <p:extLst>
      <p:ext uri="{BB962C8B-B14F-4D97-AF65-F5344CB8AC3E}">
        <p14:creationId xmlns:p14="http://schemas.microsoft.com/office/powerpoint/2010/main" val="172403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Measuring humanness; </a:t>
            </a:r>
            <a:r>
              <a:rPr lang="en-GB" u="sng" dirty="0" smtClean="0"/>
              <a:t>Human Uniqueness </a:t>
            </a:r>
            <a:endParaRPr lang="en-GB" dirty="0"/>
          </a:p>
        </p:txBody>
      </p:sp>
      <p:sp>
        <p:nvSpPr>
          <p:cNvPr id="3" name="Content Placeholder 2"/>
          <p:cNvSpPr>
            <a:spLocks noGrp="1"/>
          </p:cNvSpPr>
          <p:nvPr>
            <p:ph idx="1"/>
          </p:nvPr>
        </p:nvSpPr>
        <p:spPr>
          <a:xfrm>
            <a:off x="457200" y="1600200"/>
            <a:ext cx="4978896" cy="5257800"/>
          </a:xfrm>
        </p:spPr>
        <p:txBody>
          <a:bodyPr>
            <a:normAutofit fontScale="32500" lnSpcReduction="20000"/>
          </a:bodyPr>
          <a:lstStyle/>
          <a:p>
            <a:r>
              <a:rPr lang="en-GB" sz="8800" dirty="0" smtClean="0"/>
              <a:t>7 point rating scales from 1 (not at all) to 7 (very much so)</a:t>
            </a:r>
            <a:endParaRPr lang="en-GB" sz="8800" u="sng" dirty="0"/>
          </a:p>
          <a:p>
            <a:r>
              <a:rPr lang="en-GB" sz="8400" dirty="0" smtClean="0"/>
              <a:t>likening the self/other to an animal; immature, coarse, irrational, or backward. </a:t>
            </a:r>
          </a:p>
          <a:p>
            <a:pPr lvl="1"/>
            <a:r>
              <a:rPr lang="en-GB" sz="7600" dirty="0" smtClean="0"/>
              <a:t>“I felt like I was refined and cultured” </a:t>
            </a:r>
          </a:p>
          <a:p>
            <a:pPr lvl="1"/>
            <a:r>
              <a:rPr lang="en-GB" sz="7600" dirty="0" smtClean="0"/>
              <a:t>“I felt like I was rational and logical, like I was intelligent” </a:t>
            </a:r>
          </a:p>
          <a:p>
            <a:pPr lvl="1"/>
            <a:r>
              <a:rPr lang="en-GB" sz="7600" dirty="0" smtClean="0"/>
              <a:t> “I felt like I lacked self-restraint, like an animal”</a:t>
            </a:r>
          </a:p>
          <a:p>
            <a:pPr lvl="1"/>
            <a:r>
              <a:rPr lang="en-GB" sz="7600" dirty="0" smtClean="0"/>
              <a:t>“I felt like I was unsophisticated”</a:t>
            </a:r>
            <a:endParaRPr lang="en-GB" dirty="0" smtClean="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3405" y="1808003"/>
            <a:ext cx="3493658" cy="2758534"/>
          </a:xfrm>
          <a:prstGeom prst="rect">
            <a:avLst/>
          </a:prstGeom>
        </p:spPr>
      </p:pic>
    </p:spTree>
    <p:extLst>
      <p:ext uri="{BB962C8B-B14F-4D97-AF65-F5344CB8AC3E}">
        <p14:creationId xmlns:p14="http://schemas.microsoft.com/office/powerpoint/2010/main" val="3040629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974"/>
            <a:ext cx="8229600" cy="1143000"/>
          </a:xfrm>
        </p:spPr>
        <p:txBody>
          <a:bodyPr>
            <a:normAutofit/>
          </a:bodyPr>
          <a:lstStyle/>
          <a:p>
            <a:r>
              <a:rPr lang="en-GB" b="1" dirty="0" smtClean="0"/>
              <a:t>Participants</a:t>
            </a:r>
            <a:endParaRPr lang="en-GB" dirty="0"/>
          </a:p>
        </p:txBody>
      </p:sp>
      <p:sp>
        <p:nvSpPr>
          <p:cNvPr id="3" name="Content Placeholder 2"/>
          <p:cNvSpPr>
            <a:spLocks noGrp="1"/>
          </p:cNvSpPr>
          <p:nvPr>
            <p:ph idx="1"/>
          </p:nvPr>
        </p:nvSpPr>
        <p:spPr>
          <a:xfrm>
            <a:off x="467544" y="764704"/>
            <a:ext cx="8363272" cy="4525963"/>
          </a:xfrm>
        </p:spPr>
        <p:txBody>
          <a:bodyPr/>
          <a:lstStyle/>
          <a:p>
            <a:r>
              <a:rPr lang="en-GB" dirty="0" smtClean="0"/>
              <a:t>106 undergraduates, 74 </a:t>
            </a:r>
            <a:r>
              <a:rPr lang="en-GB" dirty="0"/>
              <a:t>women, 32 </a:t>
            </a:r>
            <a:r>
              <a:rPr lang="en-GB" dirty="0" smtClean="0"/>
              <a:t>men</a:t>
            </a:r>
          </a:p>
          <a:p>
            <a:r>
              <a:rPr lang="en-GB" dirty="0" smtClean="0"/>
              <a:t>course credits</a:t>
            </a:r>
          </a:p>
          <a:p>
            <a:r>
              <a:rPr lang="en-GB" dirty="0" smtClean="0"/>
              <a:t>Age 17 </a:t>
            </a:r>
            <a:r>
              <a:rPr lang="en-GB" dirty="0"/>
              <a:t>to 34 (M=19.28, </a:t>
            </a:r>
            <a:r>
              <a:rPr lang="en-GB" dirty="0" smtClean="0"/>
              <a:t>SD=2.39)</a:t>
            </a:r>
          </a:p>
          <a:p>
            <a:r>
              <a:rPr lang="en-GB" dirty="0" smtClean="0"/>
              <a:t>Participation </a:t>
            </a:r>
            <a:r>
              <a:rPr lang="en-GB" dirty="0"/>
              <a:t>was in groups of two with random assignment to conditions.</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3645024"/>
            <a:ext cx="5184576" cy="2916324"/>
          </a:xfrm>
          <a:prstGeom prst="rect">
            <a:avLst/>
          </a:prstGeom>
        </p:spPr>
      </p:pic>
    </p:spTree>
    <p:extLst>
      <p:ext uri="{BB962C8B-B14F-4D97-AF65-F5344CB8AC3E}">
        <p14:creationId xmlns:p14="http://schemas.microsoft.com/office/powerpoint/2010/main" val="737483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856"/>
            <a:ext cx="8229600" cy="1143000"/>
          </a:xfrm>
        </p:spPr>
        <p:txBody>
          <a:bodyPr/>
          <a:lstStyle/>
          <a:p>
            <a:r>
              <a:rPr lang="en-GB" b="1" dirty="0" smtClean="0"/>
              <a:t>Materials</a:t>
            </a:r>
            <a:endParaRPr lang="en-GB" dirty="0"/>
          </a:p>
        </p:txBody>
      </p:sp>
      <p:sp>
        <p:nvSpPr>
          <p:cNvPr id="3" name="Content Placeholder 2"/>
          <p:cNvSpPr>
            <a:spLocks noGrp="1"/>
          </p:cNvSpPr>
          <p:nvPr>
            <p:ph idx="1"/>
          </p:nvPr>
        </p:nvSpPr>
        <p:spPr>
          <a:xfrm>
            <a:off x="395536" y="1052736"/>
            <a:ext cx="4824536" cy="5472608"/>
          </a:xfrm>
        </p:spPr>
        <p:txBody>
          <a:bodyPr>
            <a:normAutofit fontScale="92500"/>
          </a:bodyPr>
          <a:lstStyle/>
          <a:p>
            <a:r>
              <a:rPr lang="en-GB" dirty="0" smtClean="0"/>
              <a:t>seated </a:t>
            </a:r>
            <a:r>
              <a:rPr lang="en-GB" dirty="0"/>
              <a:t>in front of a video screen with an X-box</a:t>
            </a:r>
            <a:r>
              <a:rPr lang="en-GB" b="1" dirty="0"/>
              <a:t> </a:t>
            </a:r>
            <a:r>
              <a:rPr lang="en-GB" dirty="0"/>
              <a:t>video game </a:t>
            </a:r>
            <a:r>
              <a:rPr lang="en-GB" dirty="0" smtClean="0"/>
              <a:t>console</a:t>
            </a:r>
          </a:p>
          <a:p>
            <a:r>
              <a:rPr lang="en-GB" dirty="0" smtClean="0"/>
              <a:t>Each </a:t>
            </a:r>
            <a:r>
              <a:rPr lang="en-GB" dirty="0"/>
              <a:t>had a wireless X-box controller and separate</a:t>
            </a:r>
            <a:r>
              <a:rPr lang="en-GB" b="1" dirty="0"/>
              <a:t> </a:t>
            </a:r>
            <a:r>
              <a:rPr lang="en-GB" dirty="0"/>
              <a:t>head </a:t>
            </a:r>
            <a:r>
              <a:rPr lang="en-GB" dirty="0" smtClean="0"/>
              <a:t>phones</a:t>
            </a:r>
          </a:p>
          <a:p>
            <a:r>
              <a:rPr lang="en-GB" dirty="0" smtClean="0"/>
              <a:t>both </a:t>
            </a:r>
            <a:r>
              <a:rPr lang="en-GB" dirty="0"/>
              <a:t>participants were looking at the same</a:t>
            </a:r>
            <a:r>
              <a:rPr lang="en-GB" b="1" dirty="0"/>
              <a:t> </a:t>
            </a:r>
            <a:r>
              <a:rPr lang="en-GB" dirty="0" smtClean="0"/>
              <a:t>screen</a:t>
            </a:r>
          </a:p>
          <a:p>
            <a:r>
              <a:rPr lang="en-GB" dirty="0" smtClean="0"/>
              <a:t>a </a:t>
            </a:r>
            <a:r>
              <a:rPr lang="en-GB" dirty="0"/>
              <a:t>portable dividing wall obscured their view of each </a:t>
            </a:r>
            <a:r>
              <a:rPr lang="en-GB" dirty="0" smtClean="0"/>
              <a:t>other</a:t>
            </a:r>
            <a:endParaRPr lang="en-GB" dirty="0"/>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8025" y="1988840"/>
            <a:ext cx="3816424" cy="2540307"/>
          </a:xfrm>
          <a:prstGeom prst="rect">
            <a:avLst/>
          </a:prstGeom>
        </p:spPr>
      </p:pic>
    </p:spTree>
    <p:extLst>
      <p:ext uri="{BB962C8B-B14F-4D97-AF65-F5344CB8AC3E}">
        <p14:creationId xmlns:p14="http://schemas.microsoft.com/office/powerpoint/2010/main" val="4044519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Procedure</a:t>
            </a:r>
            <a:endParaRPr lang="en-GB" dirty="0"/>
          </a:p>
        </p:txBody>
      </p:sp>
      <p:sp>
        <p:nvSpPr>
          <p:cNvPr id="3" name="Content Placeholder 2"/>
          <p:cNvSpPr>
            <a:spLocks noGrp="1"/>
          </p:cNvSpPr>
          <p:nvPr>
            <p:ph idx="1"/>
          </p:nvPr>
        </p:nvSpPr>
        <p:spPr/>
        <p:txBody>
          <a:bodyPr>
            <a:normAutofit fontScale="77500" lnSpcReduction="20000"/>
          </a:bodyPr>
          <a:lstStyle/>
          <a:p>
            <a:r>
              <a:rPr lang="en-GB" dirty="0" err="1" smtClean="0"/>
              <a:t>Pps</a:t>
            </a:r>
            <a:r>
              <a:rPr lang="en-GB" dirty="0" smtClean="0"/>
              <a:t> </a:t>
            </a:r>
            <a:r>
              <a:rPr lang="en-GB" dirty="0"/>
              <a:t>were instructed not to </a:t>
            </a:r>
            <a:r>
              <a:rPr lang="en-GB" dirty="0" smtClean="0"/>
              <a:t>interact</a:t>
            </a:r>
          </a:p>
          <a:p>
            <a:r>
              <a:rPr lang="en-GB" dirty="0" smtClean="0"/>
              <a:t>interaction </a:t>
            </a:r>
            <a:r>
              <a:rPr lang="en-GB" dirty="0"/>
              <a:t>between participants</a:t>
            </a:r>
            <a:r>
              <a:rPr lang="en-GB" b="1" dirty="0"/>
              <a:t> </a:t>
            </a:r>
            <a:r>
              <a:rPr lang="en-GB" dirty="0"/>
              <a:t>was fully mediated by the video </a:t>
            </a:r>
            <a:r>
              <a:rPr lang="en-GB" dirty="0" smtClean="0"/>
              <a:t>game</a:t>
            </a:r>
          </a:p>
          <a:p>
            <a:r>
              <a:rPr lang="en-GB" dirty="0" err="1" smtClean="0"/>
              <a:t>Pps</a:t>
            </a:r>
            <a:r>
              <a:rPr lang="en-GB" dirty="0" smtClean="0"/>
              <a:t> played </a:t>
            </a:r>
            <a:r>
              <a:rPr lang="en-GB" dirty="0"/>
              <a:t>either two-player Mortal </a:t>
            </a:r>
            <a:r>
              <a:rPr lang="en-GB" dirty="0" err="1"/>
              <a:t>Kombat</a:t>
            </a:r>
            <a:r>
              <a:rPr lang="en-GB" dirty="0"/>
              <a:t> (n=52) or Top Spin Tennis (n=54) for 15min. </a:t>
            </a:r>
            <a:endParaRPr lang="en-GB" dirty="0" smtClean="0"/>
          </a:p>
          <a:p>
            <a:r>
              <a:rPr lang="en-GB" dirty="0" smtClean="0"/>
              <a:t>After </a:t>
            </a:r>
            <a:r>
              <a:rPr lang="en-GB" dirty="0"/>
              <a:t>playing the video game </a:t>
            </a:r>
            <a:r>
              <a:rPr lang="en-GB" dirty="0" err="1"/>
              <a:t>Pps</a:t>
            </a:r>
            <a:r>
              <a:rPr lang="en-GB" dirty="0"/>
              <a:t> were given a questionnaire to complete. </a:t>
            </a:r>
            <a:endParaRPr lang="en-GB" dirty="0" smtClean="0"/>
          </a:p>
          <a:p>
            <a:r>
              <a:rPr lang="en-GB" dirty="0" err="1" smtClean="0"/>
              <a:t>Pps</a:t>
            </a:r>
            <a:r>
              <a:rPr lang="en-GB" dirty="0" smtClean="0"/>
              <a:t> also rated enjoyment</a:t>
            </a:r>
            <a:r>
              <a:rPr lang="en-GB" dirty="0"/>
              <a:t>, excitement and frustration whilst playing the games, on a 7 point scales, where 1 was low and 7 was </a:t>
            </a:r>
            <a:r>
              <a:rPr lang="en-GB" dirty="0" smtClean="0"/>
              <a:t>high</a:t>
            </a:r>
          </a:p>
          <a:p>
            <a:r>
              <a:rPr lang="en-GB" dirty="0" err="1" smtClean="0"/>
              <a:t>Afrerwards</a:t>
            </a:r>
            <a:r>
              <a:rPr lang="en-GB" dirty="0" smtClean="0"/>
              <a:t>, </a:t>
            </a:r>
            <a:r>
              <a:rPr lang="en-GB" dirty="0" err="1" smtClean="0"/>
              <a:t>Pps</a:t>
            </a:r>
            <a:r>
              <a:rPr lang="en-GB" dirty="0" smtClean="0"/>
              <a:t> </a:t>
            </a:r>
            <a:r>
              <a:rPr lang="en-GB" dirty="0"/>
              <a:t>were asked about the possible purpose of the study, none indicated that they suspected any links between video game violence and dehumanization.</a:t>
            </a:r>
          </a:p>
          <a:p>
            <a:endParaRPr lang="en-GB" dirty="0"/>
          </a:p>
        </p:txBody>
      </p:sp>
    </p:spTree>
    <p:extLst>
      <p:ext uri="{BB962C8B-B14F-4D97-AF65-F5344CB8AC3E}">
        <p14:creationId xmlns:p14="http://schemas.microsoft.com/office/powerpoint/2010/main" val="1086129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Findings</a:t>
            </a:r>
            <a:endParaRPr lang="en-GB" dirty="0"/>
          </a:p>
        </p:txBody>
      </p:sp>
      <p:sp>
        <p:nvSpPr>
          <p:cNvPr id="3" name="Content Placeholder 2"/>
          <p:cNvSpPr>
            <a:spLocks noGrp="1"/>
          </p:cNvSpPr>
          <p:nvPr>
            <p:ph idx="1"/>
          </p:nvPr>
        </p:nvSpPr>
        <p:spPr/>
        <p:txBody>
          <a:bodyPr>
            <a:normAutofit fontScale="92500" lnSpcReduction="20000"/>
          </a:bodyPr>
          <a:lstStyle/>
          <a:p>
            <a:r>
              <a:rPr lang="en-GB" dirty="0"/>
              <a:t>P</a:t>
            </a:r>
            <a:r>
              <a:rPr lang="en-GB" dirty="0" smtClean="0"/>
              <a:t>articipants </a:t>
            </a:r>
            <a:r>
              <a:rPr lang="en-GB" dirty="0"/>
              <a:t>found </a:t>
            </a:r>
            <a:r>
              <a:rPr lang="en-GB" b="1" u="sng" dirty="0"/>
              <a:t>both games equally frustrating</a:t>
            </a:r>
            <a:r>
              <a:rPr lang="en-GB" dirty="0"/>
              <a:t> </a:t>
            </a:r>
            <a:endParaRPr lang="en-GB" dirty="0" smtClean="0"/>
          </a:p>
          <a:p>
            <a:pPr lvl="1"/>
            <a:r>
              <a:rPr lang="en-GB" dirty="0" smtClean="0"/>
              <a:t>violent</a:t>
            </a:r>
            <a:r>
              <a:rPr lang="en-GB" dirty="0"/>
              <a:t>: M=3.27, </a:t>
            </a:r>
            <a:r>
              <a:rPr lang="en-GB" dirty="0" smtClean="0"/>
              <a:t>SD=1.42</a:t>
            </a:r>
          </a:p>
          <a:p>
            <a:pPr lvl="1"/>
            <a:r>
              <a:rPr lang="en-GB" dirty="0" smtClean="0"/>
              <a:t>non-violent</a:t>
            </a:r>
            <a:r>
              <a:rPr lang="en-GB" dirty="0"/>
              <a:t>: M=3.04, </a:t>
            </a:r>
            <a:r>
              <a:rPr lang="en-GB" dirty="0" smtClean="0"/>
              <a:t>SD=1.59</a:t>
            </a:r>
          </a:p>
          <a:p>
            <a:r>
              <a:rPr lang="en-GB" b="1" u="sng" dirty="0" smtClean="0"/>
              <a:t>Mortal </a:t>
            </a:r>
            <a:r>
              <a:rPr lang="en-GB" b="1" u="sng" dirty="0" err="1"/>
              <a:t>Kombat</a:t>
            </a:r>
            <a:r>
              <a:rPr lang="en-GB" b="1" u="sng" dirty="0"/>
              <a:t> was marginally more enjoyable than Top Spin Tennis</a:t>
            </a:r>
            <a:r>
              <a:rPr lang="en-GB" dirty="0"/>
              <a:t> </a:t>
            </a:r>
            <a:endParaRPr lang="en-GB" dirty="0" smtClean="0"/>
          </a:p>
          <a:p>
            <a:pPr lvl="1"/>
            <a:r>
              <a:rPr lang="en-GB" dirty="0" smtClean="0"/>
              <a:t>violent</a:t>
            </a:r>
            <a:r>
              <a:rPr lang="en-GB" dirty="0"/>
              <a:t>: M=4.86, </a:t>
            </a:r>
            <a:r>
              <a:rPr lang="en-GB" dirty="0" smtClean="0"/>
              <a:t>SD=1.57</a:t>
            </a:r>
          </a:p>
          <a:p>
            <a:pPr lvl="1"/>
            <a:r>
              <a:rPr lang="en-GB" dirty="0" smtClean="0"/>
              <a:t>non-violent</a:t>
            </a:r>
            <a:r>
              <a:rPr lang="en-GB" dirty="0"/>
              <a:t>: M=4.35, </a:t>
            </a:r>
            <a:r>
              <a:rPr lang="en-GB" dirty="0" smtClean="0"/>
              <a:t>SD=1.39)</a:t>
            </a:r>
          </a:p>
          <a:p>
            <a:r>
              <a:rPr lang="en-GB" b="1" dirty="0" smtClean="0"/>
              <a:t>Mortal </a:t>
            </a:r>
            <a:r>
              <a:rPr lang="en-GB" b="1" dirty="0" err="1" smtClean="0"/>
              <a:t>Kombat</a:t>
            </a:r>
            <a:r>
              <a:rPr lang="en-GB" b="1" dirty="0" smtClean="0"/>
              <a:t> was significantly </a:t>
            </a:r>
            <a:r>
              <a:rPr lang="en-GB" b="1" dirty="0"/>
              <a:t>more </a:t>
            </a:r>
            <a:r>
              <a:rPr lang="en-GB" b="1" dirty="0" smtClean="0"/>
              <a:t>exciting</a:t>
            </a:r>
          </a:p>
          <a:p>
            <a:pPr lvl="1"/>
            <a:r>
              <a:rPr lang="en-GB" dirty="0" smtClean="0"/>
              <a:t>violent</a:t>
            </a:r>
            <a:r>
              <a:rPr lang="en-GB" dirty="0"/>
              <a:t>: M=4.52, </a:t>
            </a:r>
            <a:r>
              <a:rPr lang="en-GB" dirty="0" smtClean="0"/>
              <a:t>SD=1.51</a:t>
            </a:r>
          </a:p>
          <a:p>
            <a:pPr lvl="1"/>
            <a:r>
              <a:rPr lang="en-GB" dirty="0" smtClean="0"/>
              <a:t>non-violent</a:t>
            </a:r>
            <a:r>
              <a:rPr lang="en-GB" dirty="0"/>
              <a:t>: M=3.46, </a:t>
            </a:r>
            <a:r>
              <a:rPr lang="en-GB" dirty="0" smtClean="0"/>
              <a:t>SD=1.25</a:t>
            </a:r>
          </a:p>
          <a:p>
            <a:pPr marL="0" indent="0">
              <a:buNone/>
            </a:pPr>
            <a:endParaRPr lang="en-GB" dirty="0"/>
          </a:p>
          <a:p>
            <a:endParaRPr lang="en-GB" dirty="0"/>
          </a:p>
        </p:txBody>
      </p:sp>
    </p:spTree>
    <p:extLst>
      <p:ext uri="{BB962C8B-B14F-4D97-AF65-F5344CB8AC3E}">
        <p14:creationId xmlns:p14="http://schemas.microsoft.com/office/powerpoint/2010/main" val="986042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Controlling other variables using statistical tests</a:t>
            </a:r>
            <a:endParaRPr lang="en-GB" dirty="0"/>
          </a:p>
        </p:txBody>
      </p:sp>
      <p:sp>
        <p:nvSpPr>
          <p:cNvPr id="3" name="Content Placeholder 2"/>
          <p:cNvSpPr>
            <a:spLocks noGrp="1"/>
          </p:cNvSpPr>
          <p:nvPr>
            <p:ph idx="1"/>
          </p:nvPr>
        </p:nvSpPr>
        <p:spPr/>
        <p:txBody>
          <a:bodyPr/>
          <a:lstStyle/>
          <a:p>
            <a:pPr lvl="0"/>
            <a:r>
              <a:rPr lang="en-GB" dirty="0" smtClean="0"/>
              <a:t>An ANCOVA statistical test was used to control for frustration, enjoyableness, excitement and participant gender which might have affected the DVs</a:t>
            </a:r>
          </a:p>
          <a:p>
            <a:pPr lvl="0"/>
            <a:r>
              <a:rPr lang="en-GB" dirty="0" smtClean="0"/>
              <a:t>the effects of both perceived humanity of self and of the co-player were still found to be dependent upon the violence of the game.</a:t>
            </a:r>
          </a:p>
          <a:p>
            <a:endParaRPr lang="en-GB" dirty="0"/>
          </a:p>
        </p:txBody>
      </p:sp>
    </p:spTree>
    <p:extLst>
      <p:ext uri="{BB962C8B-B14F-4D97-AF65-F5344CB8AC3E}">
        <p14:creationId xmlns:p14="http://schemas.microsoft.com/office/powerpoint/2010/main" val="4230511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t"/>
            <a:r>
              <a:rPr lang="en-GB" b="1" dirty="0" smtClean="0"/>
              <a:t>Humanity of self ratings</a:t>
            </a:r>
            <a:endParaRPr lang="en-GB" dirty="0"/>
          </a:p>
        </p:txBody>
      </p:sp>
      <p:sp>
        <p:nvSpPr>
          <p:cNvPr id="3" name="Content Placeholder 2"/>
          <p:cNvSpPr>
            <a:spLocks noGrp="1"/>
          </p:cNvSpPr>
          <p:nvPr>
            <p:ph idx="1"/>
          </p:nvPr>
        </p:nvSpPr>
        <p:spPr>
          <a:xfrm>
            <a:off x="611560" y="1412776"/>
            <a:ext cx="8229600" cy="4525963"/>
          </a:xfrm>
        </p:spPr>
        <p:txBody>
          <a:bodyPr/>
          <a:lstStyle/>
          <a:p>
            <a:pPr fontAlgn="t"/>
            <a:endParaRPr lang="en-GB" dirty="0"/>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873451276"/>
              </p:ext>
            </p:extLst>
          </p:nvPr>
        </p:nvGraphicFramePr>
        <p:xfrm>
          <a:off x="683568" y="1916832"/>
          <a:ext cx="7992888" cy="3063209"/>
        </p:xfrm>
        <a:graphic>
          <a:graphicData uri="http://schemas.openxmlformats.org/drawingml/2006/table">
            <a:tbl>
              <a:tblPr firstRow="1" bandRow="1">
                <a:tableStyleId>{5C22544A-7EE6-4342-B048-85BDC9FD1C3A}</a:tableStyleId>
              </a:tblPr>
              <a:tblGrid>
                <a:gridCol w="1584176"/>
                <a:gridCol w="2880320"/>
                <a:gridCol w="3528392"/>
              </a:tblGrid>
              <a:tr h="648072">
                <a:tc>
                  <a:txBody>
                    <a:bodyPr/>
                    <a:lstStyle/>
                    <a:p>
                      <a:endParaRPr lang="en-GB" sz="2400" dirty="0"/>
                    </a:p>
                  </a:txBody>
                  <a:tcPr/>
                </a:tc>
                <a:tc>
                  <a:txBody>
                    <a:bodyPr/>
                    <a:lstStyle/>
                    <a:p>
                      <a:r>
                        <a:rPr lang="en-GB" sz="2400" dirty="0" smtClean="0"/>
                        <a:t>Violent game </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t>Non- Violent game </a:t>
                      </a:r>
                    </a:p>
                    <a:p>
                      <a:endParaRPr lang="en-GB" sz="2400" dirty="0"/>
                    </a:p>
                  </a:txBody>
                  <a:tcPr/>
                </a:tc>
              </a:tr>
              <a:tr h="800089">
                <a:tc>
                  <a:txBody>
                    <a:bodyPr/>
                    <a:lstStyle/>
                    <a:p>
                      <a:r>
                        <a:rPr lang="en-GB" sz="2400" dirty="0" smtClean="0"/>
                        <a:t>Mean</a:t>
                      </a:r>
                      <a:endParaRPr lang="en-GB" sz="2400" dirty="0"/>
                    </a:p>
                  </a:txBody>
                  <a:tcPr/>
                </a:tc>
                <a:tc>
                  <a:txBody>
                    <a:bodyPr/>
                    <a:lstStyle/>
                    <a:p>
                      <a:r>
                        <a:rPr lang="en-GB" sz="2400" dirty="0" smtClean="0"/>
                        <a:t>3.74*</a:t>
                      </a:r>
                      <a:endParaRPr lang="en-GB" sz="24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t>4.35*</a:t>
                      </a:r>
                    </a:p>
                  </a:txBody>
                  <a:tcPr/>
                </a:tc>
              </a:tr>
              <a:tr h="1440160">
                <a:tc>
                  <a:txBody>
                    <a:bodyPr/>
                    <a:lstStyle/>
                    <a:p>
                      <a:r>
                        <a:rPr lang="en-GB" sz="2400" dirty="0" smtClean="0"/>
                        <a:t>Standard deviation</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t>1.02</a:t>
                      </a:r>
                      <a:endParaRPr lang="en-GB" sz="2400" dirty="0" smtClean="0"/>
                    </a:p>
                    <a:p>
                      <a:endParaRPr lang="en-GB" sz="2400" dirty="0" smtClean="0"/>
                    </a:p>
                  </a:txBody>
                  <a:tcPr/>
                </a:tc>
                <a:tc>
                  <a:txBody>
                    <a:bodyPr/>
                    <a:lstStyle/>
                    <a:p>
                      <a:r>
                        <a:rPr lang="en-GB" sz="2400" dirty="0" smtClean="0"/>
                        <a:t>0.86</a:t>
                      </a:r>
                      <a:endParaRPr lang="en-GB" sz="2400" dirty="0"/>
                    </a:p>
                  </a:txBody>
                  <a:tcPr/>
                </a:tc>
              </a:tr>
            </a:tbl>
          </a:graphicData>
        </a:graphic>
      </p:graphicFrame>
      <p:sp>
        <p:nvSpPr>
          <p:cNvPr id="5" name="TextBox 4"/>
          <p:cNvSpPr txBox="1"/>
          <p:nvPr/>
        </p:nvSpPr>
        <p:spPr>
          <a:xfrm>
            <a:off x="539552" y="4885402"/>
            <a:ext cx="7920880" cy="369332"/>
          </a:xfrm>
          <a:prstGeom prst="rect">
            <a:avLst/>
          </a:prstGeom>
          <a:noFill/>
        </p:spPr>
        <p:txBody>
          <a:bodyPr wrap="square" rtlCol="0">
            <a:spAutoFit/>
          </a:bodyPr>
          <a:lstStyle/>
          <a:p>
            <a:r>
              <a:rPr lang="en-GB" dirty="0" smtClean="0"/>
              <a:t>* Significant difference p&lt;0.05</a:t>
            </a:r>
            <a:endParaRPr lang="en-GB" dirty="0"/>
          </a:p>
        </p:txBody>
      </p:sp>
    </p:spTree>
    <p:extLst>
      <p:ext uri="{BB962C8B-B14F-4D97-AF65-F5344CB8AC3E}">
        <p14:creationId xmlns:p14="http://schemas.microsoft.com/office/powerpoint/2010/main" val="1845255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Humanity of co-player ratings </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2724593233"/>
              </p:ext>
            </p:extLst>
          </p:nvPr>
        </p:nvGraphicFramePr>
        <p:xfrm>
          <a:off x="827584" y="1556792"/>
          <a:ext cx="7848873" cy="2221984"/>
        </p:xfrm>
        <a:graphic>
          <a:graphicData uri="http://schemas.openxmlformats.org/drawingml/2006/table">
            <a:tbl>
              <a:tblPr firstRow="1" bandRow="1">
                <a:tableStyleId>{5C22544A-7EE6-4342-B048-85BDC9FD1C3A}</a:tableStyleId>
              </a:tblPr>
              <a:tblGrid>
                <a:gridCol w="2016224"/>
                <a:gridCol w="2376264"/>
                <a:gridCol w="3456385"/>
              </a:tblGrid>
              <a:tr h="576064">
                <a:tc>
                  <a:txBody>
                    <a:bodyPr/>
                    <a:lstStyle/>
                    <a:p>
                      <a:endParaRPr lang="en-GB" dirty="0"/>
                    </a:p>
                  </a:txBody>
                  <a:tcPr/>
                </a:tc>
                <a:tc>
                  <a:txBody>
                    <a:bodyPr/>
                    <a:lstStyle/>
                    <a:p>
                      <a:r>
                        <a:rPr lang="en-GB" sz="2800" dirty="0" smtClean="0"/>
                        <a:t>Violent game </a:t>
                      </a:r>
                      <a:endParaRPr lang="en-GB" sz="2800" dirty="0"/>
                    </a:p>
                  </a:txBody>
                  <a:tcPr/>
                </a:tc>
                <a:tc>
                  <a:txBody>
                    <a:bodyPr/>
                    <a:lstStyle/>
                    <a:p>
                      <a:r>
                        <a:rPr lang="en-GB" sz="2800" dirty="0" smtClean="0"/>
                        <a:t>Non –violent game </a:t>
                      </a:r>
                      <a:endParaRPr lang="en-GB" sz="2800" dirty="0"/>
                    </a:p>
                  </a:txBody>
                  <a:tcPr/>
                </a:tc>
              </a:tr>
              <a:tr h="554057">
                <a:tc>
                  <a:txBody>
                    <a:bodyPr/>
                    <a:lstStyle/>
                    <a:p>
                      <a:r>
                        <a:rPr lang="en-GB" sz="3200" dirty="0" smtClean="0"/>
                        <a:t>Mean</a:t>
                      </a:r>
                      <a:endParaRPr lang="en-GB" sz="3200" dirty="0"/>
                    </a:p>
                  </a:txBody>
                  <a:tcPr/>
                </a:tc>
                <a:tc>
                  <a:txBody>
                    <a:bodyPr/>
                    <a:lstStyle/>
                    <a:p>
                      <a:r>
                        <a:rPr lang="en-GB" sz="3200" dirty="0" smtClean="0"/>
                        <a:t>4.43*</a:t>
                      </a:r>
                      <a:endParaRPr lang="en-GB" sz="3200" dirty="0"/>
                    </a:p>
                  </a:txBody>
                  <a:tcPr/>
                </a:tc>
                <a:tc>
                  <a:txBody>
                    <a:bodyPr/>
                    <a:lstStyle/>
                    <a:p>
                      <a:r>
                        <a:rPr lang="en-GB" sz="3200" dirty="0" smtClean="0"/>
                        <a:t>4.93*</a:t>
                      </a:r>
                      <a:endParaRPr lang="en-GB" sz="3200" dirty="0"/>
                    </a:p>
                  </a:txBody>
                  <a:tcPr/>
                </a:tc>
              </a:tr>
              <a:tr h="554057">
                <a:tc>
                  <a:txBody>
                    <a:bodyPr/>
                    <a:lstStyle/>
                    <a:p>
                      <a:r>
                        <a:rPr lang="en-GB" sz="3200" dirty="0" smtClean="0"/>
                        <a:t>Standard</a:t>
                      </a:r>
                      <a:r>
                        <a:rPr lang="en-GB" sz="3200" baseline="0" dirty="0" smtClean="0"/>
                        <a:t> deviation</a:t>
                      </a:r>
                      <a:endParaRPr lang="en-GB" sz="3200" dirty="0"/>
                    </a:p>
                  </a:txBody>
                  <a:tcPr/>
                </a:tc>
                <a:tc>
                  <a:txBody>
                    <a:bodyPr/>
                    <a:lstStyle/>
                    <a:p>
                      <a:r>
                        <a:rPr lang="en-GB" sz="3200" dirty="0" smtClean="0"/>
                        <a:t>1.02</a:t>
                      </a:r>
                      <a:endParaRPr lang="en-GB" sz="3200" dirty="0"/>
                    </a:p>
                  </a:txBody>
                  <a:tcPr/>
                </a:tc>
                <a:tc>
                  <a:txBody>
                    <a:bodyPr/>
                    <a:lstStyle/>
                    <a:p>
                      <a:r>
                        <a:rPr lang="en-GB" sz="3200" dirty="0" smtClean="0"/>
                        <a:t>0.82</a:t>
                      </a:r>
                      <a:endParaRPr lang="en-GB" sz="3200" dirty="0"/>
                    </a:p>
                  </a:txBody>
                  <a:tcPr/>
                </a:tc>
              </a:tr>
            </a:tbl>
          </a:graphicData>
        </a:graphic>
      </p:graphicFrame>
      <p:sp>
        <p:nvSpPr>
          <p:cNvPr id="6" name="TextBox 5"/>
          <p:cNvSpPr txBox="1"/>
          <p:nvPr/>
        </p:nvSpPr>
        <p:spPr>
          <a:xfrm>
            <a:off x="899592" y="4509120"/>
            <a:ext cx="7920880" cy="646331"/>
          </a:xfrm>
          <a:prstGeom prst="rect">
            <a:avLst/>
          </a:prstGeom>
          <a:noFill/>
        </p:spPr>
        <p:txBody>
          <a:bodyPr wrap="square" rtlCol="0">
            <a:spAutoFit/>
          </a:bodyPr>
          <a:lstStyle/>
          <a:p>
            <a:r>
              <a:rPr lang="en-GB" dirty="0" smtClean="0"/>
              <a:t>* Significant difference p&lt;0.05</a:t>
            </a:r>
          </a:p>
          <a:p>
            <a:endParaRPr lang="en-GB" dirty="0"/>
          </a:p>
        </p:txBody>
      </p:sp>
    </p:spTree>
    <p:extLst>
      <p:ext uri="{BB962C8B-B14F-4D97-AF65-F5344CB8AC3E}">
        <p14:creationId xmlns:p14="http://schemas.microsoft.com/office/powerpoint/2010/main" val="4235188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Conclusions</a:t>
            </a:r>
            <a:endParaRPr lang="en-GB" dirty="0"/>
          </a:p>
        </p:txBody>
      </p:sp>
      <p:sp>
        <p:nvSpPr>
          <p:cNvPr id="3" name="Content Placeholder 2"/>
          <p:cNvSpPr>
            <a:spLocks noGrp="1"/>
          </p:cNvSpPr>
          <p:nvPr>
            <p:ph idx="1"/>
          </p:nvPr>
        </p:nvSpPr>
        <p:spPr/>
        <p:txBody>
          <a:bodyPr>
            <a:normAutofit lnSpcReduction="10000"/>
          </a:bodyPr>
          <a:lstStyle/>
          <a:p>
            <a:r>
              <a:rPr lang="en-GB" dirty="0" smtClean="0"/>
              <a:t>Playing </a:t>
            </a:r>
            <a:r>
              <a:rPr lang="en-GB" dirty="0"/>
              <a:t>a violent game, compared to playing a non-violent game, against another player leads to reduced perceptions of one's own humanity as well as the humanity of their </a:t>
            </a:r>
            <a:r>
              <a:rPr lang="en-GB" dirty="0" smtClean="0"/>
              <a:t>opponent</a:t>
            </a:r>
          </a:p>
          <a:p>
            <a:r>
              <a:rPr lang="en-GB" dirty="0" smtClean="0"/>
              <a:t>these </a:t>
            </a:r>
            <a:r>
              <a:rPr lang="en-GB" dirty="0"/>
              <a:t>effects cannot be accounted for by how enjoyable, exciting, or frustrating the game was and are not accounted for by any effects of </a:t>
            </a:r>
            <a:r>
              <a:rPr lang="en-GB" dirty="0" smtClean="0"/>
              <a:t>gender</a:t>
            </a:r>
            <a:endParaRPr lang="en-GB" dirty="0"/>
          </a:p>
          <a:p>
            <a:endParaRPr lang="en-GB" dirty="0"/>
          </a:p>
        </p:txBody>
      </p:sp>
    </p:spTree>
    <p:extLst>
      <p:ext uri="{BB962C8B-B14F-4D97-AF65-F5344CB8AC3E}">
        <p14:creationId xmlns:p14="http://schemas.microsoft.com/office/powerpoint/2010/main" val="818616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Study 1 problems</a:t>
            </a:r>
            <a:endParaRPr lang="en-GB" dirty="0"/>
          </a:p>
        </p:txBody>
      </p:sp>
      <p:sp>
        <p:nvSpPr>
          <p:cNvPr id="3" name="Content Placeholder 2"/>
          <p:cNvSpPr>
            <a:spLocks noGrp="1"/>
          </p:cNvSpPr>
          <p:nvPr>
            <p:ph idx="1"/>
          </p:nvPr>
        </p:nvSpPr>
        <p:spPr/>
        <p:txBody>
          <a:bodyPr>
            <a:normAutofit fontScale="85000" lnSpcReduction="20000"/>
          </a:bodyPr>
          <a:lstStyle/>
          <a:p>
            <a:pPr lvl="0"/>
            <a:r>
              <a:rPr lang="en-GB" dirty="0" smtClean="0"/>
              <a:t>Would playing against a computer controlled avatar affect dehumanisation i.e</a:t>
            </a:r>
            <a:r>
              <a:rPr lang="en-GB" dirty="0"/>
              <a:t>. </a:t>
            </a:r>
            <a:r>
              <a:rPr lang="en-GB" dirty="0" smtClean="0"/>
              <a:t>no </a:t>
            </a:r>
            <a:r>
              <a:rPr lang="en-GB" dirty="0"/>
              <a:t>real life opponent controlling the character/avatar</a:t>
            </a:r>
            <a:r>
              <a:rPr lang="en-GB" dirty="0" smtClean="0"/>
              <a:t>?</a:t>
            </a:r>
            <a:endParaRPr lang="en-GB" dirty="0"/>
          </a:p>
          <a:p>
            <a:pPr lvl="0"/>
            <a:r>
              <a:rPr lang="en-GB" dirty="0" smtClean="0"/>
              <a:t>Was </a:t>
            </a:r>
            <a:r>
              <a:rPr lang="en-GB" dirty="0"/>
              <a:t>the reduced perception of humanity </a:t>
            </a:r>
            <a:r>
              <a:rPr lang="en-GB" dirty="0" smtClean="0"/>
              <a:t>underpinned </a:t>
            </a:r>
            <a:r>
              <a:rPr lang="en-GB" dirty="0"/>
              <a:t>by negative emotion created by the game (feeling bad after playing the violent game) and </a:t>
            </a:r>
            <a:r>
              <a:rPr lang="en-GB" dirty="0" smtClean="0"/>
              <a:t>reduction </a:t>
            </a:r>
            <a:r>
              <a:rPr lang="en-GB" dirty="0"/>
              <a:t>in self-esteem</a:t>
            </a:r>
            <a:r>
              <a:rPr lang="en-GB" dirty="0" smtClean="0"/>
              <a:t>?</a:t>
            </a:r>
            <a:endParaRPr lang="en-GB" dirty="0"/>
          </a:p>
          <a:p>
            <a:pPr lvl="0"/>
            <a:r>
              <a:rPr lang="en-GB" dirty="0"/>
              <a:t>Was the </a:t>
            </a:r>
            <a:r>
              <a:rPr lang="en-GB" dirty="0" smtClean="0"/>
              <a:t>reduced perception  of </a:t>
            </a:r>
            <a:r>
              <a:rPr lang="en-GB" dirty="0"/>
              <a:t>humanity down to the fact that Mortal </a:t>
            </a:r>
            <a:r>
              <a:rPr lang="en-GB" dirty="0" err="1"/>
              <a:t>Kombat</a:t>
            </a:r>
            <a:r>
              <a:rPr lang="en-GB" dirty="0"/>
              <a:t> uses non-human </a:t>
            </a:r>
            <a:r>
              <a:rPr lang="en-GB" dirty="0" smtClean="0"/>
              <a:t>characters. Uncontrolled variable; top spin tennis was non-violent but used a human opponent. MK is violent </a:t>
            </a:r>
            <a:r>
              <a:rPr lang="en-GB" dirty="0" err="1" smtClean="0"/>
              <a:t>nd</a:t>
            </a:r>
            <a:r>
              <a:rPr lang="en-GB" dirty="0" smtClean="0"/>
              <a:t> uses a non-human </a:t>
            </a:r>
            <a:r>
              <a:rPr lang="en-GB" dirty="0" err="1" smtClean="0"/>
              <a:t>opponet</a:t>
            </a:r>
            <a:r>
              <a:rPr lang="en-GB" dirty="0" smtClean="0"/>
              <a:t>.</a:t>
            </a:r>
            <a:endParaRPr lang="en-GB" dirty="0"/>
          </a:p>
        </p:txBody>
      </p:sp>
    </p:spTree>
    <p:extLst>
      <p:ext uri="{BB962C8B-B14F-4D97-AF65-F5344CB8AC3E}">
        <p14:creationId xmlns:p14="http://schemas.microsoft.com/office/powerpoint/2010/main" val="1839179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778098"/>
          </a:xfrm>
        </p:spPr>
        <p:txBody>
          <a:bodyPr>
            <a:normAutofit fontScale="90000"/>
          </a:bodyPr>
          <a:lstStyle/>
          <a:p>
            <a:r>
              <a:rPr lang="en-GB" b="1" dirty="0" smtClean="0"/>
              <a:t>Aim</a:t>
            </a:r>
            <a:r>
              <a:rPr lang="en-GB" dirty="0" smtClean="0"/>
              <a:t/>
            </a:r>
            <a:br>
              <a:rPr lang="en-GB" dirty="0" smtClean="0"/>
            </a:br>
            <a:endParaRPr lang="en-GB" dirty="0"/>
          </a:p>
        </p:txBody>
      </p:sp>
      <p:sp>
        <p:nvSpPr>
          <p:cNvPr id="3" name="Content Placeholder 2"/>
          <p:cNvSpPr>
            <a:spLocks noGrp="1"/>
          </p:cNvSpPr>
          <p:nvPr>
            <p:ph idx="1"/>
          </p:nvPr>
        </p:nvSpPr>
        <p:spPr>
          <a:xfrm>
            <a:off x="323528" y="1052736"/>
            <a:ext cx="8229600" cy="4525963"/>
          </a:xfrm>
        </p:spPr>
        <p:txBody>
          <a:bodyPr>
            <a:normAutofit/>
          </a:bodyPr>
          <a:lstStyle/>
          <a:p>
            <a:r>
              <a:rPr lang="en-GB" dirty="0" smtClean="0"/>
              <a:t>Would players feel </a:t>
            </a:r>
            <a:r>
              <a:rPr lang="en-GB" dirty="0"/>
              <a:t>less human after committing acts of cyber-violence against a computer generated/controlled </a:t>
            </a:r>
            <a:r>
              <a:rPr lang="en-GB" dirty="0" smtClean="0"/>
              <a:t>avatar?</a:t>
            </a:r>
          </a:p>
          <a:p>
            <a:r>
              <a:rPr lang="en-GB" dirty="0" smtClean="0"/>
              <a:t>Would there be less dehumanisation </a:t>
            </a:r>
            <a:r>
              <a:rPr lang="en-GB" dirty="0"/>
              <a:t>of the co-player </a:t>
            </a:r>
            <a:r>
              <a:rPr lang="en-GB" dirty="0" smtClean="0"/>
              <a:t>when playing co-operatively as opposed to competitively</a:t>
            </a:r>
          </a:p>
          <a:p>
            <a:r>
              <a:rPr lang="en-GB" dirty="0" smtClean="0"/>
              <a:t>Was reduced </a:t>
            </a:r>
            <a:r>
              <a:rPr lang="en-GB" dirty="0"/>
              <a:t>perceived humanity </a:t>
            </a:r>
            <a:r>
              <a:rPr lang="en-GB" dirty="0" smtClean="0"/>
              <a:t>caused </a:t>
            </a:r>
            <a:r>
              <a:rPr lang="en-GB" dirty="0"/>
              <a:t>by decreased self-esteem and negative mood.</a:t>
            </a:r>
          </a:p>
          <a:p>
            <a:endParaRPr lang="en-GB" dirty="0"/>
          </a:p>
        </p:txBody>
      </p:sp>
    </p:spTree>
    <p:extLst>
      <p:ext uri="{BB962C8B-B14F-4D97-AF65-F5344CB8AC3E}">
        <p14:creationId xmlns:p14="http://schemas.microsoft.com/office/powerpoint/2010/main" val="2682341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Design</a:t>
            </a:r>
            <a:endParaRPr lang="en-GB" dirty="0"/>
          </a:p>
        </p:txBody>
      </p:sp>
      <p:sp>
        <p:nvSpPr>
          <p:cNvPr id="3" name="Content Placeholder 2"/>
          <p:cNvSpPr>
            <a:spLocks noGrp="1"/>
          </p:cNvSpPr>
          <p:nvPr>
            <p:ph idx="1"/>
          </p:nvPr>
        </p:nvSpPr>
        <p:spPr/>
        <p:txBody>
          <a:bodyPr>
            <a:normAutofit fontScale="92500" lnSpcReduction="10000"/>
          </a:bodyPr>
          <a:lstStyle/>
          <a:p>
            <a:r>
              <a:rPr lang="en-GB" b="1" dirty="0" smtClean="0"/>
              <a:t>IV</a:t>
            </a:r>
            <a:r>
              <a:rPr lang="en-GB" b="1" baseline="-25000" dirty="0" smtClean="0"/>
              <a:t>1</a:t>
            </a:r>
            <a:r>
              <a:rPr lang="en-GB" b="1" dirty="0"/>
              <a:t>: </a:t>
            </a:r>
            <a:r>
              <a:rPr lang="en-GB" dirty="0"/>
              <a:t>playing either </a:t>
            </a:r>
            <a:r>
              <a:rPr lang="en-GB" dirty="0" smtClean="0"/>
              <a:t>…</a:t>
            </a:r>
          </a:p>
          <a:p>
            <a:pPr lvl="1"/>
            <a:r>
              <a:rPr lang="en-GB" dirty="0" smtClean="0"/>
              <a:t>Call </a:t>
            </a:r>
            <a:r>
              <a:rPr lang="en-GB" dirty="0"/>
              <a:t>of Duty 2 </a:t>
            </a:r>
            <a:r>
              <a:rPr lang="en-GB" dirty="0" smtClean="0"/>
              <a:t>(violent</a:t>
            </a:r>
            <a:r>
              <a:rPr lang="en-GB" dirty="0"/>
              <a:t>, ‘first-person shooter’, warfare game with human </a:t>
            </a:r>
            <a:r>
              <a:rPr lang="en-GB" dirty="0" smtClean="0"/>
              <a:t>characters, n=20)</a:t>
            </a:r>
          </a:p>
          <a:p>
            <a:pPr lvl="1"/>
            <a:r>
              <a:rPr lang="en-GB" dirty="0" smtClean="0"/>
              <a:t>Top </a:t>
            </a:r>
            <a:r>
              <a:rPr lang="en-GB" dirty="0"/>
              <a:t>Spin Tennis (non-violent) (n=18)</a:t>
            </a:r>
          </a:p>
          <a:p>
            <a:r>
              <a:rPr lang="en-GB" b="1" dirty="0"/>
              <a:t>IV</a:t>
            </a:r>
            <a:r>
              <a:rPr lang="en-GB" b="1" baseline="-25000" dirty="0"/>
              <a:t>2:</a:t>
            </a:r>
            <a:r>
              <a:rPr lang="en-GB" baseline="-25000" dirty="0"/>
              <a:t> </a:t>
            </a:r>
            <a:r>
              <a:rPr lang="en-GB" dirty="0"/>
              <a:t>playing </a:t>
            </a:r>
            <a:r>
              <a:rPr lang="en-GB" dirty="0" smtClean="0"/>
              <a:t>…</a:t>
            </a:r>
          </a:p>
          <a:p>
            <a:pPr lvl="1"/>
            <a:r>
              <a:rPr lang="en-GB" i="1" dirty="0" smtClean="0"/>
              <a:t>competitively </a:t>
            </a:r>
            <a:r>
              <a:rPr lang="en-GB" i="1" dirty="0"/>
              <a:t>against</a:t>
            </a:r>
            <a:r>
              <a:rPr lang="en-GB" dirty="0"/>
              <a:t> the co-player </a:t>
            </a:r>
            <a:endParaRPr lang="en-GB" dirty="0" smtClean="0"/>
          </a:p>
          <a:p>
            <a:pPr lvl="1"/>
            <a:r>
              <a:rPr lang="en-GB" i="1" dirty="0" smtClean="0"/>
              <a:t>co-operatively </a:t>
            </a:r>
            <a:r>
              <a:rPr lang="en-GB" i="1" dirty="0"/>
              <a:t>with</a:t>
            </a:r>
            <a:r>
              <a:rPr lang="en-GB" dirty="0"/>
              <a:t> the co-player against </a:t>
            </a:r>
            <a:r>
              <a:rPr lang="en-GB" i="1" dirty="0"/>
              <a:t>a computer-generated and controlled avatar</a:t>
            </a:r>
            <a:r>
              <a:rPr lang="en-GB" i="1" dirty="0" smtClean="0"/>
              <a:t>.</a:t>
            </a:r>
            <a:endParaRPr lang="en-GB" dirty="0"/>
          </a:p>
          <a:p>
            <a:r>
              <a:rPr lang="en-GB" b="1" dirty="0"/>
              <a:t>DV: </a:t>
            </a:r>
            <a:r>
              <a:rPr lang="en-GB" dirty="0"/>
              <a:t>self-esteem, negative emotion, self and other perceptions of humanity (measure as above)</a:t>
            </a:r>
          </a:p>
        </p:txBody>
      </p:sp>
    </p:spTree>
    <p:extLst>
      <p:ext uri="{BB962C8B-B14F-4D97-AF65-F5344CB8AC3E}">
        <p14:creationId xmlns:p14="http://schemas.microsoft.com/office/powerpoint/2010/main" val="324036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974"/>
            <a:ext cx="8229600" cy="1143000"/>
          </a:xfrm>
        </p:spPr>
        <p:txBody>
          <a:bodyPr>
            <a:normAutofit/>
          </a:bodyPr>
          <a:lstStyle/>
          <a:p>
            <a:r>
              <a:rPr lang="en-GB" b="1" dirty="0" smtClean="0"/>
              <a:t>Participants</a:t>
            </a:r>
            <a:endParaRPr lang="en-GB" dirty="0"/>
          </a:p>
        </p:txBody>
      </p:sp>
      <p:sp>
        <p:nvSpPr>
          <p:cNvPr id="3" name="Content Placeholder 2"/>
          <p:cNvSpPr>
            <a:spLocks noGrp="1"/>
          </p:cNvSpPr>
          <p:nvPr>
            <p:ph idx="1"/>
          </p:nvPr>
        </p:nvSpPr>
        <p:spPr>
          <a:xfrm>
            <a:off x="467544" y="908720"/>
            <a:ext cx="8208912" cy="4925144"/>
          </a:xfrm>
        </p:spPr>
        <p:txBody>
          <a:bodyPr/>
          <a:lstStyle/>
          <a:p>
            <a:r>
              <a:rPr lang="en-GB" dirty="0" smtClean="0"/>
              <a:t>38 undergraduates, 28 female and 10 male</a:t>
            </a:r>
          </a:p>
          <a:p>
            <a:r>
              <a:rPr lang="en-GB" dirty="0" smtClean="0"/>
              <a:t>mean age=20.13</a:t>
            </a:r>
          </a:p>
          <a:p>
            <a:r>
              <a:rPr lang="en-GB" dirty="0" smtClean="0"/>
              <a:t>course credit or $10. </a:t>
            </a:r>
          </a:p>
          <a:p>
            <a:r>
              <a:rPr lang="en-GB" dirty="0" smtClean="0"/>
              <a:t>groups of two with random assignment to conditions.</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679" y="3361252"/>
            <a:ext cx="5400600" cy="3037838"/>
          </a:xfrm>
          <a:prstGeom prst="rect">
            <a:avLst/>
          </a:prstGeom>
        </p:spPr>
      </p:pic>
    </p:spTree>
    <p:extLst>
      <p:ext uri="{BB962C8B-B14F-4D97-AF65-F5344CB8AC3E}">
        <p14:creationId xmlns:p14="http://schemas.microsoft.com/office/powerpoint/2010/main" val="250211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Materials </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same </a:t>
            </a:r>
            <a:r>
              <a:rPr lang="en-GB" dirty="0"/>
              <a:t>as Study 1 but </a:t>
            </a:r>
            <a:r>
              <a:rPr lang="en-GB" dirty="0" smtClean="0"/>
              <a:t> </a:t>
            </a:r>
            <a:r>
              <a:rPr lang="en-GB" dirty="0"/>
              <a:t>played </a:t>
            </a:r>
            <a:r>
              <a:rPr lang="en-GB" dirty="0" smtClean="0"/>
              <a:t>Call </a:t>
            </a:r>
            <a:r>
              <a:rPr lang="en-GB" dirty="0"/>
              <a:t>of Duty 2 or </a:t>
            </a:r>
            <a:r>
              <a:rPr lang="en-GB" dirty="0" err="1"/>
              <a:t>TopSpin</a:t>
            </a:r>
            <a:r>
              <a:rPr lang="en-GB" dirty="0"/>
              <a:t> Tennis (playing doubles</a:t>
            </a:r>
            <a:r>
              <a:rPr lang="en-GB" dirty="0" smtClean="0"/>
              <a:t>)</a:t>
            </a:r>
          </a:p>
          <a:p>
            <a:r>
              <a:rPr lang="en-GB" dirty="0" smtClean="0"/>
              <a:t>screen </a:t>
            </a:r>
            <a:r>
              <a:rPr lang="en-GB" dirty="0"/>
              <a:t>was split so players could see their own viewpoint and that of their </a:t>
            </a:r>
            <a:r>
              <a:rPr lang="en-GB" dirty="0" smtClean="0"/>
              <a:t>co-player</a:t>
            </a:r>
          </a:p>
          <a:p>
            <a:r>
              <a:rPr lang="en-GB" dirty="0" err="1" smtClean="0"/>
              <a:t>Pps</a:t>
            </a:r>
            <a:r>
              <a:rPr lang="en-GB" dirty="0" smtClean="0"/>
              <a:t> completed </a:t>
            </a:r>
            <a:r>
              <a:rPr lang="en-GB" dirty="0"/>
              <a:t>the PANAS a measure of current positive and negative emotions and the SSES to measure self-esteem. </a:t>
            </a:r>
            <a:endParaRPr lang="en-GB" dirty="0" smtClean="0"/>
          </a:p>
          <a:p>
            <a:r>
              <a:rPr lang="en-GB" dirty="0" smtClean="0"/>
              <a:t>items </a:t>
            </a:r>
            <a:r>
              <a:rPr lang="en-GB" dirty="0"/>
              <a:t>relating to what they “feel is true of themselves at this moment” on a scale from 1 (not at all) to 5 (extremely). Items include</a:t>
            </a:r>
            <a:r>
              <a:rPr lang="en-GB" dirty="0" smtClean="0"/>
              <a:t>:</a:t>
            </a:r>
            <a:r>
              <a:rPr lang="en-GB" dirty="0"/>
              <a:t> </a:t>
            </a:r>
          </a:p>
          <a:p>
            <a:pPr lvl="1"/>
            <a:r>
              <a:rPr lang="en-GB" dirty="0"/>
              <a:t>‘I feel confident about my abilities’</a:t>
            </a:r>
          </a:p>
          <a:p>
            <a:pPr lvl="1"/>
            <a:r>
              <a:rPr lang="en-GB" dirty="0"/>
              <a:t>‘I feel that others respect and admire me’</a:t>
            </a:r>
          </a:p>
          <a:p>
            <a:pPr lvl="1"/>
            <a:r>
              <a:rPr lang="en-GB" dirty="0"/>
              <a:t>‘I feel displeased with myself</a:t>
            </a:r>
            <a:r>
              <a:rPr lang="en-GB" dirty="0" smtClean="0"/>
              <a:t>’</a:t>
            </a:r>
            <a:endParaRPr lang="en-GB" dirty="0"/>
          </a:p>
        </p:txBody>
      </p:sp>
    </p:spTree>
    <p:extLst>
      <p:ext uri="{BB962C8B-B14F-4D97-AF65-F5344CB8AC3E}">
        <p14:creationId xmlns:p14="http://schemas.microsoft.com/office/powerpoint/2010/main" val="2984163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Procedure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Played for </a:t>
            </a:r>
            <a:r>
              <a:rPr lang="en-GB" dirty="0"/>
              <a:t>20 </a:t>
            </a:r>
            <a:r>
              <a:rPr lang="en-GB" dirty="0" smtClean="0"/>
              <a:t>mins</a:t>
            </a:r>
          </a:p>
          <a:p>
            <a:r>
              <a:rPr lang="en-GB" dirty="0" smtClean="0"/>
              <a:t>rated </a:t>
            </a:r>
            <a:r>
              <a:rPr lang="en-GB" dirty="0"/>
              <a:t>how frustrating, enjoyable and exciting the game </a:t>
            </a:r>
            <a:r>
              <a:rPr lang="en-GB" dirty="0" smtClean="0"/>
              <a:t>was</a:t>
            </a:r>
          </a:p>
          <a:p>
            <a:r>
              <a:rPr lang="en-GB" dirty="0" smtClean="0"/>
              <a:t>rated </a:t>
            </a:r>
            <a:r>
              <a:rPr lang="en-GB" dirty="0"/>
              <a:t>themselves and the other person on the measures of humanness using the exact same standardised instructions as </a:t>
            </a:r>
            <a:r>
              <a:rPr lang="en-GB" dirty="0" smtClean="0"/>
              <a:t>before</a:t>
            </a:r>
          </a:p>
          <a:p>
            <a:r>
              <a:rPr lang="en-GB" dirty="0" smtClean="0"/>
              <a:t>then </a:t>
            </a:r>
            <a:r>
              <a:rPr lang="en-GB" dirty="0"/>
              <a:t>they completed the PANAS and </a:t>
            </a:r>
            <a:r>
              <a:rPr lang="en-GB" dirty="0" smtClean="0"/>
              <a:t>SSES</a:t>
            </a:r>
          </a:p>
          <a:p>
            <a:r>
              <a:rPr lang="en-GB" dirty="0" smtClean="0"/>
              <a:t>When asked </a:t>
            </a:r>
            <a:r>
              <a:rPr lang="en-GB" dirty="0" err="1" smtClean="0"/>
              <a:t>Pps</a:t>
            </a:r>
            <a:r>
              <a:rPr lang="en-GB" dirty="0" smtClean="0"/>
              <a:t> </a:t>
            </a:r>
            <a:r>
              <a:rPr lang="en-GB" dirty="0"/>
              <a:t>were </a:t>
            </a:r>
            <a:r>
              <a:rPr lang="en-GB" dirty="0" smtClean="0"/>
              <a:t>unaware of the </a:t>
            </a:r>
            <a:r>
              <a:rPr lang="en-GB" dirty="0"/>
              <a:t>purpose of the </a:t>
            </a:r>
            <a:r>
              <a:rPr lang="en-GB" dirty="0" smtClean="0"/>
              <a:t>study; none </a:t>
            </a:r>
            <a:r>
              <a:rPr lang="en-GB" dirty="0"/>
              <a:t>guessed it was about dehumanisation</a:t>
            </a:r>
            <a:r>
              <a:rPr lang="en-GB" b="1" dirty="0"/>
              <a:t> </a:t>
            </a:r>
            <a:endParaRPr lang="en-GB" dirty="0"/>
          </a:p>
          <a:p>
            <a:endParaRPr lang="en-GB" dirty="0"/>
          </a:p>
        </p:txBody>
      </p:sp>
    </p:spTree>
    <p:extLst>
      <p:ext uri="{BB962C8B-B14F-4D97-AF65-F5344CB8AC3E}">
        <p14:creationId xmlns:p14="http://schemas.microsoft.com/office/powerpoint/2010/main" val="3016616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Findings</a:t>
            </a:r>
            <a:endParaRPr lang="en-GB" dirty="0"/>
          </a:p>
        </p:txBody>
      </p:sp>
      <p:sp>
        <p:nvSpPr>
          <p:cNvPr id="3" name="Content Placeholder 2"/>
          <p:cNvSpPr>
            <a:spLocks noGrp="1"/>
          </p:cNvSpPr>
          <p:nvPr>
            <p:ph idx="1"/>
          </p:nvPr>
        </p:nvSpPr>
        <p:spPr/>
        <p:txBody>
          <a:bodyPr>
            <a:noAutofit/>
          </a:bodyPr>
          <a:lstStyle/>
          <a:p>
            <a:pPr lvl="0"/>
            <a:r>
              <a:rPr lang="en-GB" dirty="0" smtClean="0"/>
              <a:t>games were equally enjoyable and exciting but Call </a:t>
            </a:r>
            <a:r>
              <a:rPr lang="en-GB" dirty="0"/>
              <a:t>of Duty 2 was </a:t>
            </a:r>
            <a:r>
              <a:rPr lang="en-GB" dirty="0" smtClean="0"/>
              <a:t>more </a:t>
            </a:r>
            <a:r>
              <a:rPr lang="en-GB" dirty="0"/>
              <a:t>frustrating than Top Spin </a:t>
            </a:r>
            <a:r>
              <a:rPr lang="en-GB" dirty="0" smtClean="0"/>
              <a:t>Tennis</a:t>
            </a:r>
            <a:r>
              <a:rPr lang="en-GB" dirty="0"/>
              <a:t> </a:t>
            </a:r>
          </a:p>
          <a:p>
            <a:pPr lvl="0"/>
            <a:r>
              <a:rPr lang="en-GB" b="1" u="sng" dirty="0" smtClean="0"/>
              <a:t>no </a:t>
            </a:r>
            <a:r>
              <a:rPr lang="en-GB" b="1" u="sng" dirty="0"/>
              <a:t>difference in </a:t>
            </a:r>
            <a:endParaRPr lang="en-GB" b="1" u="sng" dirty="0" smtClean="0"/>
          </a:p>
          <a:p>
            <a:pPr lvl="1"/>
            <a:r>
              <a:rPr lang="en-GB" b="1" dirty="0" smtClean="0"/>
              <a:t>self-esteem</a:t>
            </a:r>
          </a:p>
          <a:p>
            <a:pPr lvl="1"/>
            <a:r>
              <a:rPr lang="en-GB" b="1" dirty="0" smtClean="0"/>
              <a:t>positivity </a:t>
            </a:r>
            <a:r>
              <a:rPr lang="en-GB" b="1" dirty="0"/>
              <a:t>of mood</a:t>
            </a:r>
            <a:r>
              <a:rPr lang="en-GB" dirty="0"/>
              <a:t> </a:t>
            </a:r>
          </a:p>
          <a:p>
            <a:pPr lvl="1"/>
            <a:r>
              <a:rPr lang="en-GB" b="1" dirty="0" smtClean="0"/>
              <a:t>negativity </a:t>
            </a:r>
            <a:r>
              <a:rPr lang="en-GB" b="1" dirty="0"/>
              <a:t>of mood</a:t>
            </a:r>
            <a:r>
              <a:rPr lang="en-GB" dirty="0"/>
              <a:t>  </a:t>
            </a:r>
          </a:p>
        </p:txBody>
      </p:sp>
    </p:spTree>
    <p:extLst>
      <p:ext uri="{BB962C8B-B14F-4D97-AF65-F5344CB8AC3E}">
        <p14:creationId xmlns:p14="http://schemas.microsoft.com/office/powerpoint/2010/main" val="1872313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Ratings of Humanity</a:t>
            </a:r>
            <a:endParaRPr lang="en-GB" dirty="0"/>
          </a:p>
        </p:txBody>
      </p:sp>
      <p:sp>
        <p:nvSpPr>
          <p:cNvPr id="3" name="Content Placeholder 2"/>
          <p:cNvSpPr>
            <a:spLocks noGrp="1"/>
          </p:cNvSpPr>
          <p:nvPr>
            <p:ph idx="1"/>
          </p:nvPr>
        </p:nvSpPr>
        <p:spPr>
          <a:xfrm>
            <a:off x="179512" y="1556792"/>
            <a:ext cx="8229600" cy="604663"/>
          </a:xfrm>
        </p:spPr>
        <p:txBody>
          <a:bodyPr>
            <a:normAutofit fontScale="47500" lnSpcReduction="20000"/>
          </a:bodyPr>
          <a:lstStyle/>
          <a:p>
            <a:pPr lvl="0"/>
            <a:r>
              <a:rPr lang="en-GB" sz="4400" dirty="0" smtClean="0"/>
              <a:t>Humanity of self</a:t>
            </a:r>
          </a:p>
          <a:p>
            <a:pPr marL="0" indent="0">
              <a:buNone/>
            </a:pPr>
            <a:r>
              <a:rPr lang="en-GB" dirty="0" smtClean="0"/>
              <a:t> </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378424013"/>
              </p:ext>
            </p:extLst>
          </p:nvPr>
        </p:nvGraphicFramePr>
        <p:xfrm>
          <a:off x="1115616" y="2060848"/>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n-GB" dirty="0"/>
                    </a:p>
                  </a:txBody>
                  <a:tcPr/>
                </a:tc>
                <a:tc>
                  <a:txBody>
                    <a:bodyPr/>
                    <a:lstStyle/>
                    <a:p>
                      <a:r>
                        <a:rPr lang="en-GB" dirty="0" smtClean="0"/>
                        <a:t>violent: </a:t>
                      </a:r>
                      <a:endParaRPr lang="en-GB" dirty="0"/>
                    </a:p>
                  </a:txBody>
                  <a:tcPr/>
                </a:tc>
                <a:tc>
                  <a:txBody>
                    <a:bodyPr/>
                    <a:lstStyle/>
                    <a:p>
                      <a:r>
                        <a:rPr lang="en-GB" dirty="0" smtClean="0"/>
                        <a:t>non-violent</a:t>
                      </a:r>
                      <a:endParaRPr lang="en-GB" dirty="0"/>
                    </a:p>
                  </a:txBody>
                  <a:tcPr/>
                </a:tc>
              </a:tr>
              <a:tr h="370840">
                <a:tc>
                  <a:txBody>
                    <a:bodyPr/>
                    <a:lstStyle/>
                    <a:p>
                      <a:r>
                        <a:rPr lang="en-GB" dirty="0" smtClean="0"/>
                        <a:t>Mean</a:t>
                      </a:r>
                      <a:endParaRPr lang="en-GB" dirty="0"/>
                    </a:p>
                  </a:txBody>
                  <a:tcPr/>
                </a:tc>
                <a:tc>
                  <a:txBody>
                    <a:bodyPr/>
                    <a:lstStyle/>
                    <a:p>
                      <a:r>
                        <a:rPr lang="en-GB" dirty="0" smtClean="0"/>
                        <a:t>M=3.82*</a:t>
                      </a:r>
                      <a:endParaRPr lang="en-GB" dirty="0"/>
                    </a:p>
                  </a:txBody>
                  <a:tcPr/>
                </a:tc>
                <a:tc>
                  <a:txBody>
                    <a:bodyPr/>
                    <a:lstStyle/>
                    <a:p>
                      <a:r>
                        <a:rPr lang="en-GB" dirty="0" smtClean="0"/>
                        <a:t>M=4.48*</a:t>
                      </a:r>
                      <a:endParaRPr lang="en-GB" dirty="0"/>
                    </a:p>
                  </a:txBody>
                  <a:tcPr/>
                </a:tc>
              </a:tr>
              <a:tr h="370840">
                <a:tc>
                  <a:txBody>
                    <a:bodyPr/>
                    <a:lstStyle/>
                    <a:p>
                      <a:r>
                        <a:rPr lang="en-GB" dirty="0" smtClean="0"/>
                        <a:t>Standard</a:t>
                      </a:r>
                      <a:r>
                        <a:rPr lang="en-GB" baseline="0" dirty="0" smtClean="0"/>
                        <a:t> </a:t>
                      </a:r>
                      <a:endParaRPr lang="en-GB" dirty="0"/>
                    </a:p>
                  </a:txBody>
                  <a:tcPr/>
                </a:tc>
                <a:tc>
                  <a:txBody>
                    <a:bodyPr/>
                    <a:lstStyle/>
                    <a:p>
                      <a:r>
                        <a:rPr lang="en-GB" dirty="0" smtClean="0"/>
                        <a:t>SD=0.89;</a:t>
                      </a:r>
                      <a:endParaRPr lang="en-GB" dirty="0"/>
                    </a:p>
                  </a:txBody>
                  <a:tcPr/>
                </a:tc>
                <a:tc>
                  <a:txBody>
                    <a:bodyPr/>
                    <a:lstStyle/>
                    <a:p>
                      <a:r>
                        <a:rPr lang="en-GB" dirty="0" smtClean="0"/>
                        <a:t>SD=0.56</a:t>
                      </a:r>
                      <a:endParaRPr lang="en-GB" dirty="0"/>
                    </a:p>
                  </a:txBody>
                  <a:tcPr/>
                </a:tc>
              </a:tr>
            </a:tbl>
          </a:graphicData>
        </a:graphic>
      </p:graphicFrame>
      <p:sp>
        <p:nvSpPr>
          <p:cNvPr id="5" name="TextBox 4"/>
          <p:cNvSpPr txBox="1"/>
          <p:nvPr/>
        </p:nvSpPr>
        <p:spPr>
          <a:xfrm>
            <a:off x="539552" y="3806807"/>
            <a:ext cx="7848872" cy="2123658"/>
          </a:xfrm>
          <a:prstGeom prst="rect">
            <a:avLst/>
          </a:prstGeom>
          <a:noFill/>
        </p:spPr>
        <p:txBody>
          <a:bodyPr wrap="square" rtlCol="0">
            <a:spAutoFit/>
          </a:bodyPr>
          <a:lstStyle/>
          <a:p>
            <a:pPr lvl="0"/>
            <a:r>
              <a:rPr lang="en-GB" b="1" dirty="0" smtClean="0"/>
              <a:t>*P&lt;0.05</a:t>
            </a:r>
          </a:p>
          <a:p>
            <a:pPr lvl="0"/>
            <a:endParaRPr lang="en-GB" b="1" dirty="0" smtClean="0"/>
          </a:p>
          <a:p>
            <a:pPr lvl="0"/>
            <a:r>
              <a:rPr lang="en-GB" sz="3200" b="1" dirty="0" smtClean="0"/>
              <a:t>But…there was no effect of condition on ‘Other Humanity’</a:t>
            </a:r>
            <a:r>
              <a:rPr lang="en-GB" sz="3200" dirty="0" smtClean="0"/>
              <a:t> (violent: M=4.89, SD=0.74; non-violent: M=4.86, SD=0.71)</a:t>
            </a:r>
            <a:endParaRPr lang="en-GB" dirty="0"/>
          </a:p>
        </p:txBody>
      </p:sp>
    </p:spTree>
    <p:extLst>
      <p:ext uri="{BB962C8B-B14F-4D97-AF65-F5344CB8AC3E}">
        <p14:creationId xmlns:p14="http://schemas.microsoft.com/office/powerpoint/2010/main" val="2838956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Outcomes of the ANCOVA</a:t>
            </a:r>
            <a:endParaRPr lang="en-GB" dirty="0"/>
          </a:p>
        </p:txBody>
      </p:sp>
      <p:sp>
        <p:nvSpPr>
          <p:cNvPr id="3" name="Content Placeholder 2"/>
          <p:cNvSpPr>
            <a:spLocks noGrp="1"/>
          </p:cNvSpPr>
          <p:nvPr>
            <p:ph idx="1"/>
          </p:nvPr>
        </p:nvSpPr>
        <p:spPr/>
        <p:txBody>
          <a:bodyPr/>
          <a:lstStyle/>
          <a:p>
            <a:pPr lvl="0"/>
            <a:r>
              <a:rPr lang="en-GB" sz="2200" dirty="0" smtClean="0">
                <a:solidFill>
                  <a:prstClr val="black"/>
                </a:solidFill>
              </a:rPr>
              <a:t>none </a:t>
            </a:r>
            <a:r>
              <a:rPr lang="en-GB" sz="2200" dirty="0">
                <a:solidFill>
                  <a:prstClr val="black"/>
                </a:solidFill>
              </a:rPr>
              <a:t>of the following </a:t>
            </a:r>
            <a:r>
              <a:rPr lang="en-GB" sz="2200" dirty="0" smtClean="0">
                <a:solidFill>
                  <a:prstClr val="black"/>
                </a:solidFill>
              </a:rPr>
              <a:t>variables </a:t>
            </a:r>
            <a:r>
              <a:rPr lang="en-GB" sz="2200" dirty="0">
                <a:solidFill>
                  <a:prstClr val="black"/>
                </a:solidFill>
              </a:rPr>
              <a:t>significantly affected perceived humanity; the result for perceived dehumanisation of self remained significant, (p=.037) and the effects of Other Humanity remained non-significant, (p=.929</a:t>
            </a:r>
            <a:r>
              <a:rPr lang="en-GB" sz="2200" dirty="0" smtClean="0">
                <a:solidFill>
                  <a:prstClr val="black"/>
                </a:solidFill>
              </a:rPr>
              <a:t>): </a:t>
            </a:r>
          </a:p>
          <a:p>
            <a:pPr lvl="1"/>
            <a:r>
              <a:rPr lang="en-GB" sz="1800" dirty="0" smtClean="0">
                <a:solidFill>
                  <a:prstClr val="black"/>
                </a:solidFill>
              </a:rPr>
              <a:t>self-esteem</a:t>
            </a:r>
          </a:p>
          <a:p>
            <a:pPr lvl="1"/>
            <a:r>
              <a:rPr lang="en-GB" sz="1800" dirty="0" smtClean="0">
                <a:solidFill>
                  <a:prstClr val="black"/>
                </a:solidFill>
              </a:rPr>
              <a:t>positive </a:t>
            </a:r>
            <a:r>
              <a:rPr lang="en-GB" sz="1800" dirty="0">
                <a:solidFill>
                  <a:prstClr val="black"/>
                </a:solidFill>
              </a:rPr>
              <a:t>and negative </a:t>
            </a:r>
            <a:r>
              <a:rPr lang="en-GB" sz="1800" dirty="0" smtClean="0">
                <a:solidFill>
                  <a:prstClr val="black"/>
                </a:solidFill>
              </a:rPr>
              <a:t>affect</a:t>
            </a:r>
          </a:p>
          <a:p>
            <a:pPr lvl="1"/>
            <a:r>
              <a:rPr lang="en-GB" sz="1800" dirty="0" smtClean="0">
                <a:solidFill>
                  <a:prstClr val="black"/>
                </a:solidFill>
              </a:rPr>
              <a:t>Gender</a:t>
            </a:r>
          </a:p>
          <a:p>
            <a:pPr lvl="1"/>
            <a:r>
              <a:rPr lang="en-GB" sz="1800" dirty="0" smtClean="0">
                <a:solidFill>
                  <a:prstClr val="black"/>
                </a:solidFill>
              </a:rPr>
              <a:t> </a:t>
            </a:r>
            <a:r>
              <a:rPr lang="en-GB" sz="1800" dirty="0">
                <a:solidFill>
                  <a:prstClr val="black"/>
                </a:solidFill>
              </a:rPr>
              <a:t>frustration, excitement or enjoyment of the game</a:t>
            </a:r>
          </a:p>
          <a:p>
            <a:endParaRPr lang="en-GB" dirty="0"/>
          </a:p>
        </p:txBody>
      </p:sp>
    </p:spTree>
    <p:extLst>
      <p:ext uri="{BB962C8B-B14F-4D97-AF65-F5344CB8AC3E}">
        <p14:creationId xmlns:p14="http://schemas.microsoft.com/office/powerpoint/2010/main" val="3615118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Conclusions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Playing </a:t>
            </a:r>
            <a:r>
              <a:rPr lang="en-GB" dirty="0"/>
              <a:t>a violent video game reduces perceptions of one's own humanity even when participants play the game as a first person shooter targeting computer-generated avatars and when playing in collaboration, rather than against, another </a:t>
            </a:r>
            <a:r>
              <a:rPr lang="en-GB" dirty="0" smtClean="0"/>
              <a:t>co-player</a:t>
            </a:r>
          </a:p>
          <a:p>
            <a:r>
              <a:rPr lang="en-GB" dirty="0" smtClean="0"/>
              <a:t>this </a:t>
            </a:r>
            <a:r>
              <a:rPr lang="en-GB" dirty="0"/>
              <a:t>cannot be accounted for by </a:t>
            </a:r>
            <a:r>
              <a:rPr lang="en-GB" dirty="0" smtClean="0"/>
              <a:t>reduced self-esteem </a:t>
            </a:r>
            <a:r>
              <a:rPr lang="en-GB" dirty="0"/>
              <a:t>or changes in </a:t>
            </a:r>
            <a:r>
              <a:rPr lang="en-GB" dirty="0" smtClean="0"/>
              <a:t>mood</a:t>
            </a:r>
          </a:p>
          <a:p>
            <a:r>
              <a:rPr lang="en-GB" dirty="0" smtClean="0"/>
              <a:t>engaging </a:t>
            </a:r>
            <a:r>
              <a:rPr lang="en-GB" dirty="0"/>
              <a:t>in violent media does not necessary make us feel bad, or see ourselves more negatively, but it does affect how human we </a:t>
            </a:r>
            <a:r>
              <a:rPr lang="en-GB" dirty="0" smtClean="0"/>
              <a:t>feel</a:t>
            </a:r>
            <a:endParaRPr lang="en-GB" dirty="0"/>
          </a:p>
        </p:txBody>
      </p:sp>
    </p:spTree>
    <p:extLst>
      <p:ext uri="{BB962C8B-B14F-4D97-AF65-F5344CB8AC3E}">
        <p14:creationId xmlns:p14="http://schemas.microsoft.com/office/powerpoint/2010/main" val="720422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Overall conclusions</a:t>
            </a:r>
            <a:endParaRPr lang="en-GB" dirty="0"/>
          </a:p>
        </p:txBody>
      </p:sp>
      <p:sp>
        <p:nvSpPr>
          <p:cNvPr id="3" name="Content Placeholder 2"/>
          <p:cNvSpPr>
            <a:spLocks noGrp="1"/>
          </p:cNvSpPr>
          <p:nvPr>
            <p:ph idx="1"/>
          </p:nvPr>
        </p:nvSpPr>
        <p:spPr/>
        <p:txBody>
          <a:bodyPr>
            <a:normAutofit fontScale="77500" lnSpcReduction="20000"/>
          </a:bodyPr>
          <a:lstStyle/>
          <a:p>
            <a:pPr lvl="0"/>
            <a:r>
              <a:rPr lang="en-GB" dirty="0" smtClean="0"/>
              <a:t>people </a:t>
            </a:r>
            <a:r>
              <a:rPr lang="en-GB" u="sng" dirty="0"/>
              <a:t>view themselves as less human </a:t>
            </a:r>
            <a:r>
              <a:rPr lang="en-GB" dirty="0"/>
              <a:t>when engaged in </a:t>
            </a:r>
            <a:r>
              <a:rPr lang="en-GB" dirty="0" smtClean="0"/>
              <a:t>video </a:t>
            </a:r>
            <a:r>
              <a:rPr lang="en-GB" dirty="0"/>
              <a:t>game violence compared </a:t>
            </a:r>
            <a:r>
              <a:rPr lang="en-GB" dirty="0" smtClean="0"/>
              <a:t>with </a:t>
            </a:r>
            <a:r>
              <a:rPr lang="en-GB" dirty="0"/>
              <a:t>equally competitive non-violent games</a:t>
            </a:r>
          </a:p>
          <a:p>
            <a:pPr lvl="0"/>
            <a:r>
              <a:rPr lang="en-GB" dirty="0" smtClean="0"/>
              <a:t>equally </a:t>
            </a:r>
            <a:r>
              <a:rPr lang="en-GB" dirty="0"/>
              <a:t>true </a:t>
            </a:r>
            <a:r>
              <a:rPr lang="en-GB" u="sng" dirty="0" smtClean="0"/>
              <a:t>when the </a:t>
            </a:r>
            <a:r>
              <a:rPr lang="en-GB" u="sng" dirty="0"/>
              <a:t>opponent is controlled by the computer </a:t>
            </a:r>
            <a:r>
              <a:rPr lang="en-GB" dirty="0"/>
              <a:t>as games where you are attacking another co-player</a:t>
            </a:r>
          </a:p>
          <a:p>
            <a:pPr lvl="0"/>
            <a:r>
              <a:rPr lang="en-GB" dirty="0" smtClean="0"/>
              <a:t>dehumanization </a:t>
            </a:r>
            <a:r>
              <a:rPr lang="en-GB" u="sng" dirty="0"/>
              <a:t>extends to perceptions of opponents </a:t>
            </a:r>
            <a:r>
              <a:rPr lang="en-GB" dirty="0"/>
              <a:t>in violent compared to non-violent games</a:t>
            </a:r>
          </a:p>
          <a:p>
            <a:pPr lvl="0"/>
            <a:r>
              <a:rPr lang="en-GB" dirty="0"/>
              <a:t>this dehumanisation of co-players </a:t>
            </a:r>
            <a:r>
              <a:rPr lang="en-GB" u="sng" dirty="0"/>
              <a:t>does not occur in cooperative game play</a:t>
            </a:r>
            <a:r>
              <a:rPr lang="en-GB" dirty="0"/>
              <a:t> </a:t>
            </a:r>
            <a:endParaRPr lang="en-GB" dirty="0" smtClean="0"/>
          </a:p>
          <a:p>
            <a:pPr lvl="0"/>
            <a:r>
              <a:rPr lang="en-GB" dirty="0" smtClean="0"/>
              <a:t>these </a:t>
            </a:r>
            <a:r>
              <a:rPr lang="en-GB" dirty="0"/>
              <a:t>effects are not </a:t>
            </a:r>
            <a:r>
              <a:rPr lang="en-GB" dirty="0" smtClean="0"/>
              <a:t>down </a:t>
            </a:r>
            <a:r>
              <a:rPr lang="en-GB" dirty="0"/>
              <a:t>to mood, negative self-evaluation, gender, or qualities of the games such as enjoyment, excitement or frustration</a:t>
            </a:r>
          </a:p>
          <a:p>
            <a:endParaRPr lang="en-GB" dirty="0"/>
          </a:p>
        </p:txBody>
      </p:sp>
    </p:spTree>
    <p:extLst>
      <p:ext uri="{BB962C8B-B14F-4D97-AF65-F5344CB8AC3E}">
        <p14:creationId xmlns:p14="http://schemas.microsoft.com/office/powerpoint/2010/main" val="419258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Evaluating Bastian et al (2012)</a:t>
            </a:r>
            <a:endParaRPr lang="en-GB" b="1" dirty="0"/>
          </a:p>
        </p:txBody>
      </p:sp>
      <p:sp>
        <p:nvSpPr>
          <p:cNvPr id="3" name="Content Placeholder 2"/>
          <p:cNvSpPr>
            <a:spLocks noGrp="1"/>
          </p:cNvSpPr>
          <p:nvPr>
            <p:ph idx="1"/>
          </p:nvPr>
        </p:nvSpPr>
        <p:spPr/>
        <p:txBody>
          <a:bodyPr>
            <a:normAutofit/>
          </a:bodyPr>
          <a:lstStyle/>
          <a:p>
            <a:pPr marL="0" indent="0">
              <a:buNone/>
            </a:pPr>
            <a:r>
              <a:rPr lang="en-GB" b="1" dirty="0" smtClean="0"/>
              <a:t>Generalisability: </a:t>
            </a:r>
          </a:p>
          <a:p>
            <a:r>
              <a:rPr lang="en-GB" dirty="0" smtClean="0"/>
              <a:t>Are </a:t>
            </a:r>
            <a:r>
              <a:rPr lang="en-GB" dirty="0"/>
              <a:t>there any issues relating to the sample for this study, e.g. sample size, sampling technique, characteristics of the </a:t>
            </a:r>
            <a:r>
              <a:rPr lang="en-GB" dirty="0" err="1"/>
              <a:t>Pps</a:t>
            </a:r>
            <a:r>
              <a:rPr lang="en-GB" dirty="0"/>
              <a:t>. </a:t>
            </a:r>
            <a:endParaRPr lang="en-GB" dirty="0" smtClean="0"/>
          </a:p>
          <a:p>
            <a:r>
              <a:rPr lang="en-GB" dirty="0" smtClean="0"/>
              <a:t>How </a:t>
            </a:r>
            <a:r>
              <a:rPr lang="en-GB" dirty="0"/>
              <a:t>could these issues be improved? </a:t>
            </a:r>
            <a:endParaRPr lang="en-GB" dirty="0" smtClean="0"/>
          </a:p>
          <a:p>
            <a:r>
              <a:rPr lang="en-GB" dirty="0" smtClean="0"/>
              <a:t>What </a:t>
            </a:r>
            <a:r>
              <a:rPr lang="en-GB" dirty="0"/>
              <a:t>ideas do you have for recruiting a better </a:t>
            </a:r>
            <a:r>
              <a:rPr lang="en-GB" dirty="0" smtClean="0"/>
              <a:t>sample</a:t>
            </a:r>
          </a:p>
          <a:p>
            <a:r>
              <a:rPr lang="en-GB" dirty="0" smtClean="0"/>
              <a:t>How </a:t>
            </a:r>
            <a:r>
              <a:rPr lang="en-GB" dirty="0"/>
              <a:t>would this affect the results</a:t>
            </a:r>
            <a:r>
              <a:rPr lang="en-GB" dirty="0" smtClean="0"/>
              <a:t>?</a:t>
            </a:r>
            <a:endParaRPr lang="en-GB" dirty="0"/>
          </a:p>
        </p:txBody>
      </p:sp>
    </p:spTree>
    <p:extLst>
      <p:ext uri="{BB962C8B-B14F-4D97-AF65-F5344CB8AC3E}">
        <p14:creationId xmlns:p14="http://schemas.microsoft.com/office/powerpoint/2010/main" val="322608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Reliability</a:t>
            </a:r>
            <a:endParaRPr lang="en-GB" dirty="0"/>
          </a:p>
        </p:txBody>
      </p:sp>
      <p:sp>
        <p:nvSpPr>
          <p:cNvPr id="3" name="Content Placeholder 2"/>
          <p:cNvSpPr>
            <a:spLocks noGrp="1"/>
          </p:cNvSpPr>
          <p:nvPr>
            <p:ph idx="1"/>
          </p:nvPr>
        </p:nvSpPr>
        <p:spPr/>
        <p:txBody>
          <a:bodyPr>
            <a:normAutofit/>
          </a:bodyPr>
          <a:lstStyle/>
          <a:p>
            <a:r>
              <a:rPr lang="en-GB" dirty="0" smtClean="0"/>
              <a:t>With regard to the questionnaires used to collect data for the DVs, can we be sure that this data is reliable. i.e. these questionnaire return consistent results? </a:t>
            </a:r>
          </a:p>
          <a:p>
            <a:r>
              <a:rPr lang="en-GB" dirty="0" smtClean="0"/>
              <a:t>Could the study be replicated?</a:t>
            </a:r>
          </a:p>
          <a:p>
            <a:r>
              <a:rPr lang="en-GB" dirty="0" smtClean="0"/>
              <a:t>How does this affect reliability?</a:t>
            </a:r>
          </a:p>
          <a:p>
            <a:endParaRPr lang="en-GB" dirty="0"/>
          </a:p>
        </p:txBody>
      </p:sp>
    </p:spTree>
    <p:extLst>
      <p:ext uri="{BB962C8B-B14F-4D97-AF65-F5344CB8AC3E}">
        <p14:creationId xmlns:p14="http://schemas.microsoft.com/office/powerpoint/2010/main" val="2272833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Applications to society</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How do you think this research could be used by the following groups in society? </a:t>
            </a:r>
          </a:p>
          <a:p>
            <a:r>
              <a:rPr lang="en-GB" dirty="0" smtClean="0"/>
              <a:t>Parents, schools, game designers, government. </a:t>
            </a:r>
          </a:p>
          <a:p>
            <a:r>
              <a:rPr lang="en-GB" dirty="0" smtClean="0"/>
              <a:t>If violent video games lead to decreased humanity, could the reverse also be true that pro-social games could lead to an increased sense of humanity? </a:t>
            </a:r>
          </a:p>
          <a:p>
            <a:r>
              <a:rPr lang="en-GB" dirty="0" smtClean="0"/>
              <a:t>How could social norms be modified in a gaming situation to enhance behaviour in the real world? </a:t>
            </a:r>
          </a:p>
          <a:p>
            <a:r>
              <a:rPr lang="en-GB" dirty="0" smtClean="0"/>
              <a:t>What research can you find that looks at this (e.g. Gentile et al., 2009; Greitemeyer &amp; </a:t>
            </a:r>
            <a:r>
              <a:rPr lang="en-GB" dirty="0" err="1" smtClean="0"/>
              <a:t>Osswald</a:t>
            </a:r>
            <a:r>
              <a:rPr lang="en-GB" dirty="0" smtClean="0"/>
              <a:t>, 2010)? </a:t>
            </a:r>
          </a:p>
          <a:p>
            <a:r>
              <a:rPr lang="en-GB" dirty="0" smtClean="0"/>
              <a:t>Can you think of any groups of people who may benefit particularly from these sorts of games?</a:t>
            </a:r>
          </a:p>
          <a:p>
            <a:endParaRPr lang="en-GB" dirty="0" smtClean="0"/>
          </a:p>
          <a:p>
            <a:endParaRPr lang="en-GB" dirty="0"/>
          </a:p>
        </p:txBody>
      </p:sp>
    </p:spTree>
    <p:extLst>
      <p:ext uri="{BB962C8B-B14F-4D97-AF65-F5344CB8AC3E}">
        <p14:creationId xmlns:p14="http://schemas.microsoft.com/office/powerpoint/2010/main" val="2516549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GB" b="1" dirty="0" smtClean="0"/>
              <a:t>Validity issues</a:t>
            </a:r>
            <a:endParaRPr lang="en-GB" dirty="0"/>
          </a:p>
        </p:txBody>
      </p:sp>
      <p:sp>
        <p:nvSpPr>
          <p:cNvPr id="3" name="Content Placeholder 2"/>
          <p:cNvSpPr>
            <a:spLocks noGrp="1"/>
          </p:cNvSpPr>
          <p:nvPr>
            <p:ph idx="1"/>
          </p:nvPr>
        </p:nvSpPr>
        <p:spPr>
          <a:xfrm>
            <a:off x="467544" y="1052736"/>
            <a:ext cx="8229600" cy="4525963"/>
          </a:xfrm>
        </p:spPr>
        <p:txBody>
          <a:bodyPr>
            <a:noAutofit/>
          </a:bodyPr>
          <a:lstStyle/>
          <a:p>
            <a:pPr lvl="0"/>
            <a:r>
              <a:rPr lang="en-GB" sz="2400" dirty="0" smtClean="0"/>
              <a:t>How did they </a:t>
            </a:r>
            <a:r>
              <a:rPr lang="en-GB" sz="2400" dirty="0" smtClean="0"/>
              <a:t>ensure that </a:t>
            </a:r>
            <a:r>
              <a:rPr lang="en-GB" sz="2400" dirty="0" smtClean="0"/>
              <a:t>variables that could not be controlled did not affect the conclusions?</a:t>
            </a:r>
          </a:p>
          <a:p>
            <a:pPr lvl="0"/>
            <a:r>
              <a:rPr lang="en-GB" sz="2400" dirty="0" smtClean="0"/>
              <a:t>Were there any problems in study 1that might have decreased the usefulness, meaningfulness or accuracy of the conclusions drawn? </a:t>
            </a:r>
          </a:p>
          <a:p>
            <a:pPr lvl="0"/>
            <a:r>
              <a:rPr lang="en-GB" sz="2400" dirty="0" smtClean="0"/>
              <a:t>Think about internal and external validity of both the set up (manipulation if the IV) and the way in which the data was collected. </a:t>
            </a:r>
          </a:p>
          <a:p>
            <a:pPr lvl="0"/>
            <a:r>
              <a:rPr lang="en-GB" sz="2400" dirty="0" smtClean="0"/>
              <a:t>What problems are there with the way in which perceived humanity data was measured? (Think demand characteristics, self-reports, quantitative data, ordinal data, social desirability)</a:t>
            </a:r>
          </a:p>
        </p:txBody>
      </p:sp>
    </p:spTree>
    <p:extLst>
      <p:ext uri="{BB962C8B-B14F-4D97-AF65-F5344CB8AC3E}">
        <p14:creationId xmlns:p14="http://schemas.microsoft.com/office/powerpoint/2010/main" val="3628691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validity</a:t>
            </a:r>
            <a:endParaRPr lang="en-GB" dirty="0"/>
          </a:p>
        </p:txBody>
      </p:sp>
      <p:sp>
        <p:nvSpPr>
          <p:cNvPr id="3" name="Content Placeholder 2"/>
          <p:cNvSpPr>
            <a:spLocks noGrp="1"/>
          </p:cNvSpPr>
          <p:nvPr>
            <p:ph idx="1"/>
          </p:nvPr>
        </p:nvSpPr>
        <p:spPr/>
        <p:txBody>
          <a:bodyPr>
            <a:normAutofit fontScale="92500" lnSpcReduction="20000"/>
          </a:bodyPr>
          <a:lstStyle/>
          <a:p>
            <a:pPr lvl="0"/>
            <a:r>
              <a:rPr lang="en-GB" dirty="0" smtClean="0"/>
              <a:t>Can you think of any other factors relating to what happens to you in the game that might have affected the players’ cognitions/feelings (affect)? Think: Victim. How could you control for this?</a:t>
            </a:r>
          </a:p>
          <a:p>
            <a:pPr lvl="0"/>
            <a:r>
              <a:rPr lang="en-GB" dirty="0" smtClean="0"/>
              <a:t>In this study, players could be seen not only to control the enactment of violent acts against others but also to observe violent acts being performed. This muddies the water with regard to what exactly is responsible for the dehumanising effects; how could the study be improved to control for this?</a:t>
            </a:r>
          </a:p>
          <a:p>
            <a:endParaRPr lang="en-GB" dirty="0"/>
          </a:p>
        </p:txBody>
      </p:sp>
    </p:spTree>
    <p:extLst>
      <p:ext uri="{BB962C8B-B14F-4D97-AF65-F5344CB8AC3E}">
        <p14:creationId xmlns:p14="http://schemas.microsoft.com/office/powerpoint/2010/main" val="15629141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Ethical Issues</a:t>
            </a:r>
            <a:endParaRPr lang="en-GB" dirty="0"/>
          </a:p>
        </p:txBody>
      </p:sp>
      <p:sp>
        <p:nvSpPr>
          <p:cNvPr id="3" name="Content Placeholder 2"/>
          <p:cNvSpPr>
            <a:spLocks noGrp="1"/>
          </p:cNvSpPr>
          <p:nvPr>
            <p:ph idx="1"/>
          </p:nvPr>
        </p:nvSpPr>
        <p:spPr/>
        <p:txBody>
          <a:bodyPr/>
          <a:lstStyle/>
          <a:p>
            <a:r>
              <a:rPr lang="en-GB" dirty="0" smtClean="0"/>
              <a:t>Are there any issues here regarding deception, debriefing, consent, physical or psychological harm, invasion of privacy, competence of the researchers, respect for the </a:t>
            </a:r>
            <a:r>
              <a:rPr lang="en-GB" dirty="0" err="1" smtClean="0"/>
              <a:t>Pps</a:t>
            </a:r>
            <a:r>
              <a:rPr lang="en-GB" dirty="0" smtClean="0"/>
              <a:t>. </a:t>
            </a:r>
          </a:p>
          <a:p>
            <a:r>
              <a:rPr lang="en-GB" dirty="0" smtClean="0"/>
              <a:t>To what extent could you argue the benefits of the study outweigh any possible costs to </a:t>
            </a:r>
            <a:r>
              <a:rPr lang="en-GB" dirty="0" err="1" smtClean="0"/>
              <a:t>Pps</a:t>
            </a:r>
            <a:r>
              <a:rPr lang="en-GB" dirty="0" smtClean="0"/>
              <a:t>?</a:t>
            </a:r>
          </a:p>
          <a:p>
            <a:r>
              <a:rPr lang="en-GB" dirty="0" smtClean="0"/>
              <a:t>Are there any possible costs to society that could result from this study?</a:t>
            </a:r>
          </a:p>
          <a:p>
            <a:endParaRPr lang="en-GB" dirty="0"/>
          </a:p>
        </p:txBody>
      </p:sp>
    </p:spTree>
    <p:extLst>
      <p:ext uri="{BB962C8B-B14F-4D97-AF65-F5344CB8AC3E}">
        <p14:creationId xmlns:p14="http://schemas.microsoft.com/office/powerpoint/2010/main" val="3141175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Issues and Debates </a:t>
            </a:r>
            <a:endParaRPr lang="en-GB" dirty="0"/>
          </a:p>
        </p:txBody>
      </p:sp>
      <p:sp>
        <p:nvSpPr>
          <p:cNvPr id="3" name="Content Placeholder 2"/>
          <p:cNvSpPr>
            <a:spLocks noGrp="1"/>
          </p:cNvSpPr>
          <p:nvPr>
            <p:ph idx="1"/>
          </p:nvPr>
        </p:nvSpPr>
        <p:spPr/>
        <p:txBody>
          <a:bodyPr>
            <a:normAutofit fontScale="70000" lnSpcReduction="20000"/>
          </a:bodyPr>
          <a:lstStyle/>
          <a:p>
            <a:r>
              <a:rPr lang="en-GB" b="1" dirty="0" smtClean="0"/>
              <a:t>Ethics</a:t>
            </a:r>
            <a:endParaRPr lang="en-GB" dirty="0"/>
          </a:p>
          <a:p>
            <a:r>
              <a:rPr lang="en-GB" b="1" dirty="0" smtClean="0"/>
              <a:t>Issues </a:t>
            </a:r>
            <a:r>
              <a:rPr lang="en-GB" b="1" dirty="0"/>
              <a:t>of social control</a:t>
            </a:r>
            <a:endParaRPr lang="en-GB" dirty="0"/>
          </a:p>
          <a:p>
            <a:r>
              <a:rPr lang="en-GB" b="1" dirty="0" smtClean="0"/>
              <a:t>Psychology </a:t>
            </a:r>
            <a:r>
              <a:rPr lang="en-GB" b="1" dirty="0"/>
              <a:t>as a science</a:t>
            </a:r>
            <a:endParaRPr lang="en-GB" dirty="0"/>
          </a:p>
          <a:p>
            <a:r>
              <a:rPr lang="en-GB" b="1" dirty="0" smtClean="0"/>
              <a:t>Practical </a:t>
            </a:r>
            <a:r>
              <a:rPr lang="en-GB" b="1" dirty="0"/>
              <a:t>issues in the design and implementation of research</a:t>
            </a:r>
            <a:endParaRPr lang="en-GB" dirty="0"/>
          </a:p>
          <a:p>
            <a:r>
              <a:rPr lang="en-GB" b="1" dirty="0" smtClean="0"/>
              <a:t>Reductionism </a:t>
            </a:r>
            <a:endParaRPr lang="en-GB" dirty="0"/>
          </a:p>
          <a:p>
            <a:r>
              <a:rPr lang="en-GB" b="1" dirty="0" smtClean="0"/>
              <a:t>Culture </a:t>
            </a:r>
            <a:r>
              <a:rPr lang="en-GB" b="1" dirty="0"/>
              <a:t>and gender </a:t>
            </a:r>
            <a:endParaRPr lang="en-GB" dirty="0"/>
          </a:p>
          <a:p>
            <a:r>
              <a:rPr lang="en-GB" b="1" dirty="0" smtClean="0"/>
              <a:t>An </a:t>
            </a:r>
            <a:r>
              <a:rPr lang="en-GB" b="1" dirty="0"/>
              <a:t>understanding of  how psychological understanding has developed over time</a:t>
            </a:r>
            <a:r>
              <a:rPr lang="en-GB" dirty="0"/>
              <a:t>; you should use other sources to see how this field has developed, e.g. since psychologists first became interested in how behaviour might be affected by the violence on TV</a:t>
            </a:r>
          </a:p>
          <a:p>
            <a:r>
              <a:rPr lang="en-GB" b="1" dirty="0" smtClean="0"/>
              <a:t>The </a:t>
            </a:r>
            <a:r>
              <a:rPr lang="en-GB" b="1" dirty="0"/>
              <a:t>use of psychological knowledge in society </a:t>
            </a:r>
            <a:endParaRPr lang="en-GB" dirty="0"/>
          </a:p>
          <a:p>
            <a:r>
              <a:rPr lang="en-GB" b="1" dirty="0" smtClean="0"/>
              <a:t>Issues </a:t>
            </a:r>
            <a:r>
              <a:rPr lang="en-GB" b="1" dirty="0"/>
              <a:t>related to socially-sensitive research</a:t>
            </a:r>
            <a:endParaRPr lang="en-GB" dirty="0"/>
          </a:p>
        </p:txBody>
      </p:sp>
    </p:spTree>
    <p:extLst>
      <p:ext uri="{BB962C8B-B14F-4D97-AF65-F5344CB8AC3E}">
        <p14:creationId xmlns:p14="http://schemas.microsoft.com/office/powerpoint/2010/main" val="3726216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Extension Task</a:t>
            </a:r>
            <a:endParaRPr lang="en-GB" dirty="0"/>
          </a:p>
        </p:txBody>
      </p:sp>
      <p:sp>
        <p:nvSpPr>
          <p:cNvPr id="3" name="Content Placeholder 2"/>
          <p:cNvSpPr>
            <a:spLocks noGrp="1"/>
          </p:cNvSpPr>
          <p:nvPr>
            <p:ph idx="1"/>
          </p:nvPr>
        </p:nvSpPr>
        <p:spPr/>
        <p:txBody>
          <a:bodyPr/>
          <a:lstStyle/>
          <a:p>
            <a:r>
              <a:rPr lang="en-GB" dirty="0" smtClean="0"/>
              <a:t>Read the </a:t>
            </a:r>
            <a:r>
              <a:rPr lang="en-GB" dirty="0"/>
              <a:t>following article and </a:t>
            </a:r>
            <a:r>
              <a:rPr lang="en-GB" dirty="0" smtClean="0"/>
              <a:t>add </a:t>
            </a:r>
            <a:r>
              <a:rPr lang="en-GB" dirty="0"/>
              <a:t>further notes based on this to your evaluation and issues and debates.</a:t>
            </a:r>
          </a:p>
          <a:p>
            <a:r>
              <a:rPr lang="en-GB" u="sng" dirty="0">
                <a:hlinkClick r:id="rId2"/>
              </a:rPr>
              <a:t>http://www.sciencedaily.com/releases/2015/05/150508105656.htm</a:t>
            </a:r>
            <a:r>
              <a:rPr lang="en-GB" dirty="0"/>
              <a:t> </a:t>
            </a:r>
          </a:p>
        </p:txBody>
      </p:sp>
    </p:spTree>
    <p:extLst>
      <p:ext uri="{BB962C8B-B14F-4D97-AF65-F5344CB8AC3E}">
        <p14:creationId xmlns:p14="http://schemas.microsoft.com/office/powerpoint/2010/main" val="33573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TotalTime>
  <Words>2151</Words>
  <Application>Microsoft Office PowerPoint</Application>
  <PresentationFormat>On-screen Show (4:3)</PresentationFormat>
  <Paragraphs>222</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Paper 1: Learning Theories</vt:lpstr>
      <vt:lpstr>Aims</vt:lpstr>
      <vt:lpstr>PowerPoint Presentation</vt:lpstr>
      <vt:lpstr>PowerPoint Presentation</vt:lpstr>
      <vt:lpstr>Introduction</vt:lpstr>
      <vt:lpstr>Why is violent gaming more influential than other violent media? </vt:lpstr>
      <vt:lpstr>Dehumanisation</vt:lpstr>
      <vt:lpstr>Writing hypotheses</vt:lpstr>
      <vt:lpstr>Method: Design</vt:lpstr>
      <vt:lpstr>Measuring humanness; Human Nature </vt:lpstr>
      <vt:lpstr>Measuring humanness; Human Uniqueness </vt:lpstr>
      <vt:lpstr>Participants</vt:lpstr>
      <vt:lpstr>Materials</vt:lpstr>
      <vt:lpstr>Procedure</vt:lpstr>
      <vt:lpstr>Findings</vt:lpstr>
      <vt:lpstr>Controlling other variables using statistical tests</vt:lpstr>
      <vt:lpstr>Humanity of self ratings</vt:lpstr>
      <vt:lpstr>Humanity of co-player ratings </vt:lpstr>
      <vt:lpstr>Conclusions</vt:lpstr>
      <vt:lpstr>Study 1 problems</vt:lpstr>
      <vt:lpstr>Aim </vt:lpstr>
      <vt:lpstr>Design</vt:lpstr>
      <vt:lpstr>Participants</vt:lpstr>
      <vt:lpstr>Materials </vt:lpstr>
      <vt:lpstr>Procedure</vt:lpstr>
      <vt:lpstr>Findings</vt:lpstr>
      <vt:lpstr>Ratings of Humanity</vt:lpstr>
      <vt:lpstr>Outcomes of the ANCOVA</vt:lpstr>
      <vt:lpstr>Conclusions</vt:lpstr>
      <vt:lpstr>Overall conclusions</vt:lpstr>
      <vt:lpstr>Evaluating Bastian et al (2012)</vt:lpstr>
      <vt:lpstr>Reliability</vt:lpstr>
      <vt:lpstr>Applications to society</vt:lpstr>
      <vt:lpstr>Validity issues</vt:lpstr>
      <vt:lpstr>More validity</vt:lpstr>
      <vt:lpstr>Ethical Issues</vt:lpstr>
      <vt:lpstr>Issues and Debates </vt:lpstr>
      <vt:lpstr>Extension Task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Paper 1: Learning Theories</dc:title>
  <dc:creator>Amanda Wood (AJW)</dc:creator>
  <cp:lastModifiedBy>Amanda Wood (AJW)</cp:lastModifiedBy>
  <cp:revision>16</cp:revision>
  <dcterms:created xsi:type="dcterms:W3CDTF">2017-11-09T19:02:41Z</dcterms:created>
  <dcterms:modified xsi:type="dcterms:W3CDTF">2017-11-09T22:57:25Z</dcterms:modified>
</cp:coreProperties>
</file>