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116" r:id="rId1"/>
  </p:sldMasterIdLst>
  <p:sldIdLst>
    <p:sldId id="256" r:id="rId2"/>
    <p:sldId id="257" r:id="rId3"/>
    <p:sldId id="258" r:id="rId4"/>
    <p:sldId id="259" r:id="rId5"/>
    <p:sldId id="260" r:id="rId6"/>
    <p:sldId id="261" r:id="rId7"/>
    <p:sldId id="262" r:id="rId8"/>
    <p:sldId id="263" r:id="rId9"/>
    <p:sldId id="264" r:id="rId10"/>
    <p:sldId id="268" r:id="rId11"/>
    <p:sldId id="272" r:id="rId12"/>
    <p:sldId id="265" r:id="rId13"/>
    <p:sldId id="267" r:id="rId14"/>
    <p:sldId id="270" r:id="rId15"/>
    <p:sldId id="269" r:id="rId16"/>
    <p:sldId id="271" r:id="rId1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48" d="100"/>
          <a:sy n="48" d="100"/>
        </p:scale>
        <p:origin x="-974" y="-72"/>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ound Diagonal Corner Rectangle 6"/>
          <p:cNvSpPr/>
          <p:nvPr/>
        </p:nvSpPr>
        <p:spPr>
          <a:xfrm>
            <a:off x="164592" y="146304"/>
            <a:ext cx="8814816" cy="2505456"/>
          </a:xfrm>
          <a:prstGeom prst="round2DiagRect">
            <a:avLst>
              <a:gd name="adj1" fmla="val 11807"/>
              <a:gd name="adj2" fmla="val 0"/>
            </a:avLst>
          </a:prstGeom>
          <a:solidFill>
            <a:schemeClr val="bg2">
              <a:tint val="85000"/>
              <a:shade val="90000"/>
              <a:satMod val="150000"/>
              <a:alpha val="65000"/>
            </a:schemeClr>
          </a:solidFill>
          <a:ln w="11000" cap="rnd" cmpd="sng" algn="ctr">
            <a:solidFill>
              <a:schemeClr val="bg2">
                <a:tint val="78000"/>
                <a:satMod val="180000"/>
                <a:alpha val="88000"/>
              </a:schemeClr>
            </a:solidFill>
            <a:prstDash val="solid"/>
          </a:ln>
          <a:effectLst>
            <a:innerShdw blurRad="114300">
              <a:srgbClr val="000000">
                <a:alpha val="100000"/>
              </a:srgbClr>
            </a:inn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Title 7"/>
          <p:cNvSpPr>
            <a:spLocks noGrp="1"/>
          </p:cNvSpPr>
          <p:nvPr>
            <p:ph type="ctrTitle"/>
          </p:nvPr>
        </p:nvSpPr>
        <p:spPr>
          <a:xfrm>
            <a:off x="464234" y="381001"/>
            <a:ext cx="8229600" cy="2209800"/>
          </a:xfrm>
        </p:spPr>
        <p:txBody>
          <a:bodyPr lIns="45720" rIns="228600" anchor="b">
            <a:normAutofit/>
          </a:bodyPr>
          <a:lstStyle>
            <a:lvl1pPr marL="0" algn="r">
              <a:defRPr sz="4800"/>
            </a:lvl1pPr>
            <a:extLst/>
          </a:lstStyle>
          <a:p>
            <a:r>
              <a:rPr kumimoji="0" lang="en-US" smtClean="0"/>
              <a:t>Click to edit Master title style</a:t>
            </a:r>
            <a:endParaRPr kumimoji="0" lang="en-US"/>
          </a:p>
        </p:txBody>
      </p:sp>
      <p:sp>
        <p:nvSpPr>
          <p:cNvPr id="9" name="Subtitle 8"/>
          <p:cNvSpPr>
            <a:spLocks noGrp="1"/>
          </p:cNvSpPr>
          <p:nvPr>
            <p:ph type="subTitle" idx="1"/>
          </p:nvPr>
        </p:nvSpPr>
        <p:spPr>
          <a:xfrm>
            <a:off x="2133600" y="2819400"/>
            <a:ext cx="6560234" cy="1752600"/>
          </a:xfrm>
        </p:spPr>
        <p:txBody>
          <a:bodyPr lIns="45720" rIns="246888"/>
          <a:lstStyle>
            <a:lvl1pPr marL="0" indent="0" algn="r">
              <a:spcBef>
                <a:spcPts val="0"/>
              </a:spcBef>
              <a:buNone/>
              <a:defRPr>
                <a:effectLst/>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sp>
        <p:nvSpPr>
          <p:cNvPr id="10" name="Date Placeholder 9"/>
          <p:cNvSpPr>
            <a:spLocks noGrp="1"/>
          </p:cNvSpPr>
          <p:nvPr>
            <p:ph type="dt" sz="half" idx="10"/>
          </p:nvPr>
        </p:nvSpPr>
        <p:spPr>
          <a:xfrm>
            <a:off x="5562600" y="6509004"/>
            <a:ext cx="3002280" cy="274320"/>
          </a:xfrm>
        </p:spPr>
        <p:txBody>
          <a:bodyPr vert="horz" rtlCol="0"/>
          <a:lstStyle>
            <a:extLst/>
          </a:lstStyle>
          <a:p>
            <a:fld id="{4A8FCB5A-D2DE-4C18-98F8-1F850D909AE5}" type="datetimeFigureOut">
              <a:rPr lang="en-GB" smtClean="0"/>
              <a:t>16/11/2014</a:t>
            </a:fld>
            <a:endParaRPr lang="en-GB"/>
          </a:p>
        </p:txBody>
      </p:sp>
      <p:sp>
        <p:nvSpPr>
          <p:cNvPr id="11" name="Slide Number Placeholder 10"/>
          <p:cNvSpPr>
            <a:spLocks noGrp="1"/>
          </p:cNvSpPr>
          <p:nvPr>
            <p:ph type="sldNum" sz="quarter" idx="11"/>
          </p:nvPr>
        </p:nvSpPr>
        <p:spPr>
          <a:xfrm>
            <a:off x="8638952" y="6509004"/>
            <a:ext cx="464288" cy="274320"/>
          </a:xfrm>
        </p:spPr>
        <p:txBody>
          <a:bodyPr vert="horz" rtlCol="0"/>
          <a:lstStyle>
            <a:lvl1pPr>
              <a:defRPr>
                <a:solidFill>
                  <a:schemeClr val="tx2">
                    <a:shade val="90000"/>
                  </a:schemeClr>
                </a:solidFill>
              </a:defRPr>
            </a:lvl1pPr>
            <a:extLst/>
          </a:lstStyle>
          <a:p>
            <a:fld id="{05233787-5B8C-44FD-8474-74F42DCBA05B}" type="slidenum">
              <a:rPr lang="en-GB" smtClean="0"/>
              <a:t>‹#›</a:t>
            </a:fld>
            <a:endParaRPr lang="en-GB"/>
          </a:p>
        </p:txBody>
      </p:sp>
      <p:sp>
        <p:nvSpPr>
          <p:cNvPr id="12" name="Footer Placeholder 11"/>
          <p:cNvSpPr>
            <a:spLocks noGrp="1"/>
          </p:cNvSpPr>
          <p:nvPr>
            <p:ph type="ftr" sz="quarter" idx="12"/>
          </p:nvPr>
        </p:nvSpPr>
        <p:spPr>
          <a:xfrm>
            <a:off x="1600200" y="6509004"/>
            <a:ext cx="3907464" cy="274320"/>
          </a:xfrm>
        </p:spPr>
        <p:txBody>
          <a:bodyPr vert="horz" rtlCol="0"/>
          <a:lstStyle>
            <a:extLst/>
          </a:lstStyle>
          <a:p>
            <a:endParaRPr lang="en-GB"/>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7" name="Rectangle 6"/>
          <p:cNvSpPr/>
          <p:nvPr/>
        </p:nvSpPr>
        <p:spPr>
          <a:xfrm>
            <a:off x="588392" y="1424588"/>
            <a:ext cx="800100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4A8FCB5A-D2DE-4C18-98F8-1F850D909AE5}" type="datetimeFigureOut">
              <a:rPr lang="en-GB" smtClean="0"/>
              <a:t>16/11/2014</a:t>
            </a:fld>
            <a:endParaRPr lang="en-GB"/>
          </a:p>
        </p:txBody>
      </p:sp>
      <p:sp>
        <p:nvSpPr>
          <p:cNvPr id="5" name="Footer Placeholder 4"/>
          <p:cNvSpPr>
            <a:spLocks noGrp="1"/>
          </p:cNvSpPr>
          <p:nvPr>
            <p:ph type="ftr" sz="quarter" idx="11"/>
          </p:nvPr>
        </p:nvSpPr>
        <p:spPr/>
        <p:txBody>
          <a:bodyPr/>
          <a:lstStyle>
            <a:extLst/>
          </a:lstStyle>
          <a:p>
            <a:endParaRPr lang="en-GB"/>
          </a:p>
        </p:txBody>
      </p:sp>
      <p:sp>
        <p:nvSpPr>
          <p:cNvPr id="6" name="Slide Number Placeholder 5"/>
          <p:cNvSpPr>
            <a:spLocks noGrp="1"/>
          </p:cNvSpPr>
          <p:nvPr>
            <p:ph type="sldNum" sz="quarter" idx="12"/>
          </p:nvPr>
        </p:nvSpPr>
        <p:spPr/>
        <p:txBody>
          <a:bodyPr/>
          <a:lstStyle>
            <a:extLst/>
          </a:lstStyle>
          <a:p>
            <a:fld id="{05233787-5B8C-44FD-8474-74F42DCBA05B}" type="slidenum">
              <a:rPr lang="en-GB" smtClean="0"/>
              <a:t>‹#›</a:t>
            </a:fld>
            <a:endParaRPr lang="en-GB"/>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1">
        <a:schemeClr val="bg2"/>
      </p:bgRef>
    </p:bg>
    <p:spTree>
      <p:nvGrpSpPr>
        <p:cNvPr id="1" name=""/>
        <p:cNvGrpSpPr/>
        <p:nvPr/>
      </p:nvGrpSpPr>
      <p:grpSpPr>
        <a:xfrm>
          <a:off x="0" y="0"/>
          <a:ext cx="0" cy="0"/>
          <a:chOff x="0" y="0"/>
          <a:chExt cx="0" cy="0"/>
        </a:xfrm>
      </p:grpSpPr>
      <p:sp>
        <p:nvSpPr>
          <p:cNvPr id="7" name="Rectangle 6"/>
          <p:cNvSpPr/>
          <p:nvPr/>
        </p:nvSpPr>
        <p:spPr>
          <a:xfrm>
            <a:off x="1000128" y="3267456"/>
            <a:ext cx="740664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Title 1"/>
          <p:cNvSpPr>
            <a:spLocks noGrp="1"/>
          </p:cNvSpPr>
          <p:nvPr>
            <p:ph type="title"/>
          </p:nvPr>
        </p:nvSpPr>
        <p:spPr>
          <a:xfrm>
            <a:off x="722376" y="498230"/>
            <a:ext cx="7772400" cy="2731008"/>
          </a:xfrm>
        </p:spPr>
        <p:txBody>
          <a:bodyPr rIns="100584"/>
          <a:lstStyle>
            <a:lvl1pPr algn="r">
              <a:buNone/>
              <a:defRPr sz="4000" b="1" cap="none">
                <a:solidFill>
                  <a:schemeClr val="accent1">
                    <a:tint val="95000"/>
                    <a:satMod val="200000"/>
                  </a:schemeClr>
                </a:solidFill>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722313" y="3287713"/>
            <a:ext cx="7772400" cy="1509712"/>
          </a:xfrm>
        </p:spPr>
        <p:txBody>
          <a:bodyPr rIns="128016" anchor="t"/>
          <a:lstStyle>
            <a:lvl1pPr marL="0" indent="0" algn="r">
              <a:buNone/>
              <a:defRPr sz="20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8" name="Date Placeholder 7"/>
          <p:cNvSpPr>
            <a:spLocks noGrp="1"/>
          </p:cNvSpPr>
          <p:nvPr>
            <p:ph type="dt" sz="half" idx="10"/>
          </p:nvPr>
        </p:nvSpPr>
        <p:spPr>
          <a:xfrm>
            <a:off x="5562600" y="6513670"/>
            <a:ext cx="3002280" cy="274320"/>
          </a:xfrm>
        </p:spPr>
        <p:txBody>
          <a:bodyPr vert="horz" rtlCol="0"/>
          <a:lstStyle>
            <a:extLst/>
          </a:lstStyle>
          <a:p>
            <a:fld id="{4A8FCB5A-D2DE-4C18-98F8-1F850D909AE5}" type="datetimeFigureOut">
              <a:rPr lang="en-GB" smtClean="0"/>
              <a:t>16/11/2014</a:t>
            </a:fld>
            <a:endParaRPr lang="en-GB"/>
          </a:p>
        </p:txBody>
      </p:sp>
      <p:sp>
        <p:nvSpPr>
          <p:cNvPr id="9" name="Slide Number Placeholder 8"/>
          <p:cNvSpPr>
            <a:spLocks noGrp="1"/>
          </p:cNvSpPr>
          <p:nvPr>
            <p:ph type="sldNum" sz="quarter" idx="11"/>
          </p:nvPr>
        </p:nvSpPr>
        <p:spPr>
          <a:xfrm>
            <a:off x="8638952" y="6513670"/>
            <a:ext cx="464288" cy="274320"/>
          </a:xfrm>
        </p:spPr>
        <p:txBody>
          <a:bodyPr vert="horz" rtlCol="0"/>
          <a:lstStyle>
            <a:lvl1pPr>
              <a:defRPr>
                <a:solidFill>
                  <a:schemeClr val="tx2">
                    <a:shade val="90000"/>
                  </a:schemeClr>
                </a:solidFill>
              </a:defRPr>
            </a:lvl1pPr>
            <a:extLst/>
          </a:lstStyle>
          <a:p>
            <a:fld id="{05233787-5B8C-44FD-8474-74F42DCBA05B}" type="slidenum">
              <a:rPr lang="en-GB" smtClean="0"/>
              <a:t>‹#›</a:t>
            </a:fld>
            <a:endParaRPr lang="en-GB"/>
          </a:p>
        </p:txBody>
      </p:sp>
      <p:sp>
        <p:nvSpPr>
          <p:cNvPr id="10" name="Footer Placeholder 9"/>
          <p:cNvSpPr>
            <a:spLocks noGrp="1"/>
          </p:cNvSpPr>
          <p:nvPr>
            <p:ph type="ftr" sz="quarter" idx="12"/>
          </p:nvPr>
        </p:nvSpPr>
        <p:spPr>
          <a:xfrm>
            <a:off x="1600200" y="6513670"/>
            <a:ext cx="3907464" cy="274320"/>
          </a:xfrm>
        </p:spPr>
        <p:txBody>
          <a:bodyPr vert="horz" rtlCol="0"/>
          <a:lstStyle>
            <a:extLst/>
          </a:lstStyle>
          <a:p>
            <a:endParaRPr lang="en-GB"/>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645920"/>
            <a:ext cx="4038600" cy="452628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645920"/>
            <a:ext cx="4038600" cy="452628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4A8FCB5A-D2DE-4C18-98F8-1F850D909AE5}" type="datetimeFigureOut">
              <a:rPr lang="en-GB" smtClean="0"/>
              <a:t>16/11/2014</a:t>
            </a:fld>
            <a:endParaRPr lang="en-GB"/>
          </a:p>
        </p:txBody>
      </p:sp>
      <p:sp>
        <p:nvSpPr>
          <p:cNvPr id="6" name="Footer Placeholder 5"/>
          <p:cNvSpPr>
            <a:spLocks noGrp="1"/>
          </p:cNvSpPr>
          <p:nvPr>
            <p:ph type="ftr" sz="quarter" idx="11"/>
          </p:nvPr>
        </p:nvSpPr>
        <p:spPr/>
        <p:txBody>
          <a:bodyPr/>
          <a:lstStyle>
            <a:extLst/>
          </a:lstStyle>
          <a:p>
            <a:endParaRPr lang="en-GB"/>
          </a:p>
        </p:txBody>
      </p:sp>
      <p:sp>
        <p:nvSpPr>
          <p:cNvPr id="7" name="Slide Number Placeholder 6"/>
          <p:cNvSpPr>
            <a:spLocks noGrp="1"/>
          </p:cNvSpPr>
          <p:nvPr>
            <p:ph type="sldNum" sz="quarter" idx="12"/>
          </p:nvPr>
        </p:nvSpPr>
        <p:spPr>
          <a:xfrm>
            <a:off x="8641080" y="6514568"/>
            <a:ext cx="464288" cy="274320"/>
          </a:xfrm>
        </p:spPr>
        <p:txBody>
          <a:bodyPr/>
          <a:lstStyle>
            <a:extLst/>
          </a:lstStyle>
          <a:p>
            <a:fld id="{05233787-5B8C-44FD-8474-74F42DCBA05B}" type="slidenum">
              <a:rPr lang="en-GB" smtClean="0"/>
              <a:t>‹#›</a:t>
            </a:fld>
            <a:endParaRPr lang="en-GB"/>
          </a:p>
        </p:txBody>
      </p:sp>
      <p:sp>
        <p:nvSpPr>
          <p:cNvPr id="10" name="Rectangle 9"/>
          <p:cNvSpPr/>
          <p:nvPr/>
        </p:nvSpPr>
        <p:spPr>
          <a:xfrm>
            <a:off x="588392" y="1424588"/>
            <a:ext cx="800100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Rectangle 9"/>
          <p:cNvSpPr/>
          <p:nvPr/>
        </p:nvSpPr>
        <p:spPr>
          <a:xfrm>
            <a:off x="616744" y="2165216"/>
            <a:ext cx="374904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b"/>
          <a:lstStyle>
            <a:extLst/>
          </a:lstStyle>
          <a:p>
            <a:pPr algn="ctr" eaLnBrk="1" latinLnBrk="0" hangingPunct="1"/>
            <a:endParaRPr kumimoji="0" lang="en-US"/>
          </a:p>
        </p:txBody>
      </p:sp>
      <p:sp>
        <p:nvSpPr>
          <p:cNvPr id="11" name="Rectangle 10"/>
          <p:cNvSpPr/>
          <p:nvPr/>
        </p:nvSpPr>
        <p:spPr>
          <a:xfrm>
            <a:off x="4800600" y="2165216"/>
            <a:ext cx="374904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b"/>
          <a:lstStyle>
            <a:extLst/>
          </a:lstStyle>
          <a:p>
            <a:pPr algn="ctr" eaLnBrk="1" latinLnBrk="0" hangingPunct="1"/>
            <a:endParaRPr kumimoji="0" lang="en-US"/>
          </a:p>
        </p:txBody>
      </p:sp>
      <p:sp>
        <p:nvSpPr>
          <p:cNvPr id="2" name="Title 1"/>
          <p:cNvSpPr>
            <a:spLocks noGrp="1"/>
          </p:cNvSpPr>
          <p:nvPr>
            <p:ph type="title"/>
          </p:nvPr>
        </p:nvSpPr>
        <p:spPr>
          <a:xfrm>
            <a:off x="457200" y="251948"/>
            <a:ext cx="8229600" cy="1143000"/>
          </a:xfrm>
        </p:spPr>
        <p:txBody>
          <a:bodyPr anchor="b"/>
          <a:lstStyle>
            <a:lvl1pPr>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535113"/>
            <a:ext cx="4040188" cy="639762"/>
          </a:xfrm>
        </p:spPr>
        <p:txBody>
          <a:bodyPr anchor="b">
            <a:noAutofit/>
          </a:bodyPr>
          <a:lstStyle>
            <a:lvl1pPr marL="91440" indent="0" algn="l">
              <a:spcBef>
                <a:spcPts val="0"/>
              </a:spcBef>
              <a:buNone/>
              <a:defRPr sz="2200" b="0" cap="all" baseline="0"/>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535113"/>
            <a:ext cx="4041775" cy="639762"/>
          </a:xfrm>
        </p:spPr>
        <p:txBody>
          <a:bodyPr anchor="b">
            <a:noAutofit/>
          </a:bodyPr>
          <a:lstStyle>
            <a:lvl1pPr marL="91440" indent="0" algn="l">
              <a:spcBef>
                <a:spcPts val="0"/>
              </a:spcBef>
              <a:buNone/>
              <a:defRPr sz="2200" b="0" cap="all" baseline="0"/>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362200"/>
            <a:ext cx="4040188" cy="3941763"/>
          </a:xfrm>
        </p:spPr>
        <p:txBody>
          <a:bodyPr lIns="91440"/>
          <a:lstStyle>
            <a:lvl1pPr>
              <a:defRPr sz="22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362200"/>
            <a:ext cx="4041775" cy="3941763"/>
          </a:xfrm>
        </p:spPr>
        <p:txBody>
          <a:bodyPr/>
          <a:lstStyle>
            <a:lvl1pPr>
              <a:defRPr sz="22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fld id="{4A8FCB5A-D2DE-4C18-98F8-1F850D909AE5}" type="datetimeFigureOut">
              <a:rPr lang="en-GB" smtClean="0"/>
              <a:t>16/11/2014</a:t>
            </a:fld>
            <a:endParaRPr lang="en-GB"/>
          </a:p>
        </p:txBody>
      </p:sp>
      <p:sp>
        <p:nvSpPr>
          <p:cNvPr id="8" name="Footer Placeholder 7"/>
          <p:cNvSpPr>
            <a:spLocks noGrp="1"/>
          </p:cNvSpPr>
          <p:nvPr>
            <p:ph type="ftr" sz="quarter" idx="11"/>
          </p:nvPr>
        </p:nvSpPr>
        <p:spPr/>
        <p:txBody>
          <a:bodyPr/>
          <a:lstStyle>
            <a:extLst/>
          </a:lstStyle>
          <a:p>
            <a:endParaRPr lang="en-GB"/>
          </a:p>
        </p:txBody>
      </p:sp>
      <p:sp>
        <p:nvSpPr>
          <p:cNvPr id="9" name="Slide Number Placeholder 8"/>
          <p:cNvSpPr>
            <a:spLocks noGrp="1"/>
          </p:cNvSpPr>
          <p:nvPr>
            <p:ph type="sldNum" sz="quarter" idx="12"/>
          </p:nvPr>
        </p:nvSpPr>
        <p:spPr>
          <a:xfrm>
            <a:off x="8641080" y="6514568"/>
            <a:ext cx="464288" cy="274320"/>
          </a:xfrm>
        </p:spPr>
        <p:txBody>
          <a:bodyPr/>
          <a:lstStyle>
            <a:extLst/>
          </a:lstStyle>
          <a:p>
            <a:fld id="{05233787-5B8C-44FD-8474-74F42DCBA05B}" type="slidenum">
              <a:rPr lang="en-GB" smtClean="0"/>
              <a:t>‹#›</a:t>
            </a:fld>
            <a:endParaRPr lang="en-GB"/>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53218"/>
            <a:ext cx="8229600" cy="1143000"/>
          </a:xfrm>
        </p:spPr>
        <p:txBody>
          <a:bodyPr/>
          <a:lstStyle>
            <a:extLst/>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extLst/>
          </a:lstStyle>
          <a:p>
            <a:fld id="{4A8FCB5A-D2DE-4C18-98F8-1F850D909AE5}" type="datetimeFigureOut">
              <a:rPr lang="en-GB" smtClean="0"/>
              <a:t>16/11/2014</a:t>
            </a:fld>
            <a:endParaRPr lang="en-GB"/>
          </a:p>
        </p:txBody>
      </p:sp>
      <p:sp>
        <p:nvSpPr>
          <p:cNvPr id="4" name="Footer Placeholder 3"/>
          <p:cNvSpPr>
            <a:spLocks noGrp="1"/>
          </p:cNvSpPr>
          <p:nvPr>
            <p:ph type="ftr" sz="quarter" idx="11"/>
          </p:nvPr>
        </p:nvSpPr>
        <p:spPr/>
        <p:txBody>
          <a:bodyPr/>
          <a:lstStyle>
            <a:extLst/>
          </a:lstStyle>
          <a:p>
            <a:endParaRPr lang="en-GB"/>
          </a:p>
        </p:txBody>
      </p:sp>
      <p:sp>
        <p:nvSpPr>
          <p:cNvPr id="5" name="Slide Number Placeholder 4"/>
          <p:cNvSpPr>
            <a:spLocks noGrp="1"/>
          </p:cNvSpPr>
          <p:nvPr>
            <p:ph type="sldNum" sz="quarter" idx="12"/>
          </p:nvPr>
        </p:nvSpPr>
        <p:spPr/>
        <p:txBody>
          <a:bodyPr/>
          <a:lstStyle>
            <a:extLst/>
          </a:lstStyle>
          <a:p>
            <a:fld id="{05233787-5B8C-44FD-8474-74F42DCBA05B}" type="slidenum">
              <a:rPr lang="en-GB" smtClean="0"/>
              <a:t>‹#›</a:t>
            </a:fld>
            <a:endParaRPr lang="en-GB"/>
          </a:p>
        </p:txBody>
      </p:sp>
      <p:sp>
        <p:nvSpPr>
          <p:cNvPr id="7" name="Rectangle 6"/>
          <p:cNvSpPr/>
          <p:nvPr/>
        </p:nvSpPr>
        <p:spPr>
          <a:xfrm>
            <a:off x="588392" y="1424588"/>
            <a:ext cx="800100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extLst/>
          </a:lstStyle>
          <a:p>
            <a:fld id="{4A8FCB5A-D2DE-4C18-98F8-1F850D909AE5}" type="datetimeFigureOut">
              <a:rPr lang="en-GB" smtClean="0"/>
              <a:t>16/11/2014</a:t>
            </a:fld>
            <a:endParaRPr lang="en-GB"/>
          </a:p>
        </p:txBody>
      </p:sp>
      <p:sp>
        <p:nvSpPr>
          <p:cNvPr id="3" name="Footer Placeholder 2"/>
          <p:cNvSpPr>
            <a:spLocks noGrp="1"/>
          </p:cNvSpPr>
          <p:nvPr>
            <p:ph type="ftr" sz="quarter" idx="11"/>
          </p:nvPr>
        </p:nvSpPr>
        <p:spPr/>
        <p:txBody>
          <a:bodyPr/>
          <a:lstStyle>
            <a:extLst/>
          </a:lstStyle>
          <a:p>
            <a:endParaRPr lang="en-GB"/>
          </a:p>
        </p:txBody>
      </p:sp>
      <p:sp>
        <p:nvSpPr>
          <p:cNvPr id="4" name="Slide Number Placeholder 3"/>
          <p:cNvSpPr>
            <a:spLocks noGrp="1"/>
          </p:cNvSpPr>
          <p:nvPr>
            <p:ph type="sldNum" sz="quarter" idx="12"/>
          </p:nvPr>
        </p:nvSpPr>
        <p:spPr/>
        <p:txBody>
          <a:bodyPr/>
          <a:lstStyle>
            <a:extLst/>
          </a:lstStyle>
          <a:p>
            <a:fld id="{05233787-5B8C-44FD-8474-74F42DCBA05B}" type="slidenum">
              <a:rPr lang="en-GB" smtClean="0"/>
              <a:t>‹#›</a:t>
            </a:fld>
            <a:endParaRPr lang="en-GB"/>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1">
        <a:schemeClr val="bg2"/>
      </p:bgRef>
    </p:bg>
    <p:spTree>
      <p:nvGrpSpPr>
        <p:cNvPr id="1" name=""/>
        <p:cNvGrpSpPr/>
        <p:nvPr/>
      </p:nvGrpSpPr>
      <p:grpSpPr>
        <a:xfrm>
          <a:off x="0" y="0"/>
          <a:ext cx="0" cy="0"/>
          <a:chOff x="0" y="0"/>
          <a:chExt cx="0" cy="0"/>
        </a:xfrm>
      </p:grpSpPr>
      <p:sp>
        <p:nvSpPr>
          <p:cNvPr id="8" name="Rectangle 7"/>
          <p:cNvSpPr/>
          <p:nvPr/>
        </p:nvSpPr>
        <p:spPr>
          <a:xfrm>
            <a:off x="5057552" y="1057656"/>
            <a:ext cx="374904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Title 1"/>
          <p:cNvSpPr>
            <a:spLocks noGrp="1"/>
          </p:cNvSpPr>
          <p:nvPr>
            <p:ph type="title"/>
          </p:nvPr>
        </p:nvSpPr>
        <p:spPr>
          <a:xfrm>
            <a:off x="4963136" y="304800"/>
            <a:ext cx="3931920" cy="762000"/>
          </a:xfrm>
        </p:spPr>
        <p:txBody>
          <a:bodyPr anchor="b"/>
          <a:lstStyle>
            <a:lvl1pPr marL="0" algn="r">
              <a:buNone/>
              <a:defRPr sz="2000" b="1"/>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4963136" y="1107560"/>
            <a:ext cx="3931920" cy="1066800"/>
          </a:xfrm>
        </p:spPr>
        <p:txBody>
          <a:bodyPr/>
          <a:lstStyle>
            <a:lvl1pPr marL="0" indent="0" algn="r">
              <a:spcBef>
                <a:spcPts val="0"/>
              </a:spcBef>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228600" y="2209800"/>
            <a:ext cx="8666456" cy="3977640"/>
          </a:xfrm>
        </p:spPr>
        <p:txBody>
          <a:bodyPr/>
          <a:lstStyle>
            <a:lvl1pPr marL="292608">
              <a:defRPr sz="3200"/>
            </a:lvl1pPr>
            <a:lvl2pPr marL="594360">
              <a:defRPr sz="2800"/>
            </a:lvl2pPr>
            <a:lvl3pPr marL="822960">
              <a:defRPr sz="2400"/>
            </a:lvl3pPr>
            <a:lvl4pPr marL="1051560">
              <a:defRPr sz="2000"/>
            </a:lvl4pPr>
            <a:lvl5pPr marL="1261872">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9" name="Date Placeholder 8"/>
          <p:cNvSpPr>
            <a:spLocks noGrp="1"/>
          </p:cNvSpPr>
          <p:nvPr>
            <p:ph type="dt" sz="half" idx="10"/>
          </p:nvPr>
        </p:nvSpPr>
        <p:spPr>
          <a:xfrm>
            <a:off x="5562600" y="6513670"/>
            <a:ext cx="3002280" cy="274320"/>
          </a:xfrm>
        </p:spPr>
        <p:txBody>
          <a:bodyPr vert="horz" rtlCol="0"/>
          <a:lstStyle>
            <a:extLst/>
          </a:lstStyle>
          <a:p>
            <a:fld id="{4A8FCB5A-D2DE-4C18-98F8-1F850D909AE5}" type="datetimeFigureOut">
              <a:rPr lang="en-GB" smtClean="0"/>
              <a:t>16/11/2014</a:t>
            </a:fld>
            <a:endParaRPr lang="en-GB"/>
          </a:p>
        </p:txBody>
      </p:sp>
      <p:sp>
        <p:nvSpPr>
          <p:cNvPr id="10" name="Slide Number Placeholder 9"/>
          <p:cNvSpPr>
            <a:spLocks noGrp="1"/>
          </p:cNvSpPr>
          <p:nvPr>
            <p:ph type="sldNum" sz="quarter" idx="11"/>
          </p:nvPr>
        </p:nvSpPr>
        <p:spPr>
          <a:xfrm>
            <a:off x="8638952" y="6513670"/>
            <a:ext cx="464288" cy="274320"/>
          </a:xfrm>
        </p:spPr>
        <p:txBody>
          <a:bodyPr vert="horz" rtlCol="0"/>
          <a:lstStyle>
            <a:lvl1pPr>
              <a:defRPr>
                <a:solidFill>
                  <a:schemeClr val="tx2">
                    <a:shade val="90000"/>
                  </a:schemeClr>
                </a:solidFill>
              </a:defRPr>
            </a:lvl1pPr>
            <a:extLst/>
          </a:lstStyle>
          <a:p>
            <a:fld id="{05233787-5B8C-44FD-8474-74F42DCBA05B}" type="slidenum">
              <a:rPr lang="en-GB" smtClean="0"/>
              <a:t>‹#›</a:t>
            </a:fld>
            <a:endParaRPr lang="en-GB"/>
          </a:p>
        </p:txBody>
      </p:sp>
      <p:sp>
        <p:nvSpPr>
          <p:cNvPr id="11" name="Footer Placeholder 10"/>
          <p:cNvSpPr>
            <a:spLocks noGrp="1"/>
          </p:cNvSpPr>
          <p:nvPr>
            <p:ph type="ftr" sz="quarter" idx="12"/>
          </p:nvPr>
        </p:nvSpPr>
        <p:spPr>
          <a:xfrm>
            <a:off x="1600200" y="6513670"/>
            <a:ext cx="3907464" cy="274320"/>
          </a:xfrm>
        </p:spPr>
        <p:txBody>
          <a:bodyPr vert="horz" rtlCol="0"/>
          <a:lstStyle>
            <a:extLst/>
          </a:lstStyle>
          <a:p>
            <a:endParaRPr lang="en-GB"/>
          </a:p>
        </p:txBody>
      </p:sp>
    </p:spTree>
  </p:cSld>
  <p:clrMapOvr>
    <a:overrideClrMapping bg1="dk1" tx1="lt1" bg2="dk2" tx2="lt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40443" y="4724400"/>
            <a:ext cx="5486400" cy="664536"/>
          </a:xfrm>
        </p:spPr>
        <p:txBody>
          <a:bodyPr anchor="b"/>
          <a:lstStyle>
            <a:lvl1pPr marL="0" algn="r">
              <a:buNone/>
              <a:defRPr sz="2000" b="1"/>
            </a:lvl1pPr>
            <a:extLst/>
          </a:lstStyle>
          <a:p>
            <a:r>
              <a:rPr kumimoji="0" lang="en-US" smtClean="0"/>
              <a:t>Click to edit Master title style</a:t>
            </a:r>
            <a:endParaRPr kumimoji="0" lang="en-US"/>
          </a:p>
        </p:txBody>
      </p:sp>
      <p:sp>
        <p:nvSpPr>
          <p:cNvPr id="4" name="Text Placeholder 3"/>
          <p:cNvSpPr>
            <a:spLocks noGrp="1"/>
          </p:cNvSpPr>
          <p:nvPr>
            <p:ph type="body" sz="half" idx="2"/>
          </p:nvPr>
        </p:nvSpPr>
        <p:spPr>
          <a:xfrm>
            <a:off x="3040443" y="5388936"/>
            <a:ext cx="5486400" cy="912255"/>
          </a:xfrm>
        </p:spPr>
        <p:txBody>
          <a:bodyPr/>
          <a:lstStyle>
            <a:lvl1pPr marL="0" indent="0" algn="r">
              <a:spcBef>
                <a:spcPts val="0"/>
              </a:spcBef>
              <a:buNone/>
              <a:defRPr sz="1400"/>
            </a:lvl1pPr>
            <a:lvl2pPr>
              <a:defRPr sz="1200"/>
            </a:lvl2pPr>
            <a:lvl3pPr>
              <a:defRPr sz="1000"/>
            </a:lvl3pPr>
            <a:lvl4pPr>
              <a:defRPr sz="900"/>
            </a:lvl4pPr>
            <a:lvl5pPr>
              <a:defRPr sz="900"/>
            </a:lvl5pPr>
            <a:extLst/>
          </a:lstStyle>
          <a:p>
            <a:pPr lvl="0" eaLnBrk="1" latinLnBrk="0" hangingPunct="1"/>
            <a:r>
              <a:rPr kumimoji="0" lang="en-US" smtClean="0"/>
              <a:t>Click to edit Master text styles</a:t>
            </a:r>
          </a:p>
        </p:txBody>
      </p:sp>
      <p:sp>
        <p:nvSpPr>
          <p:cNvPr id="13" name="Picture Placeholder 12"/>
          <p:cNvSpPr>
            <a:spLocks noGrp="1"/>
          </p:cNvSpPr>
          <p:nvPr>
            <p:ph type="pic" idx="1"/>
          </p:nvPr>
        </p:nvSpPr>
        <p:spPr>
          <a:xfrm>
            <a:off x="304800" y="249864"/>
            <a:ext cx="8534400" cy="4343400"/>
          </a:xfrm>
          <a:prstGeom prst="round2DiagRect">
            <a:avLst>
              <a:gd name="adj1" fmla="val 11403"/>
              <a:gd name="adj2" fmla="val 0"/>
            </a:avLst>
          </a:prstGeom>
          <a:solidFill>
            <a:schemeClr val="bg2">
              <a:tint val="85000"/>
              <a:shade val="90000"/>
              <a:satMod val="150000"/>
              <a:alpha val="65000"/>
            </a:schemeClr>
          </a:solidFill>
          <a:ln w="11000" cap="rnd" cmpd="sng" algn="ctr">
            <a:solidFill>
              <a:schemeClr val="bg2">
                <a:tint val="78000"/>
                <a:satMod val="180000"/>
                <a:alpha val="88000"/>
              </a:schemeClr>
            </a:solidFill>
            <a:prstDash val="solid"/>
          </a:ln>
          <a:effectLst>
            <a:innerShdw blurRad="114300">
              <a:srgbClr val="000000">
                <a:alpha val="100000"/>
              </a:srgbClr>
            </a:innerShdw>
          </a:effectLst>
        </p:spPr>
        <p:style>
          <a:lnRef idx="3">
            <a:schemeClr val="lt1"/>
          </a:lnRef>
          <a:fillRef idx="1">
            <a:schemeClr val="accent1"/>
          </a:fillRef>
          <a:effectRef idx="1">
            <a:schemeClr val="accent1"/>
          </a:effectRef>
          <a:fontRef idx="minor">
            <a:schemeClr val="lt1"/>
          </a:fontRef>
        </p:style>
        <p:txBody>
          <a:bodyPr anchor="t"/>
          <a:lstStyle>
            <a:lvl1pPr indent="0">
              <a:buNone/>
              <a:defRPr sz="3200"/>
            </a:lvl1pPr>
            <a:extLst/>
          </a:lstStyle>
          <a:p>
            <a:pPr marL="0" algn="l" rtl="0" eaLnBrk="1" latinLnBrk="0" hangingPunct="1"/>
            <a:r>
              <a:rPr kumimoji="0" lang="en-US" smtClean="0">
                <a:solidFill>
                  <a:schemeClr val="lt1"/>
                </a:solidFill>
                <a:latin typeface="+mn-lt"/>
                <a:ea typeface="+mn-ea"/>
                <a:cs typeface="+mn-cs"/>
              </a:rPr>
              <a:t>Click icon to add picture</a:t>
            </a:r>
            <a:endParaRPr kumimoji="0" lang="en-US" dirty="0">
              <a:solidFill>
                <a:schemeClr val="lt1"/>
              </a:solidFill>
              <a:latin typeface="+mn-lt"/>
              <a:ea typeface="+mn-ea"/>
              <a:cs typeface="+mn-cs"/>
            </a:endParaRPr>
          </a:p>
        </p:txBody>
      </p:sp>
      <p:sp>
        <p:nvSpPr>
          <p:cNvPr id="8" name="Date Placeholder 7"/>
          <p:cNvSpPr>
            <a:spLocks noGrp="1"/>
          </p:cNvSpPr>
          <p:nvPr>
            <p:ph type="dt" sz="half" idx="10"/>
          </p:nvPr>
        </p:nvSpPr>
        <p:spPr>
          <a:xfrm>
            <a:off x="5562600" y="6509004"/>
            <a:ext cx="3002280" cy="274320"/>
          </a:xfrm>
        </p:spPr>
        <p:txBody>
          <a:bodyPr vert="horz" rtlCol="0"/>
          <a:lstStyle>
            <a:extLst/>
          </a:lstStyle>
          <a:p>
            <a:fld id="{4A8FCB5A-D2DE-4C18-98F8-1F850D909AE5}" type="datetimeFigureOut">
              <a:rPr lang="en-GB" smtClean="0"/>
              <a:t>16/11/2014</a:t>
            </a:fld>
            <a:endParaRPr lang="en-GB"/>
          </a:p>
        </p:txBody>
      </p:sp>
      <p:sp>
        <p:nvSpPr>
          <p:cNvPr id="9" name="Slide Number Placeholder 8"/>
          <p:cNvSpPr>
            <a:spLocks noGrp="1"/>
          </p:cNvSpPr>
          <p:nvPr>
            <p:ph type="sldNum" sz="quarter" idx="11"/>
          </p:nvPr>
        </p:nvSpPr>
        <p:spPr>
          <a:xfrm>
            <a:off x="8638952" y="6509004"/>
            <a:ext cx="464288" cy="274320"/>
          </a:xfrm>
        </p:spPr>
        <p:txBody>
          <a:bodyPr vert="horz" rtlCol="0"/>
          <a:lstStyle>
            <a:lvl1pPr>
              <a:defRPr>
                <a:solidFill>
                  <a:schemeClr val="tx2">
                    <a:shade val="90000"/>
                  </a:schemeClr>
                </a:solidFill>
              </a:defRPr>
            </a:lvl1pPr>
            <a:extLst/>
          </a:lstStyle>
          <a:p>
            <a:fld id="{05233787-5B8C-44FD-8474-74F42DCBA05B}" type="slidenum">
              <a:rPr lang="en-GB" smtClean="0"/>
              <a:t>‹#›</a:t>
            </a:fld>
            <a:endParaRPr lang="en-GB"/>
          </a:p>
        </p:txBody>
      </p:sp>
      <p:sp>
        <p:nvSpPr>
          <p:cNvPr id="10" name="Footer Placeholder 9"/>
          <p:cNvSpPr>
            <a:spLocks noGrp="1"/>
          </p:cNvSpPr>
          <p:nvPr>
            <p:ph type="ftr" sz="quarter" idx="12"/>
          </p:nvPr>
        </p:nvSpPr>
        <p:spPr>
          <a:xfrm>
            <a:off x="1600200" y="6509004"/>
            <a:ext cx="3907464" cy="274320"/>
          </a:xfrm>
        </p:spPr>
        <p:txBody>
          <a:bodyPr vert="horz" rtlCol="0"/>
          <a:lstStyle>
            <a:extLst/>
          </a:lstStyle>
          <a:p>
            <a:endParaRPr lang="en-GB"/>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4A8FCB5A-D2DE-4C18-98F8-1F850D909AE5}" type="datetimeFigureOut">
              <a:rPr lang="en-GB" smtClean="0"/>
              <a:t>16/11/2014</a:t>
            </a:fld>
            <a:endParaRPr lang="en-GB"/>
          </a:p>
        </p:txBody>
      </p:sp>
      <p:sp>
        <p:nvSpPr>
          <p:cNvPr id="5" name="Footer Placeholder 4"/>
          <p:cNvSpPr>
            <a:spLocks noGrp="1"/>
          </p:cNvSpPr>
          <p:nvPr>
            <p:ph type="ftr" sz="quarter" idx="11"/>
          </p:nvPr>
        </p:nvSpPr>
        <p:spPr/>
        <p:txBody>
          <a:bodyPr/>
          <a:lstStyle>
            <a:extLst/>
          </a:lstStyle>
          <a:p>
            <a:endParaRPr lang="en-GB"/>
          </a:p>
        </p:txBody>
      </p:sp>
      <p:sp>
        <p:nvSpPr>
          <p:cNvPr id="6" name="Slide Number Placeholder 5"/>
          <p:cNvSpPr>
            <a:spLocks noGrp="1"/>
          </p:cNvSpPr>
          <p:nvPr>
            <p:ph type="sldNum" sz="quarter" idx="12"/>
          </p:nvPr>
        </p:nvSpPr>
        <p:spPr/>
        <p:txBody>
          <a:bodyPr/>
          <a:lstStyle>
            <a:extLst/>
          </a:lstStyle>
          <a:p>
            <a:fld id="{05233787-5B8C-44FD-8474-74F42DCBA05B}" type="slidenum">
              <a:rPr lang="en-GB" smtClean="0"/>
              <a:t>‹#›</a:t>
            </a:fld>
            <a:endParaRPr lang="en-GB"/>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lvl1pPr algn="l">
              <a:defRPr/>
            </a:lvl1pPr>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38"/>
            <a:ext cx="6019800" cy="5851525"/>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4A8FCB5A-D2DE-4C18-98F8-1F850D909AE5}" type="datetimeFigureOut">
              <a:rPr lang="en-GB" smtClean="0"/>
              <a:t>16/11/2014</a:t>
            </a:fld>
            <a:endParaRPr lang="en-GB"/>
          </a:p>
        </p:txBody>
      </p:sp>
      <p:sp>
        <p:nvSpPr>
          <p:cNvPr id="5" name="Footer Placeholder 4"/>
          <p:cNvSpPr>
            <a:spLocks noGrp="1"/>
          </p:cNvSpPr>
          <p:nvPr>
            <p:ph type="ftr" sz="quarter" idx="11"/>
          </p:nvPr>
        </p:nvSpPr>
        <p:spPr/>
        <p:txBody>
          <a:bodyPr/>
          <a:lstStyle>
            <a:extLst/>
          </a:lstStyle>
          <a:p>
            <a:endParaRPr lang="en-GB"/>
          </a:p>
        </p:txBody>
      </p:sp>
      <p:sp>
        <p:nvSpPr>
          <p:cNvPr id="6" name="Slide Number Placeholder 5"/>
          <p:cNvSpPr>
            <a:spLocks noGrp="1"/>
          </p:cNvSpPr>
          <p:nvPr>
            <p:ph type="sldNum" sz="quarter" idx="12"/>
          </p:nvPr>
        </p:nvSpPr>
        <p:spPr/>
        <p:txBody>
          <a:bodyPr/>
          <a:lstStyle>
            <a:extLst/>
          </a:lstStyle>
          <a:p>
            <a:fld id="{05233787-5B8C-44FD-8474-74F42DCBA05B}" type="slidenum">
              <a:rPr lang="en-GB" smtClean="0"/>
              <a:t>‹#›</a:t>
            </a:fld>
            <a:endParaRPr lang="en-GB"/>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Round Diagonal Corner Rectangle 6"/>
          <p:cNvSpPr/>
          <p:nvPr/>
        </p:nvSpPr>
        <p:spPr>
          <a:xfrm>
            <a:off x="164592" y="147085"/>
            <a:ext cx="8810846" cy="6565392"/>
          </a:xfrm>
          <a:prstGeom prst="round2DiagRect">
            <a:avLst>
              <a:gd name="adj1" fmla="val 11807"/>
              <a:gd name="adj2" fmla="val 0"/>
            </a:avLst>
          </a:prstGeom>
          <a:solidFill>
            <a:schemeClr val="bg2">
              <a:tint val="85000"/>
              <a:shade val="90000"/>
              <a:satMod val="150000"/>
              <a:alpha val="65000"/>
            </a:schemeClr>
          </a:solidFill>
          <a:ln w="11000" cap="rnd" cmpd="sng" algn="ctr">
            <a:solidFill>
              <a:schemeClr val="bg2">
                <a:tint val="78000"/>
                <a:satMod val="180000"/>
                <a:alpha val="88000"/>
              </a:schemeClr>
            </a:solidFill>
            <a:prstDash val="solid"/>
          </a:ln>
          <a:effectLst>
            <a:innerShdw blurRad="114300">
              <a:srgbClr val="000000">
                <a:alpha val="100000"/>
              </a:srgbClr>
            </a:inn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3" name="Footer Placeholder 2"/>
          <p:cNvSpPr>
            <a:spLocks noGrp="1"/>
          </p:cNvSpPr>
          <p:nvPr>
            <p:ph type="ftr" sz="quarter" idx="3"/>
          </p:nvPr>
        </p:nvSpPr>
        <p:spPr>
          <a:xfrm>
            <a:off x="1295400" y="6400800"/>
            <a:ext cx="4212264" cy="274320"/>
          </a:xfrm>
          <a:prstGeom prst="rect">
            <a:avLst/>
          </a:prstGeom>
        </p:spPr>
        <p:txBody>
          <a:bodyPr/>
          <a:lstStyle>
            <a:lvl1pPr algn="r" eaLnBrk="1" latinLnBrk="0" hangingPunct="1">
              <a:defRPr kumimoji="0" sz="1300">
                <a:solidFill>
                  <a:schemeClr val="bg2">
                    <a:tint val="60000"/>
                    <a:satMod val="155000"/>
                  </a:schemeClr>
                </a:solidFill>
              </a:defRPr>
            </a:lvl1pPr>
            <a:extLst/>
          </a:lstStyle>
          <a:p>
            <a:endParaRPr lang="en-GB"/>
          </a:p>
        </p:txBody>
      </p:sp>
      <p:sp>
        <p:nvSpPr>
          <p:cNvPr id="14" name="Date Placeholder 13"/>
          <p:cNvSpPr>
            <a:spLocks noGrp="1"/>
          </p:cNvSpPr>
          <p:nvPr>
            <p:ph type="dt" sz="half" idx="2"/>
          </p:nvPr>
        </p:nvSpPr>
        <p:spPr>
          <a:xfrm>
            <a:off x="5562600" y="6400800"/>
            <a:ext cx="3002280" cy="274320"/>
          </a:xfrm>
          <a:prstGeom prst="rect">
            <a:avLst/>
          </a:prstGeom>
        </p:spPr>
        <p:txBody>
          <a:bodyPr/>
          <a:lstStyle>
            <a:lvl1pPr algn="l" eaLnBrk="1" latinLnBrk="0" hangingPunct="1">
              <a:defRPr kumimoji="0" sz="1300">
                <a:solidFill>
                  <a:schemeClr val="bg2">
                    <a:tint val="60000"/>
                    <a:satMod val="155000"/>
                  </a:schemeClr>
                </a:solidFill>
              </a:defRPr>
            </a:lvl1pPr>
            <a:extLst/>
          </a:lstStyle>
          <a:p>
            <a:fld id="{4A8FCB5A-D2DE-4C18-98F8-1F850D909AE5}" type="datetimeFigureOut">
              <a:rPr lang="en-GB" smtClean="0"/>
              <a:t>16/11/2014</a:t>
            </a:fld>
            <a:endParaRPr lang="en-GB"/>
          </a:p>
        </p:txBody>
      </p:sp>
      <p:sp>
        <p:nvSpPr>
          <p:cNvPr id="23" name="Slide Number Placeholder 22"/>
          <p:cNvSpPr>
            <a:spLocks noGrp="1"/>
          </p:cNvSpPr>
          <p:nvPr>
            <p:ph type="sldNum" sz="quarter" idx="4"/>
          </p:nvPr>
        </p:nvSpPr>
        <p:spPr>
          <a:xfrm>
            <a:off x="8638952" y="6514568"/>
            <a:ext cx="464288" cy="274320"/>
          </a:xfrm>
          <a:prstGeom prst="rect">
            <a:avLst/>
          </a:prstGeom>
        </p:spPr>
        <p:txBody>
          <a:bodyPr anchor="ctr"/>
          <a:lstStyle>
            <a:lvl1pPr algn="r" eaLnBrk="1" latinLnBrk="0" hangingPunct="1">
              <a:defRPr kumimoji="0" sz="1600">
                <a:solidFill>
                  <a:schemeClr val="tx2">
                    <a:shade val="90000"/>
                  </a:schemeClr>
                </a:solidFill>
                <a:effectLst/>
              </a:defRPr>
            </a:lvl1pPr>
            <a:extLst/>
          </a:lstStyle>
          <a:p>
            <a:fld id="{05233787-5B8C-44FD-8474-74F42DCBA05B}" type="slidenum">
              <a:rPr lang="en-GB" smtClean="0"/>
              <a:t>‹#›</a:t>
            </a:fld>
            <a:endParaRPr lang="en-GB"/>
          </a:p>
        </p:txBody>
      </p:sp>
      <p:sp>
        <p:nvSpPr>
          <p:cNvPr id="22" name="Title Placeholder 21"/>
          <p:cNvSpPr>
            <a:spLocks noGrp="1"/>
          </p:cNvSpPr>
          <p:nvPr>
            <p:ph type="title"/>
          </p:nvPr>
        </p:nvSpPr>
        <p:spPr>
          <a:xfrm>
            <a:off x="457200" y="253536"/>
            <a:ext cx="8229600" cy="1143000"/>
          </a:xfrm>
          <a:prstGeom prst="rect">
            <a:avLst/>
          </a:prstGeom>
        </p:spPr>
        <p:txBody>
          <a:bodyPr rIns="91440" anchor="b">
            <a:normAutofit/>
            <a:scene3d>
              <a:camera prst="orthographicFront"/>
              <a:lightRig rig="soft" dir="t">
                <a:rot lat="0" lon="0" rev="2400000"/>
              </a:lightRig>
            </a:scene3d>
            <a:sp3d>
              <a:bevelT w="19050" h="12700"/>
            </a:sp3d>
          </a:bodyPr>
          <a:lstStyle>
            <a:extLst/>
          </a:lstStyle>
          <a:p>
            <a:r>
              <a:rPr kumimoji="0" lang="en-US" smtClean="0"/>
              <a:t>Click to edit Master title style</a:t>
            </a:r>
            <a:endParaRPr kumimoji="0" lang="en-US"/>
          </a:p>
        </p:txBody>
      </p:sp>
      <p:sp>
        <p:nvSpPr>
          <p:cNvPr id="13" name="Text Placeholder 12"/>
          <p:cNvSpPr>
            <a:spLocks noGrp="1"/>
          </p:cNvSpPr>
          <p:nvPr>
            <p:ph type="body" idx="1"/>
          </p:nvPr>
        </p:nvSpPr>
        <p:spPr>
          <a:xfrm>
            <a:off x="457200" y="1646237"/>
            <a:ext cx="8229600" cy="4526280"/>
          </a:xfrm>
          <a:prstGeom prst="rect">
            <a:avLst/>
          </a:prstGeom>
        </p:spPr>
        <p:txBody>
          <a:bodyPr>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Tree>
  </p:cSld>
  <p:clrMap bg1="dk1" tx1="lt1" bg2="dk2" tx2="lt2" accent1="accent1" accent2="accent2" accent3="accent3" accent4="accent4" accent5="accent5" accent6="accent6" hlink="hlink" folHlink="folHlink"/>
  <p:sldLayoutIdLst>
    <p:sldLayoutId id="2147484117" r:id="rId1"/>
    <p:sldLayoutId id="2147484118" r:id="rId2"/>
    <p:sldLayoutId id="2147484119" r:id="rId3"/>
    <p:sldLayoutId id="2147484120" r:id="rId4"/>
    <p:sldLayoutId id="2147484121" r:id="rId5"/>
    <p:sldLayoutId id="2147484122" r:id="rId6"/>
    <p:sldLayoutId id="2147484123" r:id="rId7"/>
    <p:sldLayoutId id="2147484124" r:id="rId8"/>
    <p:sldLayoutId id="2147484125" r:id="rId9"/>
    <p:sldLayoutId id="2147484126" r:id="rId10"/>
    <p:sldLayoutId id="2147484127" r:id="rId11"/>
  </p:sldLayoutIdLst>
  <p:txStyles>
    <p:titleStyle>
      <a:lvl1pPr marL="54864" algn="r" rtl="0" eaLnBrk="1" latinLnBrk="0" hangingPunct="1">
        <a:spcBef>
          <a:spcPct val="0"/>
        </a:spcBef>
        <a:buNone/>
        <a:defRPr kumimoji="0" sz="4600" kern="1200">
          <a:solidFill>
            <a:schemeClr val="tx2">
              <a:tint val="100000"/>
              <a:shade val="90000"/>
              <a:satMod val="250000"/>
              <a:alpha val="100000"/>
            </a:schemeClr>
          </a:solidFill>
          <a:effectLst>
            <a:outerShdw blurRad="38100" dist="25500" dir="5400000" algn="tl" rotWithShape="0">
              <a:srgbClr val="000000">
                <a:satMod val="180000"/>
                <a:alpha val="75000"/>
              </a:srgbClr>
            </a:outerShdw>
          </a:effectLst>
          <a:latin typeface="+mj-lt"/>
          <a:ea typeface="+mj-ea"/>
          <a:cs typeface="+mj-cs"/>
        </a:defRPr>
      </a:lvl1pPr>
      <a:extLst/>
    </p:titleStyle>
    <p:bodyStyle>
      <a:lvl1pPr marL="292100" indent="-292100" algn="l" rtl="0" eaLnBrk="1" latinLnBrk="0" hangingPunct="1">
        <a:spcBef>
          <a:spcPts val="0"/>
        </a:spcBef>
        <a:buClr>
          <a:schemeClr val="accent1"/>
        </a:buClr>
        <a:buSzPct val="70000"/>
        <a:buFont typeface="Wingdings 2"/>
        <a:buChar char=""/>
        <a:defRPr kumimoji="0" sz="3200" kern="1200">
          <a:solidFill>
            <a:schemeClr val="tx1"/>
          </a:solidFill>
          <a:latin typeface="+mn-lt"/>
          <a:ea typeface="+mn-ea"/>
          <a:cs typeface="+mn-cs"/>
        </a:defRPr>
      </a:lvl1pPr>
      <a:lvl2pPr marL="640080" indent="-228600" algn="l" rtl="0" eaLnBrk="1" latinLnBrk="0" hangingPunct="1">
        <a:spcBef>
          <a:spcPts val="400"/>
        </a:spcBef>
        <a:buClr>
          <a:schemeClr val="accent2"/>
        </a:buClr>
        <a:buSzPct val="90000"/>
        <a:buFontTx/>
        <a:buChar char="•"/>
        <a:defRPr kumimoji="0" sz="2600" kern="1200">
          <a:solidFill>
            <a:schemeClr val="tx1"/>
          </a:solidFill>
          <a:latin typeface="+mn-lt"/>
          <a:ea typeface="+mn-ea"/>
          <a:cs typeface="+mn-cs"/>
        </a:defRPr>
      </a:lvl2pPr>
      <a:lvl3pPr marL="822960" indent="-192024" algn="l" rtl="0" eaLnBrk="1" latinLnBrk="0" hangingPunct="1">
        <a:spcBef>
          <a:spcPts val="400"/>
        </a:spcBef>
        <a:buClr>
          <a:schemeClr val="accent3"/>
        </a:buClr>
        <a:buSzPct val="100000"/>
        <a:buFont typeface="Wingdings 2"/>
        <a:buChar char=""/>
        <a:defRPr kumimoji="0" sz="2300" kern="1200">
          <a:solidFill>
            <a:schemeClr val="tx1"/>
          </a:solidFill>
          <a:latin typeface="+mn-lt"/>
          <a:ea typeface="+mn-ea"/>
          <a:cs typeface="+mn-cs"/>
        </a:defRPr>
      </a:lvl3pPr>
      <a:lvl4pPr marL="1005840" indent="-182880" algn="l" rtl="0" eaLnBrk="1" latinLnBrk="0" hangingPunct="1">
        <a:spcBef>
          <a:spcPts val="400"/>
        </a:spcBef>
        <a:buClr>
          <a:schemeClr val="accent3"/>
        </a:buClr>
        <a:buSzPct val="100000"/>
        <a:buFont typeface="Wingdings 2"/>
        <a:buChar char=""/>
        <a:defRPr kumimoji="0" sz="2000" kern="1200">
          <a:solidFill>
            <a:schemeClr val="tx1"/>
          </a:solidFill>
          <a:latin typeface="+mn-lt"/>
          <a:ea typeface="+mn-ea"/>
          <a:cs typeface="+mn-cs"/>
        </a:defRPr>
      </a:lvl4pPr>
      <a:lvl5pPr marL="1188720" indent="-182880" algn="l" rtl="0" eaLnBrk="1" latinLnBrk="0" hangingPunct="1">
        <a:spcBef>
          <a:spcPts val="400"/>
        </a:spcBef>
        <a:buClr>
          <a:schemeClr val="accent3"/>
        </a:buClr>
        <a:buSzPct val="100000"/>
        <a:buFont typeface="Wingdings 2"/>
        <a:buChar char=""/>
        <a:defRPr kumimoji="0" sz="1900" kern="1200">
          <a:solidFill>
            <a:schemeClr val="tx1"/>
          </a:solidFill>
          <a:latin typeface="+mn-lt"/>
          <a:ea typeface="+mn-ea"/>
          <a:cs typeface="+mn-cs"/>
        </a:defRPr>
      </a:lvl5pPr>
      <a:lvl6pPr marL="1371600" indent="-173736" algn="l" rtl="0" eaLnBrk="1" latinLnBrk="0" hangingPunct="1">
        <a:spcBef>
          <a:spcPts val="400"/>
        </a:spcBef>
        <a:buClr>
          <a:schemeClr val="accent4"/>
        </a:buClr>
        <a:buFont typeface="Wingdings 2"/>
        <a:buChar char=""/>
        <a:defRPr kumimoji="0" sz="1800" kern="1200" baseline="0">
          <a:solidFill>
            <a:schemeClr val="tx1"/>
          </a:solidFill>
          <a:latin typeface="+mn-lt"/>
          <a:ea typeface="+mn-ea"/>
          <a:cs typeface="+mn-cs"/>
        </a:defRPr>
      </a:lvl6pPr>
      <a:lvl7pPr marL="1554480" indent="-173736" algn="l" rtl="0" eaLnBrk="1" latinLnBrk="0" hangingPunct="1">
        <a:spcBef>
          <a:spcPts val="400"/>
        </a:spcBef>
        <a:buClr>
          <a:schemeClr val="accent4"/>
        </a:buClr>
        <a:buFont typeface="Wingdings 2"/>
        <a:buChar char=""/>
        <a:defRPr kumimoji="0" sz="1600" kern="1200" baseline="0">
          <a:solidFill>
            <a:schemeClr val="tx1"/>
          </a:solidFill>
          <a:latin typeface="+mn-lt"/>
          <a:ea typeface="+mn-ea"/>
          <a:cs typeface="+mn-cs"/>
        </a:defRPr>
      </a:lvl7pPr>
      <a:lvl8pPr marL="1737360" indent="-173736" algn="l" rtl="0" eaLnBrk="1" latinLnBrk="0" hangingPunct="1">
        <a:spcBef>
          <a:spcPts val="400"/>
        </a:spcBef>
        <a:buClr>
          <a:schemeClr val="accent4"/>
        </a:buClr>
        <a:buFont typeface="Wingdings 2"/>
        <a:buChar char=""/>
        <a:defRPr kumimoji="0" sz="1600" kern="1200" baseline="0">
          <a:solidFill>
            <a:schemeClr val="tx1"/>
          </a:solidFill>
          <a:latin typeface="+mn-lt"/>
          <a:ea typeface="+mn-ea"/>
          <a:cs typeface="+mn-cs"/>
        </a:defRPr>
      </a:lvl8pPr>
      <a:lvl9pPr marL="1920240" indent="-173736" algn="l" rtl="0" eaLnBrk="1" latinLnBrk="0" hangingPunct="1">
        <a:spcBef>
          <a:spcPts val="400"/>
        </a:spcBef>
        <a:buClr>
          <a:schemeClr val="accent4"/>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image" Target="../media/image4.jpg"/></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3568" y="1196752"/>
            <a:ext cx="7772400" cy="1470025"/>
          </a:xfrm>
        </p:spPr>
        <p:txBody>
          <a:bodyPr>
            <a:normAutofit fontScale="90000"/>
          </a:bodyPr>
          <a:lstStyle/>
          <a:p>
            <a:r>
              <a:rPr lang="en-GB" dirty="0" smtClean="0"/>
              <a:t>Explain how BIOLOGICAL FACTORS affect memory</a:t>
            </a:r>
            <a:endParaRPr lang="en-GB" dirty="0"/>
          </a:p>
        </p:txBody>
      </p:sp>
      <p:sp>
        <p:nvSpPr>
          <p:cNvPr id="3" name="Subtitle 2"/>
          <p:cNvSpPr>
            <a:spLocks noGrp="1"/>
          </p:cNvSpPr>
          <p:nvPr>
            <p:ph type="subTitle" idx="1"/>
          </p:nvPr>
        </p:nvSpPr>
        <p:spPr>
          <a:xfrm>
            <a:off x="971600" y="3140968"/>
            <a:ext cx="7160840" cy="1752600"/>
          </a:xfrm>
        </p:spPr>
        <p:txBody>
          <a:bodyPr>
            <a:normAutofit/>
          </a:bodyPr>
          <a:lstStyle/>
          <a:p>
            <a:r>
              <a:rPr lang="en-GB" sz="4800" dirty="0" smtClean="0"/>
              <a:t>Adrenaline, cortisol and the role of the amygdala</a:t>
            </a:r>
            <a:endParaRPr lang="en-GB" sz="4800"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707904" y="4743185"/>
            <a:ext cx="1800200" cy="1584176"/>
          </a:xfrm>
          <a:prstGeom prst="rect">
            <a:avLst/>
          </a:prstGeo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71600" y="4621272"/>
            <a:ext cx="1902785" cy="1828003"/>
          </a:xfrm>
          <a:prstGeom prst="rect">
            <a:avLst/>
          </a:prstGeom>
        </p:spPr>
      </p:pic>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300192" y="4882097"/>
            <a:ext cx="2316480" cy="1264920"/>
          </a:xfrm>
          <a:prstGeom prst="rect">
            <a:avLst/>
          </a:prstGeom>
        </p:spPr>
      </p:pic>
    </p:spTree>
    <p:extLst>
      <p:ext uri="{BB962C8B-B14F-4D97-AF65-F5344CB8AC3E}">
        <p14:creationId xmlns:p14="http://schemas.microsoft.com/office/powerpoint/2010/main" val="4580808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332656"/>
            <a:ext cx="8604448" cy="1143000"/>
          </a:xfrm>
        </p:spPr>
        <p:txBody>
          <a:bodyPr>
            <a:normAutofit fontScale="90000"/>
          </a:bodyPr>
          <a:lstStyle/>
          <a:p>
            <a:r>
              <a:rPr lang="en-GB" dirty="0" smtClean="0"/>
              <a:t>Newsflash! Cortisol makes memories more vivid and accurate</a:t>
            </a:r>
            <a:endParaRPr lang="en-GB" dirty="0"/>
          </a:p>
        </p:txBody>
      </p:sp>
      <p:sp>
        <p:nvSpPr>
          <p:cNvPr id="3" name="Content Placeholder 2"/>
          <p:cNvSpPr>
            <a:spLocks noGrp="1"/>
          </p:cNvSpPr>
          <p:nvPr>
            <p:ph idx="1"/>
          </p:nvPr>
        </p:nvSpPr>
        <p:spPr>
          <a:xfrm>
            <a:off x="395536" y="1700808"/>
            <a:ext cx="5256584" cy="4525963"/>
          </a:xfrm>
        </p:spPr>
        <p:txBody>
          <a:bodyPr>
            <a:normAutofit fontScale="85000" lnSpcReduction="20000"/>
          </a:bodyPr>
          <a:lstStyle/>
          <a:p>
            <a:r>
              <a:rPr lang="en-GB" dirty="0" smtClean="0"/>
              <a:t>Stres</a:t>
            </a:r>
            <a:r>
              <a:rPr lang="en-GB" dirty="0" smtClean="0"/>
              <a:t>s</a:t>
            </a:r>
            <a:r>
              <a:rPr lang="en-GB" dirty="0" smtClean="0"/>
              <a:t>ful situation; release of </a:t>
            </a:r>
            <a:r>
              <a:rPr lang="en-GB" dirty="0" smtClean="0"/>
              <a:t>hormones; </a:t>
            </a:r>
            <a:r>
              <a:rPr lang="en-GB" dirty="0" smtClean="0"/>
              <a:t>impact on how we lay down new long term memories </a:t>
            </a:r>
          </a:p>
          <a:p>
            <a:r>
              <a:rPr lang="en-GB" dirty="0" smtClean="0"/>
              <a:t>adrenaline </a:t>
            </a:r>
            <a:r>
              <a:rPr lang="en-GB" dirty="0"/>
              <a:t>and cortisol from the adrenal </a:t>
            </a:r>
            <a:r>
              <a:rPr lang="en-GB" dirty="0" smtClean="0"/>
              <a:t>gland </a:t>
            </a:r>
            <a:endParaRPr lang="en-GB" dirty="0" smtClean="0"/>
          </a:p>
          <a:p>
            <a:r>
              <a:rPr lang="en-GB" dirty="0" smtClean="0"/>
              <a:t>influence brain regions such as the amygdala</a:t>
            </a:r>
          </a:p>
          <a:p>
            <a:r>
              <a:rPr lang="en-GB" dirty="0" smtClean="0"/>
              <a:t>amygdala </a:t>
            </a:r>
            <a:r>
              <a:rPr lang="en-GB" dirty="0"/>
              <a:t>is in communication with other brain regions where memory creation </a:t>
            </a:r>
            <a:r>
              <a:rPr lang="en-GB" dirty="0" smtClean="0"/>
              <a:t>occurs, e.g. hippocampus </a:t>
            </a:r>
            <a:endParaRPr lang="en-GB"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833666" y="1700808"/>
            <a:ext cx="2160240" cy="20703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33666" y="4221088"/>
            <a:ext cx="2160240" cy="19028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5023297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3528" y="332656"/>
            <a:ext cx="8280920" cy="924475"/>
          </a:xfrm>
        </p:spPr>
        <p:txBody>
          <a:bodyPr/>
          <a:lstStyle/>
          <a:p>
            <a:r>
              <a:rPr lang="en-GB" dirty="0" smtClean="0"/>
              <a:t>Emotional </a:t>
            </a:r>
            <a:r>
              <a:rPr lang="en-GB" dirty="0" smtClean="0"/>
              <a:t>Memory</a:t>
            </a:r>
            <a:endParaRPr lang="en-GB" dirty="0"/>
          </a:p>
        </p:txBody>
      </p:sp>
      <p:sp>
        <p:nvSpPr>
          <p:cNvPr id="3" name="Content Placeholder 2"/>
          <p:cNvSpPr>
            <a:spLocks noGrp="1"/>
          </p:cNvSpPr>
          <p:nvPr>
            <p:ph idx="1"/>
          </p:nvPr>
        </p:nvSpPr>
        <p:spPr>
          <a:xfrm>
            <a:off x="114841" y="1700808"/>
            <a:ext cx="5400600" cy="4051437"/>
          </a:xfrm>
        </p:spPr>
        <p:txBody>
          <a:bodyPr>
            <a:normAutofit fontScale="70000" lnSpcReduction="20000"/>
          </a:bodyPr>
          <a:lstStyle/>
          <a:p>
            <a:r>
              <a:rPr lang="en-GB" dirty="0"/>
              <a:t>I</a:t>
            </a:r>
            <a:r>
              <a:rPr lang="en-GB" dirty="0" smtClean="0"/>
              <a:t>f amygdala </a:t>
            </a:r>
            <a:r>
              <a:rPr lang="en-GB" dirty="0" smtClean="0"/>
              <a:t>is activated </a:t>
            </a:r>
            <a:r>
              <a:rPr lang="en-GB" dirty="0" smtClean="0"/>
              <a:t>whilst a new memory </a:t>
            </a:r>
            <a:r>
              <a:rPr lang="en-GB" dirty="0" smtClean="0"/>
              <a:t>is </a:t>
            </a:r>
            <a:r>
              <a:rPr lang="en-GB" dirty="0" smtClean="0"/>
              <a:t>forming, </a:t>
            </a:r>
            <a:r>
              <a:rPr lang="en-GB" dirty="0" smtClean="0"/>
              <a:t>a stronger memory </a:t>
            </a:r>
            <a:r>
              <a:rPr lang="en-GB" dirty="0" smtClean="0"/>
              <a:t>may be made</a:t>
            </a:r>
            <a:r>
              <a:rPr lang="en-GB" dirty="0"/>
              <a:t> </a:t>
            </a:r>
            <a:r>
              <a:rPr lang="en-GB" dirty="0" smtClean="0"/>
              <a:t>- </a:t>
            </a:r>
            <a:r>
              <a:rPr lang="en-GB" dirty="0" smtClean="0"/>
              <a:t>flashbulb memories</a:t>
            </a:r>
            <a:endParaRPr lang="en-GB" dirty="0" smtClean="0"/>
          </a:p>
          <a:p>
            <a:r>
              <a:rPr lang="en-GB" dirty="0" smtClean="0"/>
              <a:t>brain’s way of  ensuring </a:t>
            </a:r>
            <a:r>
              <a:rPr lang="en-GB" dirty="0" smtClean="0"/>
              <a:t>we remember emotionally arousing experiences - survival value</a:t>
            </a:r>
          </a:p>
          <a:p>
            <a:r>
              <a:rPr lang="en-GB" dirty="0" smtClean="0"/>
              <a:t>emotional experiences leave </a:t>
            </a:r>
            <a:r>
              <a:rPr lang="en-GB" dirty="0" smtClean="0"/>
              <a:t>an “indelible impression on the mind</a:t>
            </a:r>
            <a:r>
              <a:rPr lang="en-GB" dirty="0" smtClean="0"/>
              <a:t>” (</a:t>
            </a:r>
            <a:r>
              <a:rPr lang="en-GB" dirty="0" smtClean="0"/>
              <a:t>James </a:t>
            </a:r>
            <a:r>
              <a:rPr lang="en-GB" dirty="0" err="1" smtClean="0"/>
              <a:t>McGaugh</a:t>
            </a:r>
            <a:r>
              <a:rPr lang="en-GB" dirty="0" smtClean="0"/>
              <a:t>)</a:t>
            </a:r>
            <a:endParaRPr lang="en-GB" dirty="0" smtClean="0"/>
          </a:p>
          <a:p>
            <a:r>
              <a:rPr lang="en-GB" dirty="0" smtClean="0"/>
              <a:t>no </a:t>
            </a:r>
            <a:r>
              <a:rPr lang="en-GB" dirty="0" smtClean="0"/>
              <a:t>survival value in remembering trivial experiences </a:t>
            </a:r>
            <a:r>
              <a:rPr lang="en-GB" dirty="0" smtClean="0"/>
              <a:t>- they </a:t>
            </a:r>
            <a:r>
              <a:rPr lang="en-GB" dirty="0" smtClean="0"/>
              <a:t>are forgotten </a:t>
            </a:r>
            <a:r>
              <a:rPr lang="en-GB" dirty="0" smtClean="0"/>
              <a:t>as no hormones released</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652120" y="1960058"/>
            <a:ext cx="3096344" cy="3096344"/>
          </a:xfrm>
          <a:prstGeom prst="rect">
            <a:avLst/>
          </a:prstGeom>
        </p:spPr>
      </p:pic>
    </p:spTree>
    <p:extLst>
      <p:ext uri="{BB962C8B-B14F-4D97-AF65-F5344CB8AC3E}">
        <p14:creationId xmlns:p14="http://schemas.microsoft.com/office/powerpoint/2010/main" val="156524718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50189" y="332656"/>
            <a:ext cx="7125113" cy="924475"/>
          </a:xfrm>
        </p:spPr>
        <p:txBody>
          <a:bodyPr/>
          <a:lstStyle/>
          <a:p>
            <a:r>
              <a:rPr lang="en-GB" dirty="0" err="1" smtClean="0"/>
              <a:t>Sharot</a:t>
            </a:r>
            <a:r>
              <a:rPr lang="en-GB" dirty="0" smtClean="0"/>
              <a:t> and </a:t>
            </a:r>
            <a:r>
              <a:rPr lang="en-GB" dirty="0" smtClean="0"/>
              <a:t>Phelps (2006)</a:t>
            </a:r>
            <a:endParaRPr lang="en-GB" dirty="0"/>
          </a:p>
        </p:txBody>
      </p:sp>
      <p:sp>
        <p:nvSpPr>
          <p:cNvPr id="3" name="Content Placeholder 2"/>
          <p:cNvSpPr>
            <a:spLocks noGrp="1"/>
          </p:cNvSpPr>
          <p:nvPr>
            <p:ph idx="1"/>
          </p:nvPr>
        </p:nvSpPr>
        <p:spPr>
          <a:xfrm>
            <a:off x="251520" y="1475289"/>
            <a:ext cx="5184576" cy="4051437"/>
          </a:xfrm>
        </p:spPr>
        <p:txBody>
          <a:bodyPr>
            <a:noAutofit/>
          </a:bodyPr>
          <a:lstStyle/>
          <a:p>
            <a:r>
              <a:rPr lang="en-GB" sz="2000" dirty="0" smtClean="0"/>
              <a:t>to explore </a:t>
            </a:r>
            <a:r>
              <a:rPr lang="en-GB" sz="2000" dirty="0"/>
              <a:t>neural basis of emotional </a:t>
            </a:r>
            <a:r>
              <a:rPr lang="en-GB" sz="2000" dirty="0" smtClean="0"/>
              <a:t>memories</a:t>
            </a:r>
          </a:p>
          <a:p>
            <a:r>
              <a:rPr lang="en-GB" sz="2000" dirty="0" smtClean="0"/>
              <a:t>24 </a:t>
            </a:r>
            <a:r>
              <a:rPr lang="en-GB" sz="2000" dirty="0" smtClean="0"/>
              <a:t>participants asked </a:t>
            </a:r>
            <a:r>
              <a:rPr lang="en-GB" sz="2000" dirty="0" smtClean="0"/>
              <a:t>proximity </a:t>
            </a:r>
            <a:r>
              <a:rPr lang="en-GB" sz="2000" dirty="0"/>
              <a:t>to </a:t>
            </a:r>
            <a:r>
              <a:rPr lang="en-GB" sz="2000" dirty="0" smtClean="0"/>
              <a:t>towers (Downtown </a:t>
            </a:r>
            <a:r>
              <a:rPr lang="en-GB" sz="2000" dirty="0"/>
              <a:t>or Midtown) </a:t>
            </a:r>
            <a:r>
              <a:rPr lang="en-GB" sz="2000" dirty="0" smtClean="0"/>
              <a:t>- </a:t>
            </a:r>
            <a:r>
              <a:rPr lang="en-GB" sz="2000" dirty="0" smtClean="0"/>
              <a:t>asked </a:t>
            </a:r>
            <a:r>
              <a:rPr lang="en-GB" sz="2000" dirty="0" smtClean="0"/>
              <a:t>to </a:t>
            </a:r>
            <a:r>
              <a:rPr lang="en-GB" sz="2000" dirty="0"/>
              <a:t>retell their </a:t>
            </a:r>
            <a:r>
              <a:rPr lang="en-GB" sz="2000" dirty="0" smtClean="0"/>
              <a:t>stories fMRI scanner</a:t>
            </a:r>
          </a:p>
          <a:p>
            <a:r>
              <a:rPr lang="en-GB" sz="2000" dirty="0" smtClean="0"/>
              <a:t>Word </a:t>
            </a:r>
            <a:r>
              <a:rPr lang="en-GB" sz="2000" dirty="0" smtClean="0"/>
              <a:t>cues “</a:t>
            </a:r>
            <a:r>
              <a:rPr lang="en-GB" sz="2000" dirty="0"/>
              <a:t>summer” or “September” </a:t>
            </a:r>
            <a:r>
              <a:rPr lang="en-GB" sz="2000" dirty="0" smtClean="0"/>
              <a:t>signal whether </a:t>
            </a:r>
            <a:r>
              <a:rPr lang="en-GB" sz="2000" dirty="0"/>
              <a:t>to recall events either from the summer or from </a:t>
            </a:r>
            <a:r>
              <a:rPr lang="en-GB" sz="2000" dirty="0" smtClean="0"/>
              <a:t>911</a:t>
            </a:r>
          </a:p>
          <a:p>
            <a:r>
              <a:rPr lang="en-GB" sz="2000" dirty="0" smtClean="0"/>
              <a:t>other </a:t>
            </a:r>
            <a:r>
              <a:rPr lang="en-GB" sz="2000" dirty="0"/>
              <a:t>autobiographical events from the same summer </a:t>
            </a:r>
            <a:r>
              <a:rPr lang="en-GB" sz="2000" dirty="0" smtClean="0"/>
              <a:t>- baseline </a:t>
            </a:r>
            <a:r>
              <a:rPr lang="en-GB" sz="2000" dirty="0"/>
              <a:t>to </a:t>
            </a:r>
            <a:r>
              <a:rPr lang="en-GB" sz="2000" dirty="0" smtClean="0"/>
              <a:t>compare brain </a:t>
            </a:r>
            <a:r>
              <a:rPr lang="en-GB" sz="2000" dirty="0"/>
              <a:t>activity when </a:t>
            </a:r>
            <a:r>
              <a:rPr lang="en-GB" sz="2000" dirty="0" smtClean="0"/>
              <a:t>recalling 911 experiences</a:t>
            </a:r>
          </a:p>
          <a:p>
            <a:r>
              <a:rPr lang="en-GB" sz="2000" dirty="0" smtClean="0"/>
              <a:t>examined </a:t>
            </a:r>
            <a:r>
              <a:rPr lang="en-GB" sz="2000" dirty="0"/>
              <a:t>activity in </a:t>
            </a:r>
            <a:r>
              <a:rPr lang="en-GB" sz="2000" dirty="0" smtClean="0"/>
              <a:t>amygdala </a:t>
            </a:r>
            <a:r>
              <a:rPr lang="en-GB" sz="2000" dirty="0"/>
              <a:t>and </a:t>
            </a:r>
            <a:r>
              <a:rPr lang="en-GB" sz="2000" dirty="0" smtClean="0"/>
              <a:t>hippocampus.</a:t>
            </a:r>
          </a:p>
          <a:p>
            <a:r>
              <a:rPr lang="en-GB" sz="2000" dirty="0" err="1" smtClean="0"/>
              <a:t>Pps</a:t>
            </a:r>
            <a:r>
              <a:rPr lang="en-GB" sz="2000" dirty="0" smtClean="0"/>
              <a:t> rate memories </a:t>
            </a:r>
            <a:r>
              <a:rPr lang="en-GB" sz="2000" dirty="0"/>
              <a:t>for vividness, level of detail</a:t>
            </a:r>
            <a:r>
              <a:rPr lang="en-GB" sz="2000" dirty="0" smtClean="0"/>
              <a:t>, confidence</a:t>
            </a:r>
            <a:endParaRPr lang="en-GB" sz="2000" dirty="0" smtClean="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639913" y="4149080"/>
            <a:ext cx="2835389" cy="1879985"/>
          </a:xfrm>
          <a:prstGeom prst="rect">
            <a:avLst/>
          </a:prstGeo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609668" y="1592795"/>
            <a:ext cx="2938994" cy="2088233"/>
          </a:xfrm>
          <a:prstGeom prst="rect">
            <a:avLst/>
          </a:prstGeom>
        </p:spPr>
      </p:pic>
    </p:spTree>
    <p:extLst>
      <p:ext uri="{BB962C8B-B14F-4D97-AF65-F5344CB8AC3E}">
        <p14:creationId xmlns:p14="http://schemas.microsoft.com/office/powerpoint/2010/main" val="79376950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5536" y="332656"/>
            <a:ext cx="7125113" cy="924475"/>
          </a:xfrm>
        </p:spPr>
        <p:txBody>
          <a:bodyPr/>
          <a:lstStyle/>
          <a:p>
            <a:r>
              <a:rPr lang="en-GB" dirty="0" smtClean="0"/>
              <a:t>Findings </a:t>
            </a:r>
            <a:endParaRPr lang="en-GB" dirty="0"/>
          </a:p>
        </p:txBody>
      </p:sp>
      <p:sp>
        <p:nvSpPr>
          <p:cNvPr id="3" name="Content Placeholder 2"/>
          <p:cNvSpPr>
            <a:spLocks noGrp="1"/>
          </p:cNvSpPr>
          <p:nvPr>
            <p:ph idx="1"/>
          </p:nvPr>
        </p:nvSpPr>
        <p:spPr>
          <a:xfrm>
            <a:off x="539552" y="1484784"/>
            <a:ext cx="7848872" cy="5184576"/>
          </a:xfrm>
        </p:spPr>
        <p:txBody>
          <a:bodyPr>
            <a:normAutofit fontScale="55000" lnSpcReduction="20000"/>
          </a:bodyPr>
          <a:lstStyle/>
          <a:p>
            <a:r>
              <a:rPr lang="en-GB" sz="3600" dirty="0" err="1" smtClean="0"/>
              <a:t>Pps</a:t>
            </a:r>
            <a:r>
              <a:rPr lang="en-GB" sz="3600" dirty="0" smtClean="0"/>
              <a:t> </a:t>
            </a:r>
            <a:r>
              <a:rPr lang="en-GB" sz="3600" dirty="0" smtClean="0"/>
              <a:t>near </a:t>
            </a:r>
            <a:r>
              <a:rPr lang="en-GB" sz="3600" dirty="0" smtClean="0"/>
              <a:t>the </a:t>
            </a:r>
            <a:r>
              <a:rPr lang="en-GB" sz="3600" dirty="0" smtClean="0"/>
              <a:t>WTC exhibited </a:t>
            </a:r>
            <a:r>
              <a:rPr lang="en-GB" sz="3600" dirty="0" smtClean="0"/>
              <a:t>selective activation of the amygdala </a:t>
            </a:r>
            <a:r>
              <a:rPr lang="en-GB" sz="3600" dirty="0" smtClean="0"/>
              <a:t>when recalling  9/11</a:t>
            </a:r>
            <a:r>
              <a:rPr lang="en-GB" sz="3600" dirty="0" smtClean="0"/>
              <a:t>, but not </a:t>
            </a:r>
            <a:r>
              <a:rPr lang="en-GB" sz="3600" dirty="0" smtClean="0"/>
              <a:t>while recalling </a:t>
            </a:r>
            <a:r>
              <a:rPr lang="en-GB" sz="3600" dirty="0" smtClean="0"/>
              <a:t>control events </a:t>
            </a:r>
            <a:r>
              <a:rPr lang="en-GB" sz="3600" dirty="0" smtClean="0"/>
              <a:t>(preceding </a:t>
            </a:r>
            <a:r>
              <a:rPr lang="en-GB" sz="3600" dirty="0" smtClean="0"/>
              <a:t>summer</a:t>
            </a:r>
            <a:r>
              <a:rPr lang="en-GB" sz="3600" dirty="0" smtClean="0"/>
              <a:t>.)</a:t>
            </a:r>
            <a:endParaRPr lang="en-GB" sz="3600" dirty="0" smtClean="0"/>
          </a:p>
          <a:p>
            <a:r>
              <a:rPr lang="en-GB" sz="3600" dirty="0" smtClean="0"/>
              <a:t>memories were more vivid, specific </a:t>
            </a:r>
            <a:r>
              <a:rPr lang="en-GB" sz="3600" dirty="0" smtClean="0"/>
              <a:t>details </a:t>
            </a:r>
            <a:r>
              <a:rPr lang="en-GB" sz="3600" dirty="0" smtClean="0"/>
              <a:t>of  </a:t>
            </a:r>
            <a:r>
              <a:rPr lang="en-GB" sz="3600" dirty="0" smtClean="0"/>
              <a:t>sounds and smells, than </a:t>
            </a:r>
            <a:r>
              <a:rPr lang="en-GB" sz="3600" dirty="0" err="1" smtClean="0"/>
              <a:t>Pps</a:t>
            </a:r>
            <a:r>
              <a:rPr lang="en-GB" sz="3600" dirty="0" smtClean="0"/>
              <a:t> </a:t>
            </a:r>
            <a:r>
              <a:rPr lang="en-GB" sz="3600" dirty="0" smtClean="0"/>
              <a:t>in </a:t>
            </a:r>
            <a:r>
              <a:rPr lang="en-GB" sz="3600" dirty="0" smtClean="0"/>
              <a:t>midtown, </a:t>
            </a:r>
            <a:r>
              <a:rPr lang="en-GB" sz="3600" dirty="0" smtClean="0"/>
              <a:t>(experienced 911 via </a:t>
            </a:r>
            <a:r>
              <a:rPr lang="en-GB" sz="3600" dirty="0" smtClean="0"/>
              <a:t>television or </a:t>
            </a:r>
            <a:r>
              <a:rPr lang="en-GB" sz="3600" dirty="0" smtClean="0"/>
              <a:t>web)</a:t>
            </a:r>
            <a:endParaRPr lang="en-GB" sz="3600" dirty="0" smtClean="0"/>
          </a:p>
          <a:p>
            <a:r>
              <a:rPr lang="en-GB" sz="3600" dirty="0" smtClean="0"/>
              <a:t>positive correlation between proximity (how near people were </a:t>
            </a:r>
            <a:r>
              <a:rPr lang="en-GB" sz="3600" dirty="0" smtClean="0"/>
              <a:t>to WTC) </a:t>
            </a:r>
            <a:r>
              <a:rPr lang="en-GB" sz="3600" dirty="0" smtClean="0"/>
              <a:t>and activation of the posterior </a:t>
            </a:r>
            <a:r>
              <a:rPr lang="en-GB" sz="3600" dirty="0" err="1" smtClean="0"/>
              <a:t>parahippocampal</a:t>
            </a:r>
            <a:r>
              <a:rPr lang="en-GB" sz="3600" dirty="0" smtClean="0"/>
              <a:t> cortex (i.e. the smaller the distance between the person and WTC, the less activity in the </a:t>
            </a:r>
            <a:r>
              <a:rPr lang="en-GB" sz="3600" dirty="0" err="1" smtClean="0"/>
              <a:t>parahippocampal</a:t>
            </a:r>
            <a:r>
              <a:rPr lang="en-GB" sz="3600" dirty="0" smtClean="0"/>
              <a:t> cortex </a:t>
            </a:r>
            <a:r>
              <a:rPr lang="en-GB" sz="3600" i="1" dirty="0" smtClean="0"/>
              <a:t>r</a:t>
            </a:r>
            <a:r>
              <a:rPr lang="en-GB" sz="3600" dirty="0" smtClean="0"/>
              <a:t> = 0.59, </a:t>
            </a:r>
            <a:r>
              <a:rPr lang="en-GB" sz="3600" i="1" dirty="0" smtClean="0"/>
              <a:t>P</a:t>
            </a:r>
            <a:r>
              <a:rPr lang="en-GB" sz="3600" dirty="0" smtClean="0"/>
              <a:t> &lt; 0.002</a:t>
            </a:r>
          </a:p>
          <a:p>
            <a:r>
              <a:rPr lang="en-GB" sz="3600" dirty="0" smtClean="0"/>
              <a:t>negative correlation between proximity and the amygdala (i.e. , the nearer they were the greater the activity in the amygdala, </a:t>
            </a:r>
            <a:r>
              <a:rPr lang="en-GB" sz="3600" i="1" dirty="0" smtClean="0"/>
              <a:t>r</a:t>
            </a:r>
            <a:r>
              <a:rPr lang="en-GB" sz="3600" dirty="0" smtClean="0"/>
              <a:t>= −0.50, </a:t>
            </a:r>
            <a:r>
              <a:rPr lang="en-GB" sz="3600" i="1" dirty="0" smtClean="0"/>
              <a:t>P</a:t>
            </a:r>
            <a:r>
              <a:rPr lang="en-GB" sz="3600" dirty="0" smtClean="0"/>
              <a:t> &lt; 0.02) suggesting greater emotionality which seemed to enhance the vividness of the recollections but may have degraded the validity of the peripheral details of the memory due to decreased hippocampus activity. </a:t>
            </a:r>
          </a:p>
          <a:p>
            <a:r>
              <a:rPr lang="en-GB" sz="3600" dirty="0" smtClean="0"/>
              <a:t>results suggest </a:t>
            </a:r>
            <a:r>
              <a:rPr lang="en-GB" sz="3600" dirty="0" smtClean="0"/>
              <a:t>close </a:t>
            </a:r>
            <a:r>
              <a:rPr lang="en-GB" sz="3600" dirty="0" smtClean="0"/>
              <a:t>personal experience </a:t>
            </a:r>
            <a:r>
              <a:rPr lang="en-GB" sz="3600" dirty="0" smtClean="0"/>
              <a:t>critical </a:t>
            </a:r>
            <a:r>
              <a:rPr lang="en-GB" sz="3600" dirty="0" smtClean="0"/>
              <a:t>in engaging the neural mechanisms </a:t>
            </a:r>
            <a:r>
              <a:rPr lang="en-GB" sz="3600" dirty="0" smtClean="0"/>
              <a:t>underlying emotional </a:t>
            </a:r>
            <a:r>
              <a:rPr lang="en-GB" sz="3600" dirty="0" smtClean="0"/>
              <a:t>modulation of memory and </a:t>
            </a:r>
            <a:r>
              <a:rPr lang="en-GB" sz="3600" dirty="0" smtClean="0"/>
              <a:t>producing vivid recollections as in FBM</a:t>
            </a:r>
            <a:endParaRPr lang="en-GB" dirty="0"/>
          </a:p>
        </p:txBody>
      </p:sp>
    </p:spTree>
    <p:extLst>
      <p:ext uri="{BB962C8B-B14F-4D97-AF65-F5344CB8AC3E}">
        <p14:creationId xmlns:p14="http://schemas.microsoft.com/office/powerpoint/2010/main" val="319461891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3528" y="404664"/>
            <a:ext cx="8161842" cy="924475"/>
          </a:xfrm>
        </p:spPr>
        <p:txBody>
          <a:bodyPr/>
          <a:lstStyle/>
          <a:p>
            <a:r>
              <a:rPr lang="en-GB" dirty="0" err="1" smtClean="0"/>
              <a:t>McGaugh</a:t>
            </a:r>
            <a:r>
              <a:rPr lang="en-GB" dirty="0" smtClean="0"/>
              <a:t> and Cahill </a:t>
            </a:r>
            <a:endParaRPr lang="en-GB" dirty="0"/>
          </a:p>
        </p:txBody>
      </p:sp>
      <p:sp>
        <p:nvSpPr>
          <p:cNvPr id="3" name="Content Placeholder 2"/>
          <p:cNvSpPr>
            <a:spLocks noGrp="1"/>
          </p:cNvSpPr>
          <p:nvPr>
            <p:ph idx="1"/>
          </p:nvPr>
        </p:nvSpPr>
        <p:spPr>
          <a:xfrm>
            <a:off x="251520" y="1556792"/>
            <a:ext cx="5976664" cy="5508985"/>
          </a:xfrm>
        </p:spPr>
        <p:txBody>
          <a:bodyPr>
            <a:normAutofit fontScale="85000" lnSpcReduction="20000"/>
          </a:bodyPr>
          <a:lstStyle/>
          <a:p>
            <a:r>
              <a:rPr lang="en-GB" sz="2100" dirty="0" smtClean="0"/>
              <a:t>two </a:t>
            </a:r>
            <a:r>
              <a:rPr lang="en-GB" sz="2100" dirty="0"/>
              <a:t>groups </a:t>
            </a:r>
            <a:r>
              <a:rPr lang="en-GB" sz="2100" dirty="0" smtClean="0"/>
              <a:t>are shown 12 </a:t>
            </a:r>
            <a:r>
              <a:rPr lang="en-GB" sz="2100" dirty="0"/>
              <a:t>images, each accompanied by a single sentence of narration. </a:t>
            </a:r>
            <a:endParaRPr lang="en-GB" sz="2100" dirty="0"/>
          </a:p>
          <a:p>
            <a:r>
              <a:rPr lang="en-GB" sz="2100" b="1" dirty="0" smtClean="0"/>
              <a:t>IV</a:t>
            </a:r>
            <a:r>
              <a:rPr lang="en-GB" sz="2100" b="1" dirty="0" smtClean="0"/>
              <a:t>: </a:t>
            </a:r>
            <a:r>
              <a:rPr lang="en-GB" sz="2100" b="1" dirty="0" smtClean="0"/>
              <a:t>Uneventful/boring</a:t>
            </a:r>
            <a:r>
              <a:rPr lang="en-GB" sz="2100" b="1" dirty="0"/>
              <a:t>:</a:t>
            </a:r>
            <a:r>
              <a:rPr lang="en-GB" sz="2100" dirty="0"/>
              <a:t> </a:t>
            </a:r>
            <a:r>
              <a:rPr lang="en-GB" sz="2100" dirty="0" smtClean="0"/>
              <a:t>woman </a:t>
            </a:r>
            <a:r>
              <a:rPr lang="en-GB" sz="2100" dirty="0"/>
              <a:t>and </a:t>
            </a:r>
            <a:r>
              <a:rPr lang="en-GB" sz="2100" dirty="0" smtClean="0"/>
              <a:t>son </a:t>
            </a:r>
            <a:r>
              <a:rPr lang="en-GB" sz="2100" dirty="0"/>
              <a:t>visit the boy’s father </a:t>
            </a:r>
            <a:r>
              <a:rPr lang="en-GB" sz="2100" dirty="0" smtClean="0"/>
              <a:t>in hospital </a:t>
            </a:r>
            <a:r>
              <a:rPr lang="en-GB" sz="2100" dirty="0"/>
              <a:t>where he works. On the way, they witness a disaster preparedness drill featuring a simulated accident victim. The boy stays with his father and the mother goes </a:t>
            </a:r>
            <a:r>
              <a:rPr lang="en-GB" sz="2100" dirty="0" smtClean="0"/>
              <a:t>home.</a:t>
            </a:r>
          </a:p>
          <a:p>
            <a:r>
              <a:rPr lang="en-GB" sz="2100" b="1" dirty="0" smtClean="0"/>
              <a:t>Dramatic </a:t>
            </a:r>
            <a:r>
              <a:rPr lang="en-GB" sz="2100" b="1" dirty="0" smtClean="0"/>
              <a:t>and arousing: </a:t>
            </a:r>
            <a:r>
              <a:rPr lang="en-GB" sz="2100" dirty="0" smtClean="0"/>
              <a:t>boy </a:t>
            </a:r>
            <a:r>
              <a:rPr lang="en-GB" sz="2100" dirty="0"/>
              <a:t>is involved in a car accident in which his feet are severed. He’s rushed to the hospital, where surgeons reattach the injured limbs. The boy stays in the hospital and the mother goes home. </a:t>
            </a:r>
            <a:endParaRPr lang="en-GB" sz="2100" dirty="0"/>
          </a:p>
          <a:p>
            <a:r>
              <a:rPr lang="en-GB" sz="2100" b="1" dirty="0" smtClean="0"/>
              <a:t>DV</a:t>
            </a:r>
            <a:r>
              <a:rPr lang="en-GB" sz="2100" b="1" dirty="0" smtClean="0"/>
              <a:t>:</a:t>
            </a:r>
            <a:r>
              <a:rPr lang="en-GB" sz="2100" dirty="0" smtClean="0"/>
              <a:t> Two </a:t>
            </a:r>
            <a:r>
              <a:rPr lang="en-GB" sz="2100" dirty="0"/>
              <a:t>weeks </a:t>
            </a:r>
            <a:r>
              <a:rPr lang="en-GB" sz="2100" dirty="0" smtClean="0"/>
              <a:t>later both </a:t>
            </a:r>
            <a:r>
              <a:rPr lang="en-GB" sz="2100" dirty="0"/>
              <a:t>groups </a:t>
            </a:r>
            <a:r>
              <a:rPr lang="en-GB" sz="2100" dirty="0" smtClean="0"/>
              <a:t>tested </a:t>
            </a:r>
            <a:r>
              <a:rPr lang="en-GB" sz="2100" dirty="0"/>
              <a:t>for </a:t>
            </a:r>
            <a:r>
              <a:rPr lang="en-GB" sz="2100" dirty="0" smtClean="0"/>
              <a:t>recall </a:t>
            </a:r>
            <a:r>
              <a:rPr lang="en-GB" sz="2100" dirty="0"/>
              <a:t>of specific details. </a:t>
            </a:r>
            <a:endParaRPr lang="en-GB" sz="2100" dirty="0"/>
          </a:p>
          <a:p>
            <a:r>
              <a:rPr lang="en-GB" sz="2100" b="1" dirty="0" smtClean="0"/>
              <a:t>Findings</a:t>
            </a:r>
            <a:r>
              <a:rPr lang="en-GB" sz="2100" dirty="0" smtClean="0"/>
              <a:t> </a:t>
            </a:r>
            <a:r>
              <a:rPr lang="en-GB" sz="2100" dirty="0" smtClean="0"/>
              <a:t>: </a:t>
            </a:r>
            <a:r>
              <a:rPr lang="en-GB" sz="2100" dirty="0" err="1" smtClean="0"/>
              <a:t>Pps</a:t>
            </a:r>
            <a:r>
              <a:rPr lang="en-GB" sz="2100" dirty="0" smtClean="0"/>
              <a:t> who </a:t>
            </a:r>
            <a:r>
              <a:rPr lang="en-GB" sz="2100" dirty="0"/>
              <a:t>viewed the emotionally arousing story had significantly stronger memories for the emotional parts of the story and were therefore able to recall more specific details from the story. </a:t>
            </a:r>
            <a:endParaRPr lang="en-GB" sz="2100" dirty="0"/>
          </a:p>
          <a:p>
            <a:r>
              <a:rPr lang="en-GB" sz="2100" b="1" dirty="0" smtClean="0"/>
              <a:t>Conclusions </a:t>
            </a:r>
            <a:r>
              <a:rPr lang="en-GB" sz="2100" b="1" dirty="0" smtClean="0"/>
              <a:t>- </a:t>
            </a:r>
            <a:r>
              <a:rPr lang="en-GB" sz="2100" dirty="0" err="1" smtClean="0"/>
              <a:t>McGaugh</a:t>
            </a:r>
            <a:r>
              <a:rPr lang="en-GB" sz="2100" dirty="0" smtClean="0"/>
              <a:t> </a:t>
            </a:r>
            <a:r>
              <a:rPr lang="en-GB" sz="2100" dirty="0"/>
              <a:t>concludes that “the more </a:t>
            </a:r>
            <a:r>
              <a:rPr lang="en-GB" sz="2100" dirty="0" smtClean="0"/>
              <a:t>active </a:t>
            </a:r>
            <a:r>
              <a:rPr lang="en-GB" sz="2100" dirty="0"/>
              <a:t>the amygdala at the time the memory is encoded, the better the recall will be for this information.” </a:t>
            </a:r>
          </a:p>
          <a:p>
            <a:endParaRPr lang="en-GB"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366128" y="1556792"/>
            <a:ext cx="2441414" cy="1728192"/>
          </a:xfrm>
          <a:prstGeom prst="rect">
            <a:avLst/>
          </a:prstGeo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688300" y="3645024"/>
            <a:ext cx="1797070" cy="2520280"/>
          </a:xfrm>
          <a:prstGeom prst="rect">
            <a:avLst/>
          </a:prstGeom>
        </p:spPr>
      </p:pic>
    </p:spTree>
    <p:extLst>
      <p:ext uri="{BB962C8B-B14F-4D97-AF65-F5344CB8AC3E}">
        <p14:creationId xmlns:p14="http://schemas.microsoft.com/office/powerpoint/2010/main" val="15062751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9552" y="476672"/>
            <a:ext cx="8064896" cy="924475"/>
          </a:xfrm>
        </p:spPr>
        <p:txBody>
          <a:bodyPr/>
          <a:lstStyle/>
          <a:p>
            <a:r>
              <a:rPr lang="en-GB" dirty="0" smtClean="0"/>
              <a:t>More </a:t>
            </a:r>
            <a:r>
              <a:rPr lang="en-GB" dirty="0" err="1" smtClean="0"/>
              <a:t>McGaugh</a:t>
            </a:r>
            <a:r>
              <a:rPr lang="en-GB" dirty="0" smtClean="0"/>
              <a:t>!</a:t>
            </a:r>
            <a:endParaRPr lang="en-GB" dirty="0"/>
          </a:p>
        </p:txBody>
      </p:sp>
      <p:sp>
        <p:nvSpPr>
          <p:cNvPr id="3" name="Content Placeholder 2"/>
          <p:cNvSpPr>
            <a:spLocks noGrp="1"/>
          </p:cNvSpPr>
          <p:nvPr>
            <p:ph idx="1"/>
          </p:nvPr>
        </p:nvSpPr>
        <p:spPr>
          <a:xfrm>
            <a:off x="395536" y="1844824"/>
            <a:ext cx="5472608" cy="4752528"/>
          </a:xfrm>
        </p:spPr>
        <p:txBody>
          <a:bodyPr>
            <a:normAutofit fontScale="55000" lnSpcReduction="20000"/>
          </a:bodyPr>
          <a:lstStyle/>
          <a:p>
            <a:r>
              <a:rPr lang="en-GB" b="1" dirty="0" smtClean="0"/>
              <a:t>Aim:</a:t>
            </a:r>
            <a:r>
              <a:rPr lang="en-GB" dirty="0" smtClean="0"/>
              <a:t> what </a:t>
            </a:r>
            <a:r>
              <a:rPr lang="en-GB" dirty="0"/>
              <a:t>happens if you are able to stop the activation of the amygdala during emotionally arousing events by decreasing levels of adrenaline. </a:t>
            </a:r>
            <a:endParaRPr lang="en-GB" dirty="0" smtClean="0"/>
          </a:p>
          <a:p>
            <a:r>
              <a:rPr lang="en-GB" b="1" dirty="0" smtClean="0"/>
              <a:t>Procedure:</a:t>
            </a:r>
            <a:r>
              <a:rPr lang="en-GB" dirty="0" smtClean="0"/>
              <a:t> two </a:t>
            </a:r>
            <a:r>
              <a:rPr lang="en-GB" dirty="0"/>
              <a:t>groups </a:t>
            </a:r>
            <a:r>
              <a:rPr lang="en-GB" dirty="0" smtClean="0"/>
              <a:t>are </a:t>
            </a:r>
            <a:r>
              <a:rPr lang="en-GB" dirty="0" smtClean="0"/>
              <a:t>told the </a:t>
            </a:r>
            <a:r>
              <a:rPr lang="en-GB" dirty="0"/>
              <a:t>emotionally arousing version of the story, but one of the groups was given beta-blockers, widely used to treat heart disease, beta-blockers interfere with the effects of adrenaline on the </a:t>
            </a:r>
            <a:r>
              <a:rPr lang="en-GB" dirty="0" smtClean="0"/>
              <a:t>body</a:t>
            </a:r>
          </a:p>
          <a:p>
            <a:r>
              <a:rPr lang="en-GB" b="1" dirty="0" smtClean="0"/>
              <a:t>Findings: </a:t>
            </a:r>
            <a:r>
              <a:rPr lang="en-GB" dirty="0" smtClean="0"/>
              <a:t>people </a:t>
            </a:r>
            <a:r>
              <a:rPr lang="en-GB" dirty="0"/>
              <a:t>taking beta-blockers did not show stronger memories for the emotional aspects of the story. “They remembered a lot of what they saw, but they didn’t have a selectively stronger memory for the emotional content</a:t>
            </a:r>
            <a:r>
              <a:rPr lang="en-GB" dirty="0" smtClean="0"/>
              <a:t>”.</a:t>
            </a:r>
          </a:p>
          <a:p>
            <a:r>
              <a:rPr lang="en-GB" b="1" dirty="0" smtClean="0"/>
              <a:t>Conclusions:</a:t>
            </a:r>
            <a:r>
              <a:rPr lang="en-GB" dirty="0" smtClean="0"/>
              <a:t> </a:t>
            </a:r>
            <a:r>
              <a:rPr lang="en-GB" dirty="0" smtClean="0"/>
              <a:t>taking these drugs during </a:t>
            </a:r>
            <a:r>
              <a:rPr lang="en-GB" dirty="0"/>
              <a:t>memory consolidation, i.e. after traumatic events could possibly help to minimise symptoms of post-traumatic stress </a:t>
            </a:r>
            <a:r>
              <a:rPr lang="en-GB" dirty="0" smtClean="0"/>
              <a:t>disorder</a:t>
            </a:r>
            <a:endParaRPr lang="en-GB"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055855" y="2035514"/>
            <a:ext cx="2702401" cy="1991243"/>
          </a:xfrm>
          <a:prstGeom prst="rect">
            <a:avLst/>
          </a:prstGeom>
        </p:spPr>
      </p:pic>
    </p:spTree>
    <p:extLst>
      <p:ext uri="{BB962C8B-B14F-4D97-AF65-F5344CB8AC3E}">
        <p14:creationId xmlns:p14="http://schemas.microsoft.com/office/powerpoint/2010/main" val="202543885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404664"/>
            <a:ext cx="8208912" cy="924475"/>
          </a:xfrm>
        </p:spPr>
        <p:txBody>
          <a:bodyPr/>
          <a:lstStyle/>
          <a:p>
            <a:r>
              <a:rPr lang="en-GB" dirty="0" smtClean="0"/>
              <a:t>PTSD</a:t>
            </a:r>
            <a:endParaRPr lang="en-GB" dirty="0"/>
          </a:p>
        </p:txBody>
      </p:sp>
      <p:sp>
        <p:nvSpPr>
          <p:cNvPr id="3" name="Content Placeholder 2"/>
          <p:cNvSpPr>
            <a:spLocks noGrp="1"/>
          </p:cNvSpPr>
          <p:nvPr>
            <p:ph idx="1"/>
          </p:nvPr>
        </p:nvSpPr>
        <p:spPr>
          <a:xfrm>
            <a:off x="323528" y="1412776"/>
            <a:ext cx="4608512" cy="5445224"/>
          </a:xfrm>
        </p:spPr>
        <p:txBody>
          <a:bodyPr>
            <a:normAutofit fontScale="55000" lnSpcReduction="20000"/>
          </a:bodyPr>
          <a:lstStyle/>
          <a:p>
            <a:r>
              <a:rPr lang="en-GB" dirty="0" smtClean="0"/>
              <a:t>intense, </a:t>
            </a:r>
            <a:r>
              <a:rPr lang="en-GB" dirty="0" smtClean="0"/>
              <a:t>vivid, intrusive </a:t>
            </a:r>
            <a:r>
              <a:rPr lang="en-GB" dirty="0" smtClean="0"/>
              <a:t>flashbacks </a:t>
            </a:r>
            <a:endParaRPr lang="en-GB" dirty="0"/>
          </a:p>
          <a:p>
            <a:r>
              <a:rPr lang="en-GB" dirty="0" smtClean="0"/>
              <a:t>nightmares </a:t>
            </a:r>
            <a:r>
              <a:rPr lang="en-GB" dirty="0" smtClean="0"/>
              <a:t>of </a:t>
            </a:r>
            <a:r>
              <a:rPr lang="en-GB" dirty="0" smtClean="0"/>
              <a:t>traumatic events</a:t>
            </a:r>
          </a:p>
          <a:p>
            <a:r>
              <a:rPr lang="en-GB" dirty="0" smtClean="0"/>
              <a:t>extreme </a:t>
            </a:r>
            <a:r>
              <a:rPr lang="en-GB" dirty="0" smtClean="0"/>
              <a:t>anxiety</a:t>
            </a:r>
          </a:p>
          <a:p>
            <a:r>
              <a:rPr lang="en-GB" dirty="0" smtClean="0"/>
              <a:t>Emotional numbness, excessively </a:t>
            </a:r>
            <a:r>
              <a:rPr lang="en-GB" dirty="0" smtClean="0"/>
              <a:t>jittery and </a:t>
            </a:r>
            <a:r>
              <a:rPr lang="en-GB" dirty="0" smtClean="0"/>
              <a:t>over reactive</a:t>
            </a:r>
            <a:endParaRPr lang="en-GB" dirty="0" smtClean="0"/>
          </a:p>
          <a:p>
            <a:r>
              <a:rPr lang="en-GB" dirty="0" smtClean="0"/>
              <a:t>go to great lengths to avoid reminders </a:t>
            </a:r>
            <a:endParaRPr lang="en-GB" dirty="0" smtClean="0"/>
          </a:p>
          <a:p>
            <a:r>
              <a:rPr lang="en-GB" dirty="0" smtClean="0"/>
              <a:t>develops </a:t>
            </a:r>
            <a:r>
              <a:rPr lang="en-GB" dirty="0" smtClean="0"/>
              <a:t>after military combat, </a:t>
            </a:r>
            <a:r>
              <a:rPr lang="en-GB" dirty="0" smtClean="0"/>
              <a:t>rape, violent </a:t>
            </a:r>
            <a:r>
              <a:rPr lang="en-GB" dirty="0" smtClean="0"/>
              <a:t>assault, natural disasters </a:t>
            </a:r>
            <a:r>
              <a:rPr lang="en-GB" dirty="0" smtClean="0"/>
              <a:t>(earthquakes </a:t>
            </a:r>
            <a:r>
              <a:rPr lang="en-GB" dirty="0" smtClean="0"/>
              <a:t>or </a:t>
            </a:r>
            <a:r>
              <a:rPr lang="en-GB" dirty="0" smtClean="0"/>
              <a:t>hurricanes), car accidents</a:t>
            </a:r>
            <a:r>
              <a:rPr lang="en-GB" dirty="0" smtClean="0"/>
              <a:t>.</a:t>
            </a:r>
          </a:p>
          <a:p>
            <a:r>
              <a:rPr lang="en-GB" dirty="0"/>
              <a:t>Anything that can be done to minimise the negative impact of the retrieval of such emotional memories </a:t>
            </a:r>
            <a:r>
              <a:rPr lang="en-GB" dirty="0" smtClean="0"/>
              <a:t>has </a:t>
            </a:r>
            <a:r>
              <a:rPr lang="en-GB" dirty="0"/>
              <a:t>excellent potential benefits to </a:t>
            </a:r>
            <a:r>
              <a:rPr lang="en-GB" dirty="0" smtClean="0"/>
              <a:t>society</a:t>
            </a:r>
          </a:p>
          <a:p>
            <a:r>
              <a:rPr lang="en-GB" dirty="0" smtClean="0"/>
              <a:t>improved </a:t>
            </a:r>
            <a:r>
              <a:rPr lang="en-GB" dirty="0"/>
              <a:t>quality life, less work days lost through poor mental wellbeing and less financial cost on the health service in providing support if preventative medicine can stop PTSD before it has started. </a:t>
            </a:r>
            <a:endParaRPr lang="en-GB" dirty="0" smtClean="0"/>
          </a:p>
          <a:p>
            <a:endParaRPr lang="en-GB"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292080" y="3645024"/>
            <a:ext cx="3384376" cy="2627868"/>
          </a:xfrm>
          <a:prstGeom prst="rect">
            <a:avLst/>
          </a:prstGeo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829916" y="1700808"/>
            <a:ext cx="3907494" cy="1440160"/>
          </a:xfrm>
          <a:prstGeom prst="rect">
            <a:avLst/>
          </a:prstGeom>
        </p:spPr>
      </p:pic>
    </p:spTree>
    <p:extLst>
      <p:ext uri="{BB962C8B-B14F-4D97-AF65-F5344CB8AC3E}">
        <p14:creationId xmlns:p14="http://schemas.microsoft.com/office/powerpoint/2010/main" val="169740640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3528" y="548680"/>
            <a:ext cx="8280920" cy="924475"/>
          </a:xfrm>
        </p:spPr>
        <p:txBody>
          <a:bodyPr>
            <a:normAutofit fontScale="90000"/>
          </a:bodyPr>
          <a:lstStyle/>
          <a:p>
            <a:r>
              <a:rPr lang="en-GB" dirty="0" smtClean="0"/>
              <a:t>Pitman (2002</a:t>
            </a:r>
            <a:r>
              <a:rPr lang="en-GB" dirty="0"/>
              <a:t>) </a:t>
            </a:r>
            <a:r>
              <a:rPr lang="en-GB" dirty="0" smtClean="0"/>
              <a:t>- Harvard </a:t>
            </a:r>
            <a:r>
              <a:rPr lang="en-GB" dirty="0"/>
              <a:t>psychiatrist and PTSD </a:t>
            </a:r>
            <a:r>
              <a:rPr lang="en-GB" dirty="0" smtClean="0"/>
              <a:t>expert</a:t>
            </a:r>
            <a:endParaRPr lang="en-GB" dirty="0"/>
          </a:p>
        </p:txBody>
      </p:sp>
      <p:sp>
        <p:nvSpPr>
          <p:cNvPr id="3" name="Content Placeholder 2"/>
          <p:cNvSpPr>
            <a:spLocks noGrp="1"/>
          </p:cNvSpPr>
          <p:nvPr>
            <p:ph idx="1"/>
          </p:nvPr>
        </p:nvSpPr>
        <p:spPr>
          <a:xfrm>
            <a:off x="263990" y="1754818"/>
            <a:ext cx="5328592" cy="5184576"/>
          </a:xfrm>
        </p:spPr>
        <p:txBody>
          <a:bodyPr>
            <a:normAutofit fontScale="62500" lnSpcReduction="20000"/>
          </a:bodyPr>
          <a:lstStyle/>
          <a:p>
            <a:r>
              <a:rPr lang="en-GB" dirty="0" smtClean="0"/>
              <a:t>gave </a:t>
            </a:r>
            <a:r>
              <a:rPr lang="en-GB" dirty="0"/>
              <a:t>beta-blockers to </a:t>
            </a:r>
            <a:r>
              <a:rPr lang="en-GB" dirty="0" smtClean="0"/>
              <a:t>ER patients </a:t>
            </a:r>
            <a:r>
              <a:rPr lang="en-GB" dirty="0"/>
              <a:t>within hours of </a:t>
            </a:r>
            <a:r>
              <a:rPr lang="en-GB" dirty="0" smtClean="0"/>
              <a:t>traumatic </a:t>
            </a:r>
            <a:r>
              <a:rPr lang="en-GB" dirty="0"/>
              <a:t>car </a:t>
            </a:r>
            <a:r>
              <a:rPr lang="en-GB" dirty="0" smtClean="0"/>
              <a:t>accidents; received drugs for19 </a:t>
            </a:r>
            <a:r>
              <a:rPr lang="en-GB" dirty="0"/>
              <a:t>days. </a:t>
            </a:r>
            <a:endParaRPr lang="en-GB" dirty="0" smtClean="0"/>
          </a:p>
          <a:p>
            <a:r>
              <a:rPr lang="en-GB" dirty="0" smtClean="0"/>
              <a:t>month </a:t>
            </a:r>
            <a:r>
              <a:rPr lang="en-GB" dirty="0"/>
              <a:t>after </a:t>
            </a:r>
            <a:r>
              <a:rPr lang="en-GB" dirty="0" smtClean="0"/>
              <a:t>trauma</a:t>
            </a:r>
            <a:r>
              <a:rPr lang="en-GB" dirty="0"/>
              <a:t>, </a:t>
            </a:r>
            <a:r>
              <a:rPr lang="en-GB" dirty="0" smtClean="0"/>
              <a:t>medicated </a:t>
            </a:r>
            <a:r>
              <a:rPr lang="en-GB" dirty="0" err="1" smtClean="0"/>
              <a:t>Pps</a:t>
            </a:r>
            <a:r>
              <a:rPr lang="en-GB" dirty="0" smtClean="0"/>
              <a:t> showed </a:t>
            </a:r>
            <a:r>
              <a:rPr lang="en-GB" dirty="0"/>
              <a:t>fewer </a:t>
            </a:r>
            <a:r>
              <a:rPr lang="en-GB" dirty="0" smtClean="0"/>
              <a:t>PTSD symptoms</a:t>
            </a:r>
            <a:endParaRPr lang="en-GB" dirty="0" smtClean="0"/>
          </a:p>
          <a:p>
            <a:r>
              <a:rPr lang="en-GB" dirty="0" smtClean="0"/>
              <a:t>another </a:t>
            </a:r>
            <a:r>
              <a:rPr lang="en-GB" dirty="0"/>
              <a:t>similar </a:t>
            </a:r>
            <a:r>
              <a:rPr lang="en-GB" dirty="0" smtClean="0"/>
              <a:t>study  </a:t>
            </a:r>
            <a:r>
              <a:rPr lang="en-GB" dirty="0"/>
              <a:t>in France </a:t>
            </a:r>
            <a:r>
              <a:rPr lang="en-GB" dirty="0" smtClean="0"/>
              <a:t>had same </a:t>
            </a:r>
            <a:r>
              <a:rPr lang="en-GB" dirty="0"/>
              <a:t>basic findings. </a:t>
            </a:r>
          </a:p>
          <a:p>
            <a:r>
              <a:rPr lang="en-GB" dirty="0" smtClean="0"/>
              <a:t>beta-blockers </a:t>
            </a:r>
            <a:r>
              <a:rPr lang="en-GB" dirty="0"/>
              <a:t>can </a:t>
            </a:r>
            <a:r>
              <a:rPr lang="en-GB" dirty="0" smtClean="0"/>
              <a:t>be harmful - further </a:t>
            </a:r>
            <a:r>
              <a:rPr lang="en-GB" dirty="0"/>
              <a:t>research </a:t>
            </a:r>
            <a:r>
              <a:rPr lang="en-GB" dirty="0" smtClean="0"/>
              <a:t>required</a:t>
            </a:r>
          </a:p>
          <a:p>
            <a:r>
              <a:rPr lang="en-GB" dirty="0" smtClean="0"/>
              <a:t>Ethical minefield: </a:t>
            </a:r>
            <a:r>
              <a:rPr lang="en-GB" dirty="0" smtClean="0"/>
              <a:t>controlling </a:t>
            </a:r>
            <a:r>
              <a:rPr lang="en-GB" dirty="0"/>
              <a:t>another person’s emotional </a:t>
            </a:r>
            <a:r>
              <a:rPr lang="en-GB" dirty="0" smtClean="0"/>
              <a:t>experience, </a:t>
            </a:r>
            <a:r>
              <a:rPr lang="en-GB" dirty="0"/>
              <a:t>particularly </a:t>
            </a:r>
            <a:r>
              <a:rPr lang="en-GB" dirty="0" smtClean="0"/>
              <a:t>in </a:t>
            </a:r>
            <a:r>
              <a:rPr lang="en-GB" dirty="0"/>
              <a:t>no fit state to give consent about whether they want to take a drug to obliterate their </a:t>
            </a:r>
            <a:r>
              <a:rPr lang="en-GB" dirty="0" smtClean="0"/>
              <a:t>memories</a:t>
            </a:r>
          </a:p>
          <a:p>
            <a:r>
              <a:rPr lang="en-GB" dirty="0" smtClean="0"/>
              <a:t>potential </a:t>
            </a:r>
            <a:r>
              <a:rPr lang="en-GB" dirty="0"/>
              <a:t>negative implications of the production of such drugs with regard to the possibilities of them being used to interfere with eye witnesses ability to recall crimes is also most concerning. </a:t>
            </a:r>
          </a:p>
          <a:p>
            <a:endParaRPr lang="en-GB"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796136" y="1844824"/>
            <a:ext cx="2813428" cy="1872208"/>
          </a:xfrm>
          <a:prstGeom prst="rect">
            <a:avLst/>
          </a:prstGeom>
        </p:spPr>
      </p:pic>
    </p:spTree>
    <p:extLst>
      <p:ext uri="{BB962C8B-B14F-4D97-AF65-F5344CB8AC3E}">
        <p14:creationId xmlns:p14="http://schemas.microsoft.com/office/powerpoint/2010/main" val="177494960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260648"/>
            <a:ext cx="8435280" cy="1143000"/>
          </a:xfrm>
        </p:spPr>
        <p:txBody>
          <a:bodyPr>
            <a:normAutofit fontScale="90000"/>
          </a:bodyPr>
          <a:lstStyle/>
          <a:p>
            <a:r>
              <a:rPr lang="en-GB" dirty="0" smtClean="0"/>
              <a:t>President's </a:t>
            </a:r>
            <a:r>
              <a:rPr lang="en-GB" dirty="0"/>
              <a:t>Council on </a:t>
            </a:r>
            <a:r>
              <a:rPr lang="en-GB" dirty="0" smtClean="0"/>
              <a:t>Bioethics</a:t>
            </a:r>
            <a:endParaRPr lang="en-GB" dirty="0"/>
          </a:p>
        </p:txBody>
      </p:sp>
      <p:sp>
        <p:nvSpPr>
          <p:cNvPr id="3" name="Content Placeholder 2"/>
          <p:cNvSpPr>
            <a:spLocks noGrp="1"/>
          </p:cNvSpPr>
          <p:nvPr>
            <p:ph idx="1"/>
          </p:nvPr>
        </p:nvSpPr>
        <p:spPr>
          <a:xfrm>
            <a:off x="457200" y="1340768"/>
            <a:ext cx="8229600" cy="4785395"/>
          </a:xfrm>
        </p:spPr>
        <p:txBody>
          <a:bodyPr>
            <a:noAutofit/>
          </a:bodyPr>
          <a:lstStyle/>
          <a:p>
            <a:r>
              <a:rPr lang="en-GB" sz="2400" dirty="0" smtClean="0"/>
              <a:t>advisory </a:t>
            </a:r>
            <a:r>
              <a:rPr lang="en-GB" sz="2400" dirty="0"/>
              <a:t>group of </a:t>
            </a:r>
            <a:r>
              <a:rPr lang="en-GB" sz="2400" dirty="0" smtClean="0"/>
              <a:t>doctors/scholars </a:t>
            </a:r>
            <a:r>
              <a:rPr lang="en-GB" sz="2400" dirty="0"/>
              <a:t>formed in </a:t>
            </a:r>
            <a:r>
              <a:rPr lang="en-GB" sz="2400" dirty="0" smtClean="0"/>
              <a:t>2001</a:t>
            </a:r>
          </a:p>
          <a:p>
            <a:r>
              <a:rPr lang="en-GB" sz="2400" dirty="0" smtClean="0"/>
              <a:t>Dampening or even erasing </a:t>
            </a:r>
            <a:r>
              <a:rPr lang="en-GB" sz="2400" dirty="0"/>
              <a:t>painful </a:t>
            </a:r>
            <a:r>
              <a:rPr lang="en-GB" sz="2400" dirty="0" smtClean="0"/>
              <a:t>memories may </a:t>
            </a:r>
            <a:r>
              <a:rPr lang="en-GB" sz="2400" dirty="0"/>
              <a:t>disconnect people from reality or their true selves. </a:t>
            </a:r>
            <a:endParaRPr lang="en-GB" sz="2400" dirty="0"/>
          </a:p>
          <a:p>
            <a:r>
              <a:rPr lang="en-GB" sz="2400" dirty="0" smtClean="0"/>
              <a:t>"memory-</a:t>
            </a:r>
            <a:r>
              <a:rPr lang="en-GB" sz="2400" dirty="0" err="1" smtClean="0"/>
              <a:t>blunters</a:t>
            </a:r>
            <a:r>
              <a:rPr lang="en-GB" sz="2400" dirty="0" smtClean="0"/>
              <a:t> could </a:t>
            </a:r>
            <a:r>
              <a:rPr lang="en-GB" sz="2400" dirty="0"/>
              <a:t>interfere with the normal psychic work and adaptive value of emotionally charged memory</a:t>
            </a:r>
            <a:r>
              <a:rPr lang="en-GB" sz="2400" dirty="0" smtClean="0"/>
              <a:t>,“</a:t>
            </a:r>
          </a:p>
          <a:p>
            <a:r>
              <a:rPr lang="en-GB" sz="2400" dirty="0" smtClean="0"/>
              <a:t>"</a:t>
            </a:r>
            <a:r>
              <a:rPr lang="en-GB" sz="2400" dirty="0"/>
              <a:t>A primary function of the brain's special way of encoding memories for emotional experiences would seem to be to make us remember important events longer and more vividly than trivial events." </a:t>
            </a:r>
            <a:endParaRPr lang="en-GB" sz="2400" dirty="0"/>
          </a:p>
          <a:p>
            <a:r>
              <a:rPr lang="en-GB" sz="2400" dirty="0" smtClean="0"/>
              <a:t>however </a:t>
            </a:r>
            <a:r>
              <a:rPr lang="en-GB" sz="2400" dirty="0"/>
              <a:t>painful, </a:t>
            </a:r>
            <a:r>
              <a:rPr lang="en-GB" sz="2400" dirty="0" smtClean="0"/>
              <a:t>emotional memories serve </a:t>
            </a:r>
            <a:r>
              <a:rPr lang="en-GB" sz="2400" dirty="0"/>
              <a:t>a </a:t>
            </a:r>
            <a:r>
              <a:rPr lang="en-GB" sz="2400" dirty="0" smtClean="0"/>
              <a:t>purpose; they </a:t>
            </a:r>
            <a:r>
              <a:rPr lang="en-GB" sz="2400" dirty="0"/>
              <a:t>help us learn, adapt, </a:t>
            </a:r>
            <a:r>
              <a:rPr lang="en-GB" sz="2400" dirty="0" smtClean="0"/>
              <a:t>survive; we </a:t>
            </a:r>
            <a:r>
              <a:rPr lang="en-GB" sz="2400" dirty="0"/>
              <a:t>learn to avoid bad things by remembering bad experiences</a:t>
            </a:r>
            <a:r>
              <a:rPr lang="en-GB" sz="2400" dirty="0" smtClean="0"/>
              <a:t>.</a:t>
            </a:r>
            <a:endParaRPr lang="en-GB" sz="2400" dirty="0"/>
          </a:p>
        </p:txBody>
      </p:sp>
    </p:spTree>
    <p:extLst>
      <p:ext uri="{BB962C8B-B14F-4D97-AF65-F5344CB8AC3E}">
        <p14:creationId xmlns:p14="http://schemas.microsoft.com/office/powerpoint/2010/main" val="215330456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dirty="0" smtClean="0"/>
              <a:t>Against memory </a:t>
            </a:r>
            <a:r>
              <a:rPr lang="en-GB" dirty="0" err="1" smtClean="0"/>
              <a:t>blunters</a:t>
            </a:r>
            <a:endParaRPr lang="en-GB" dirty="0"/>
          </a:p>
        </p:txBody>
      </p:sp>
      <p:sp>
        <p:nvSpPr>
          <p:cNvPr id="3" name="Content Placeholder 2"/>
          <p:cNvSpPr>
            <a:spLocks noGrp="1"/>
          </p:cNvSpPr>
          <p:nvPr>
            <p:ph idx="1"/>
          </p:nvPr>
        </p:nvSpPr>
        <p:spPr>
          <a:xfrm>
            <a:off x="467544" y="1412776"/>
            <a:ext cx="8496944" cy="4525963"/>
          </a:xfrm>
        </p:spPr>
        <p:txBody>
          <a:bodyPr>
            <a:normAutofit fontScale="25000" lnSpcReduction="20000"/>
          </a:bodyPr>
          <a:lstStyle/>
          <a:p>
            <a:r>
              <a:rPr lang="en-GB" sz="9600" dirty="0" smtClean="0"/>
              <a:t>beta blockers could short-circuit </a:t>
            </a:r>
            <a:r>
              <a:rPr lang="en-GB" sz="9600" dirty="0"/>
              <a:t>"the normal process of </a:t>
            </a:r>
            <a:r>
              <a:rPr lang="en-GB" sz="9600" dirty="0" smtClean="0"/>
              <a:t>recover; the drugs risk "falsifying </a:t>
            </a:r>
            <a:r>
              <a:rPr lang="en-GB" sz="9600" dirty="0"/>
              <a:t>our perception and understanding of the world. It risks making shameful acts seem less shameful, or terrible acts less terrible, than they really are." </a:t>
            </a:r>
          </a:p>
          <a:p>
            <a:r>
              <a:rPr lang="en-GB" sz="9600" dirty="0"/>
              <a:t>"It's the morning-after pill for just about anything that produces regret, remorse, pain, or guilt," </a:t>
            </a:r>
            <a:endParaRPr lang="en-GB" sz="9600" dirty="0" smtClean="0"/>
          </a:p>
          <a:p>
            <a:r>
              <a:rPr lang="en-GB" sz="9600" dirty="0" smtClean="0"/>
              <a:t>what </a:t>
            </a:r>
            <a:r>
              <a:rPr lang="en-GB" sz="9600" dirty="0"/>
              <a:t>if somebody committed an act of violence and then took propranolol to dull the emotional impact. Would they come to think of violence as more tolerable than it really is? </a:t>
            </a:r>
            <a:r>
              <a:rPr lang="en-GB" sz="9600" dirty="0" smtClean="0"/>
              <a:t> Would </a:t>
            </a:r>
            <a:r>
              <a:rPr lang="en-GB" sz="9600" dirty="0"/>
              <a:t>rape victims, having taken memory-altering drugs to ease their trauma, forget key details vital to the prosecution of their attackers? </a:t>
            </a:r>
          </a:p>
          <a:p>
            <a:r>
              <a:rPr lang="en-GB" sz="9600" dirty="0"/>
              <a:t>More broadly, is there a social obligation for people to remember the past events for the communal good, such as victims of the Holocaust? </a:t>
            </a:r>
          </a:p>
          <a:p>
            <a:r>
              <a:rPr lang="en-GB" sz="9600" dirty="0" smtClean="0"/>
              <a:t>But the reality is a </a:t>
            </a:r>
            <a:r>
              <a:rPr lang="en-GB" sz="9600" dirty="0"/>
              <a:t>pill-to-forget hitting the market anytime soon are nil. </a:t>
            </a:r>
          </a:p>
          <a:p>
            <a:endParaRPr lang="en-GB" dirty="0"/>
          </a:p>
        </p:txBody>
      </p:sp>
    </p:spTree>
    <p:extLst>
      <p:ext uri="{BB962C8B-B14F-4D97-AF65-F5344CB8AC3E}">
        <p14:creationId xmlns:p14="http://schemas.microsoft.com/office/powerpoint/2010/main" val="97428276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764704"/>
            <a:ext cx="8507288" cy="1143000"/>
          </a:xfrm>
        </p:spPr>
        <p:txBody>
          <a:bodyPr>
            <a:normAutofit fontScale="90000"/>
          </a:bodyPr>
          <a:lstStyle/>
          <a:p>
            <a:pPr algn="l"/>
            <a:r>
              <a:rPr lang="en-GB" dirty="0" smtClean="0"/>
              <a:t/>
            </a:r>
            <a:br>
              <a:rPr lang="en-GB" dirty="0" smtClean="0"/>
            </a:br>
            <a:r>
              <a:rPr lang="en-GB" dirty="0" smtClean="0"/>
              <a:t>Cortisol </a:t>
            </a:r>
            <a:r>
              <a:rPr lang="en-GB" dirty="0"/>
              <a:t>can also impair </a:t>
            </a:r>
            <a:r>
              <a:rPr lang="en-GB" dirty="0" smtClean="0"/>
              <a:t>memory </a:t>
            </a:r>
            <a:r>
              <a:rPr lang="en-GB" dirty="0"/>
              <a:t/>
            </a:r>
            <a:br>
              <a:rPr lang="en-GB" dirty="0"/>
            </a:br>
            <a:endParaRPr lang="en-GB" dirty="0"/>
          </a:p>
        </p:txBody>
      </p:sp>
      <p:sp>
        <p:nvSpPr>
          <p:cNvPr id="3" name="Content Placeholder 2"/>
          <p:cNvSpPr>
            <a:spLocks noGrp="1"/>
          </p:cNvSpPr>
          <p:nvPr>
            <p:ph idx="1"/>
          </p:nvPr>
        </p:nvSpPr>
        <p:spPr>
          <a:xfrm>
            <a:off x="457200" y="1646237"/>
            <a:ext cx="4546848" cy="4526280"/>
          </a:xfrm>
        </p:spPr>
        <p:txBody>
          <a:bodyPr>
            <a:normAutofit fontScale="25000" lnSpcReduction="20000"/>
          </a:bodyPr>
          <a:lstStyle/>
          <a:p>
            <a:r>
              <a:rPr lang="en-GB" sz="9600" dirty="0" smtClean="0"/>
              <a:t>Cortisol belongs </a:t>
            </a:r>
            <a:r>
              <a:rPr lang="en-GB" sz="9600" dirty="0"/>
              <a:t>to a family of stress hormones called </a:t>
            </a:r>
            <a:r>
              <a:rPr lang="en-GB" sz="9600" dirty="0" smtClean="0"/>
              <a:t>glucocorticoids and these can interfere </a:t>
            </a:r>
            <a:r>
              <a:rPr lang="en-GB" sz="9600" dirty="0"/>
              <a:t>with </a:t>
            </a:r>
            <a:r>
              <a:rPr lang="en-GB" sz="9600" dirty="0" smtClean="0"/>
              <a:t>the energy </a:t>
            </a:r>
            <a:r>
              <a:rPr lang="en-GB" sz="9600" dirty="0"/>
              <a:t>supply to certain brain cells involved in memory. </a:t>
            </a:r>
          </a:p>
          <a:p>
            <a:r>
              <a:rPr lang="en-GB" sz="9600" dirty="0" smtClean="0"/>
              <a:t>this what happens if we are stressed out when we are trying to remember something ands this is different to the effects of stress when we encoding new emotional memories…</a:t>
            </a:r>
          </a:p>
          <a:p>
            <a:endParaRPr lang="en-GB"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004048" y="1700808"/>
            <a:ext cx="3816424" cy="3319494"/>
          </a:xfrm>
          <a:prstGeom prst="rect">
            <a:avLst/>
          </a:prstGeom>
        </p:spPr>
      </p:pic>
    </p:spTree>
    <p:extLst>
      <p:ext uri="{BB962C8B-B14F-4D97-AF65-F5344CB8AC3E}">
        <p14:creationId xmlns:p14="http://schemas.microsoft.com/office/powerpoint/2010/main" val="135892783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smtClean="0"/>
              <a:t>How does cortisol impair memory?</a:t>
            </a:r>
            <a:endParaRPr lang="en-GB" dirty="0"/>
          </a:p>
        </p:txBody>
      </p:sp>
      <p:sp>
        <p:nvSpPr>
          <p:cNvPr id="3" name="Content Placeholder 2"/>
          <p:cNvSpPr>
            <a:spLocks noGrp="1"/>
          </p:cNvSpPr>
          <p:nvPr>
            <p:ph idx="1"/>
          </p:nvPr>
        </p:nvSpPr>
        <p:spPr>
          <a:xfrm>
            <a:off x="683568" y="1556792"/>
            <a:ext cx="7992888" cy="4525963"/>
          </a:xfrm>
        </p:spPr>
        <p:txBody>
          <a:bodyPr>
            <a:normAutofit fontScale="25000" lnSpcReduction="20000"/>
          </a:bodyPr>
          <a:lstStyle/>
          <a:p>
            <a:r>
              <a:rPr lang="en-GB" sz="9600" dirty="0" smtClean="0"/>
              <a:t>adrenal </a:t>
            </a:r>
            <a:r>
              <a:rPr lang="en-GB" sz="9600" dirty="0"/>
              <a:t>glands </a:t>
            </a:r>
            <a:r>
              <a:rPr lang="en-GB" sz="9600" dirty="0" smtClean="0"/>
              <a:t>release adrenalin</a:t>
            </a:r>
            <a:r>
              <a:rPr lang="en-GB" sz="9600" dirty="0"/>
              <a:t>, and </a:t>
            </a:r>
            <a:r>
              <a:rPr lang="en-GB" sz="9600" dirty="0" smtClean="0"/>
              <a:t>cortisol </a:t>
            </a:r>
            <a:r>
              <a:rPr lang="en-GB" sz="9600" dirty="0"/>
              <a:t>if </a:t>
            </a:r>
            <a:r>
              <a:rPr lang="en-GB" sz="9600" dirty="0" smtClean="0"/>
              <a:t>threat still </a:t>
            </a:r>
            <a:r>
              <a:rPr lang="en-GB" sz="9600" dirty="0"/>
              <a:t>severe after a few </a:t>
            </a:r>
            <a:r>
              <a:rPr lang="en-GB" sz="9600" dirty="0" smtClean="0"/>
              <a:t>minutes.</a:t>
            </a:r>
          </a:p>
          <a:p>
            <a:r>
              <a:rPr lang="en-GB" sz="9600" dirty="0" smtClean="0"/>
              <a:t>cortisol </a:t>
            </a:r>
            <a:r>
              <a:rPr lang="en-GB" sz="9600" dirty="0"/>
              <a:t>increases levels of blood sugar and stores of glycogen in the </a:t>
            </a:r>
            <a:r>
              <a:rPr lang="en-GB" sz="9600" dirty="0" smtClean="0"/>
              <a:t>liver; remains in brain much </a:t>
            </a:r>
            <a:r>
              <a:rPr lang="en-GB" sz="9600" dirty="0"/>
              <a:t>longer than </a:t>
            </a:r>
            <a:r>
              <a:rPr lang="en-GB" sz="9600" dirty="0" smtClean="0"/>
              <a:t>adrenalin - adversely affects </a:t>
            </a:r>
            <a:r>
              <a:rPr lang="en-GB" sz="9600" dirty="0"/>
              <a:t>brain </a:t>
            </a:r>
            <a:r>
              <a:rPr lang="en-GB" sz="9600" dirty="0" smtClean="0"/>
              <a:t>cells over time</a:t>
            </a:r>
            <a:endParaRPr lang="en-GB" sz="9600" dirty="0"/>
          </a:p>
          <a:p>
            <a:r>
              <a:rPr lang="en-GB" sz="9600" dirty="0" smtClean="0"/>
              <a:t>interferes </a:t>
            </a:r>
            <a:r>
              <a:rPr lang="en-GB" sz="9600" dirty="0"/>
              <a:t>with </a:t>
            </a:r>
            <a:r>
              <a:rPr lang="en-GB" sz="9600" dirty="0" smtClean="0"/>
              <a:t>neurotransmitters </a:t>
            </a:r>
          </a:p>
          <a:p>
            <a:r>
              <a:rPr lang="en-GB" sz="9600" dirty="0" smtClean="0"/>
              <a:t>Excessive cortisol makes </a:t>
            </a:r>
            <a:r>
              <a:rPr lang="en-GB" sz="9600" dirty="0"/>
              <a:t>it harder for </a:t>
            </a:r>
            <a:r>
              <a:rPr lang="en-GB" sz="9600" dirty="0" smtClean="0"/>
              <a:t>brain </a:t>
            </a:r>
            <a:r>
              <a:rPr lang="en-GB" sz="9600" dirty="0"/>
              <a:t>to process </a:t>
            </a:r>
            <a:r>
              <a:rPr lang="en-GB" sz="9600" dirty="0" smtClean="0"/>
              <a:t>information/retrieve </a:t>
            </a:r>
            <a:r>
              <a:rPr lang="en-GB" sz="9600" dirty="0"/>
              <a:t>data from </a:t>
            </a:r>
            <a:r>
              <a:rPr lang="en-GB" sz="9600" dirty="0" smtClean="0"/>
              <a:t>LTM </a:t>
            </a:r>
          </a:p>
          <a:p>
            <a:r>
              <a:rPr lang="en-GB" sz="9600" dirty="0" smtClean="0"/>
              <a:t>How? cortisol </a:t>
            </a:r>
            <a:r>
              <a:rPr lang="en-GB" sz="9600" dirty="0"/>
              <a:t>diverts large amounts of blood glucose to the </a:t>
            </a:r>
            <a:r>
              <a:rPr lang="en-GB" sz="9600" dirty="0" smtClean="0"/>
              <a:t>muscles</a:t>
            </a:r>
            <a:r>
              <a:rPr lang="en-GB" sz="9600" dirty="0"/>
              <a:t>, </a:t>
            </a:r>
            <a:r>
              <a:rPr lang="en-GB" sz="9600" dirty="0" smtClean="0"/>
              <a:t>away </a:t>
            </a:r>
            <a:r>
              <a:rPr lang="en-GB" sz="9600" dirty="0"/>
              <a:t>from the </a:t>
            </a:r>
            <a:r>
              <a:rPr lang="en-GB" sz="9600" dirty="0" smtClean="0"/>
              <a:t>hippocampus</a:t>
            </a:r>
          </a:p>
          <a:p>
            <a:r>
              <a:rPr lang="en-GB" sz="9600" dirty="0" smtClean="0"/>
              <a:t>results </a:t>
            </a:r>
            <a:r>
              <a:rPr lang="en-GB" sz="9600" dirty="0"/>
              <a:t>in an energy shortage in the hippocampus, compromising its ability to access or create </a:t>
            </a:r>
            <a:r>
              <a:rPr lang="en-GB" sz="9600" dirty="0" smtClean="0"/>
              <a:t>memories</a:t>
            </a:r>
            <a:endParaRPr lang="en-GB" sz="9600" dirty="0"/>
          </a:p>
          <a:p>
            <a:pPr marL="0" indent="0">
              <a:buNone/>
            </a:pPr>
            <a:endParaRPr lang="en-GB" dirty="0"/>
          </a:p>
        </p:txBody>
      </p:sp>
    </p:spTree>
    <p:extLst>
      <p:ext uri="{BB962C8B-B14F-4D97-AF65-F5344CB8AC3E}">
        <p14:creationId xmlns:p14="http://schemas.microsoft.com/office/powerpoint/2010/main" val="309508655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dirty="0"/>
              <a:t>Newcomber et al (1999</a:t>
            </a:r>
            <a:r>
              <a:rPr lang="en-GB" dirty="0" smtClean="0"/>
              <a:t>)</a:t>
            </a:r>
            <a:endParaRPr lang="en-GB" dirty="0"/>
          </a:p>
        </p:txBody>
      </p:sp>
      <p:sp>
        <p:nvSpPr>
          <p:cNvPr id="3" name="Content Placeholder 2"/>
          <p:cNvSpPr>
            <a:spLocks noGrp="1"/>
          </p:cNvSpPr>
          <p:nvPr>
            <p:ph idx="1"/>
          </p:nvPr>
        </p:nvSpPr>
        <p:spPr>
          <a:xfrm>
            <a:off x="323528" y="1600200"/>
            <a:ext cx="5328592" cy="4925144"/>
          </a:xfrm>
        </p:spPr>
        <p:txBody>
          <a:bodyPr>
            <a:normAutofit fontScale="55000" lnSpcReduction="20000"/>
          </a:bodyPr>
          <a:lstStyle/>
          <a:p>
            <a:r>
              <a:rPr lang="en-GB" sz="3300" b="1" dirty="0" err="1"/>
              <a:t>Pps</a:t>
            </a:r>
            <a:r>
              <a:rPr lang="en-GB" sz="3300" b="1" dirty="0"/>
              <a:t>: </a:t>
            </a:r>
            <a:r>
              <a:rPr lang="en-GB" sz="3300" dirty="0"/>
              <a:t>25 men and 26 women </a:t>
            </a:r>
            <a:r>
              <a:rPr lang="en-GB" sz="3300" dirty="0" smtClean="0"/>
              <a:t>aged 18 - 30</a:t>
            </a:r>
            <a:endParaRPr lang="en-GB" sz="3300" b="1" dirty="0" smtClean="0"/>
          </a:p>
          <a:p>
            <a:endParaRPr lang="en-GB" sz="3300" b="1" dirty="0" smtClean="0"/>
          </a:p>
          <a:p>
            <a:r>
              <a:rPr lang="en-GB" sz="3300" b="1" dirty="0" smtClean="0"/>
              <a:t>IV</a:t>
            </a:r>
            <a:r>
              <a:rPr lang="en-GB" sz="3300" b="1" dirty="0"/>
              <a:t>: </a:t>
            </a:r>
            <a:endParaRPr lang="en-GB" sz="3300" b="1" dirty="0" smtClean="0"/>
          </a:p>
          <a:p>
            <a:pPr lvl="1"/>
            <a:r>
              <a:rPr lang="en-GB" sz="3300" dirty="0" smtClean="0"/>
              <a:t>Group 1 - high dose </a:t>
            </a:r>
            <a:r>
              <a:rPr lang="en-GB" sz="3300" dirty="0"/>
              <a:t>cortisol capsules twice </a:t>
            </a:r>
            <a:r>
              <a:rPr lang="en-GB" sz="3300" dirty="0" smtClean="0"/>
              <a:t>daily for four days (similar to the stress of </a:t>
            </a:r>
            <a:r>
              <a:rPr lang="en-GB" sz="3300" dirty="0"/>
              <a:t>abdominal </a:t>
            </a:r>
            <a:r>
              <a:rPr lang="en-GB" sz="3300" dirty="0" smtClean="0"/>
              <a:t>surgery</a:t>
            </a:r>
            <a:r>
              <a:rPr lang="en-GB" sz="3300" dirty="0"/>
              <a:t>)</a:t>
            </a:r>
          </a:p>
          <a:p>
            <a:pPr lvl="1"/>
            <a:r>
              <a:rPr lang="en-GB" sz="3300" dirty="0" smtClean="0"/>
              <a:t>Group 2 - lower dose </a:t>
            </a:r>
            <a:r>
              <a:rPr lang="en-GB" sz="3300" dirty="0"/>
              <a:t>cortisol capsules twice </a:t>
            </a:r>
            <a:r>
              <a:rPr lang="en-GB" sz="3300" dirty="0" smtClean="0"/>
              <a:t>daily for four days (similar to the stress of </a:t>
            </a:r>
            <a:r>
              <a:rPr lang="en-GB" sz="3300" dirty="0"/>
              <a:t>getting stitches or having a skin growth </a:t>
            </a:r>
            <a:r>
              <a:rPr lang="en-GB" sz="3300" dirty="0" smtClean="0"/>
              <a:t>removed)</a:t>
            </a:r>
          </a:p>
          <a:p>
            <a:pPr lvl="1"/>
            <a:r>
              <a:rPr lang="en-GB" sz="3300" dirty="0" smtClean="0"/>
              <a:t>Group 3 - placebo group; inactive substance</a:t>
            </a:r>
          </a:p>
          <a:p>
            <a:pPr lvl="1"/>
            <a:r>
              <a:rPr lang="en-GB" sz="3300" dirty="0" smtClean="0"/>
              <a:t>They examine effects of the cortisol before taking, after 1 day, after 4 days of capsules and then after six days of ceasing capsules</a:t>
            </a:r>
          </a:p>
          <a:p>
            <a:endParaRPr lang="en-GB" sz="3300" b="1" dirty="0" smtClean="0"/>
          </a:p>
          <a:p>
            <a:r>
              <a:rPr lang="en-GB" sz="3300" b="1" dirty="0" smtClean="0"/>
              <a:t>DV: </a:t>
            </a:r>
            <a:r>
              <a:rPr lang="en-GB" sz="3300" dirty="0" smtClean="0"/>
              <a:t>listen </a:t>
            </a:r>
            <a:r>
              <a:rPr lang="en-GB" sz="3300" dirty="0"/>
              <a:t>to and recall parts of a paragraph </a:t>
            </a:r>
            <a:r>
              <a:rPr lang="en-GB" sz="3300" dirty="0" smtClean="0"/>
              <a:t>to assess verbal </a:t>
            </a:r>
            <a:r>
              <a:rPr lang="en-GB" sz="3300" dirty="0"/>
              <a:t>declarative </a:t>
            </a:r>
            <a:r>
              <a:rPr lang="en-GB" sz="3300" dirty="0" smtClean="0"/>
              <a:t>memory; involves </a:t>
            </a:r>
            <a:r>
              <a:rPr lang="en-GB" sz="3300" dirty="0"/>
              <a:t>several brain regions, including the hippocampus</a:t>
            </a:r>
          </a:p>
          <a:p>
            <a:endParaRPr lang="en-GB" dirty="0"/>
          </a:p>
          <a:p>
            <a:endParaRPr lang="en-GB" dirty="0" smtClean="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868144" y="1755987"/>
            <a:ext cx="2715730" cy="2376264"/>
          </a:xfrm>
          <a:prstGeom prst="rect">
            <a:avLst/>
          </a:prstGeom>
        </p:spPr>
      </p:pic>
    </p:spTree>
    <p:extLst>
      <p:ext uri="{BB962C8B-B14F-4D97-AF65-F5344CB8AC3E}">
        <p14:creationId xmlns:p14="http://schemas.microsoft.com/office/powerpoint/2010/main" val="139299558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Findings</a:t>
            </a:r>
            <a:endParaRPr lang="en-GB" dirty="0"/>
          </a:p>
        </p:txBody>
      </p:sp>
      <p:sp>
        <p:nvSpPr>
          <p:cNvPr id="3" name="Content Placeholder 2"/>
          <p:cNvSpPr>
            <a:spLocks noGrp="1"/>
          </p:cNvSpPr>
          <p:nvPr>
            <p:ph idx="1"/>
          </p:nvPr>
        </p:nvSpPr>
        <p:spPr/>
        <p:txBody>
          <a:bodyPr>
            <a:normAutofit fontScale="25000" lnSpcReduction="20000"/>
          </a:bodyPr>
          <a:lstStyle/>
          <a:p>
            <a:r>
              <a:rPr lang="en-GB" sz="9600" dirty="0" smtClean="0"/>
              <a:t>14/15 </a:t>
            </a:r>
            <a:r>
              <a:rPr lang="en-GB" sz="9600" dirty="0"/>
              <a:t>individuals taking the high dose experienced a decrease in memory performance after four days of treatment. No effects were found on the other cognitive tests. </a:t>
            </a:r>
            <a:endParaRPr lang="en-GB" sz="9600" dirty="0" smtClean="0"/>
          </a:p>
          <a:p>
            <a:r>
              <a:rPr lang="en-GB" sz="9600" dirty="0"/>
              <a:t>"We saw memory impairment only in the individuals treated with the higher dose and only after four days of exposure. The good news is it appears that it would take several days of stresses like major surgery or severe psychological trauma in order for cortisol to produce memory impairment. And after a one-week wash-out period, memory performance returned to the untreated levels." </a:t>
            </a:r>
          </a:p>
          <a:p>
            <a:r>
              <a:rPr lang="en-GB" sz="9600" dirty="0" smtClean="0"/>
              <a:t>The cortisol levels were high in this study but Newcomber believes there </a:t>
            </a:r>
            <a:r>
              <a:rPr lang="en-GB" sz="9600" dirty="0"/>
              <a:t>may be some effects from long-term exposure to slightly lower </a:t>
            </a:r>
            <a:r>
              <a:rPr lang="en-GB" sz="9600" dirty="0" smtClean="0"/>
              <a:t>levels</a:t>
            </a:r>
            <a:endParaRPr lang="en-GB" sz="9600" dirty="0"/>
          </a:p>
        </p:txBody>
      </p:sp>
    </p:spTree>
    <p:extLst>
      <p:ext uri="{BB962C8B-B14F-4D97-AF65-F5344CB8AC3E}">
        <p14:creationId xmlns:p14="http://schemas.microsoft.com/office/powerpoint/2010/main" val="308551241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435280" cy="1143000"/>
          </a:xfrm>
        </p:spPr>
        <p:txBody>
          <a:bodyPr>
            <a:normAutofit/>
          </a:bodyPr>
          <a:lstStyle/>
          <a:p>
            <a:r>
              <a:rPr lang="en-GB" dirty="0" smtClean="0"/>
              <a:t>The </a:t>
            </a:r>
            <a:r>
              <a:rPr lang="en-GB" dirty="0"/>
              <a:t>effects </a:t>
            </a:r>
            <a:r>
              <a:rPr lang="en-GB" dirty="0" smtClean="0"/>
              <a:t>are reversible</a:t>
            </a:r>
            <a:endParaRPr lang="en-GB" dirty="0"/>
          </a:p>
        </p:txBody>
      </p:sp>
      <p:sp>
        <p:nvSpPr>
          <p:cNvPr id="3" name="Content Placeholder 2"/>
          <p:cNvSpPr>
            <a:spLocks noGrp="1"/>
          </p:cNvSpPr>
          <p:nvPr>
            <p:ph idx="1"/>
          </p:nvPr>
        </p:nvSpPr>
        <p:spPr/>
        <p:txBody>
          <a:bodyPr>
            <a:normAutofit fontScale="77500" lnSpcReduction="20000"/>
          </a:bodyPr>
          <a:lstStyle/>
          <a:p>
            <a:r>
              <a:rPr lang="en-GB" dirty="0" smtClean="0"/>
              <a:t>Newcomer </a:t>
            </a:r>
            <a:r>
              <a:rPr lang="en-GB" dirty="0"/>
              <a:t>does not believe the memory effects demonstrated in this study are part of any process associated with loss of neurons or permanent damage in the hippocampus or other brain structures. </a:t>
            </a:r>
          </a:p>
          <a:p>
            <a:r>
              <a:rPr lang="en-GB" dirty="0"/>
              <a:t>"The evidence suggests that these kinds of cortisol levels are not neurotoxic </a:t>
            </a:r>
            <a:r>
              <a:rPr lang="en-GB" dirty="0" smtClean="0"/>
              <a:t>themselves, perhaps </a:t>
            </a:r>
            <a:r>
              <a:rPr lang="en-GB" dirty="0"/>
              <a:t>sustained, high levels make neurons vulnerable to other types of injury, but we don't believe the memory impairments we saw in this study are in any way associated with an irreversible process. In fact, our evidence shows that this memory impairment is quickly reversible." </a:t>
            </a:r>
          </a:p>
          <a:p>
            <a:endParaRPr lang="en-GB" dirty="0"/>
          </a:p>
        </p:txBody>
      </p:sp>
    </p:spTree>
    <p:extLst>
      <p:ext uri="{BB962C8B-B14F-4D97-AF65-F5344CB8AC3E}">
        <p14:creationId xmlns:p14="http://schemas.microsoft.com/office/powerpoint/2010/main" val="4086607087"/>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oundry">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Foundry">
      <a:majorFont>
        <a:latin typeface="Rockwell"/>
        <a:ea typeface=""/>
        <a:cs typeface=""/>
        <a:font script="Grek" typeface="Cambria"/>
        <a:font script="Cyrl" typeface="Cambria"/>
        <a:font script="Jpan" typeface="HG明朝B"/>
        <a:font script="Hang" typeface="바탕"/>
        <a:font script="Hans" typeface="方正姚体"/>
        <a:font script="Hant" typeface="微軟正黑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Rockwell"/>
        <a:ea typeface=""/>
        <a:cs typeface=""/>
        <a:font script="Grek" typeface="Cambria"/>
        <a:font script="Cyrl" typeface="Cambria"/>
        <a:font script="Jpan" typeface="HG明朝B"/>
        <a:font script="Hang" typeface="바탕"/>
        <a:font script="Hans" typeface="方正姚体"/>
        <a:font script="Hant" typeface="標楷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Foundry">
      <a:fillStyleLst>
        <a:solidFill>
          <a:schemeClr val="phClr"/>
        </a:solidFill>
        <a:gradFill rotWithShape="1">
          <a:gsLst>
            <a:gs pos="0">
              <a:schemeClr val="phClr">
                <a:tint val="70000"/>
                <a:satMod val="180000"/>
              </a:schemeClr>
            </a:gs>
            <a:gs pos="62000">
              <a:schemeClr val="phClr">
                <a:tint val="30000"/>
                <a:satMod val="180000"/>
              </a:schemeClr>
            </a:gs>
            <a:gs pos="100000">
              <a:schemeClr val="phClr">
                <a:tint val="22000"/>
                <a:satMod val="180000"/>
              </a:schemeClr>
            </a:gs>
          </a:gsLst>
          <a:lin ang="16200000" scaled="0"/>
        </a:gradFill>
        <a:gradFill rotWithShape="1">
          <a:gsLst>
            <a:gs pos="0">
              <a:schemeClr val="phClr">
                <a:shade val="58000"/>
                <a:satMod val="150000"/>
              </a:schemeClr>
            </a:gs>
            <a:gs pos="72000">
              <a:schemeClr val="phClr">
                <a:tint val="90000"/>
                <a:satMod val="135000"/>
              </a:schemeClr>
            </a:gs>
            <a:gs pos="100000">
              <a:schemeClr val="phClr">
                <a:tint val="80000"/>
                <a:satMod val="155000"/>
              </a:schemeClr>
            </a:gs>
          </a:gsLst>
          <a:lin ang="16200000" scaled="0"/>
        </a:gradFill>
      </a:fillStyleLst>
      <a:lnStyleLst>
        <a:ln w="9525" cap="flat" cmpd="sng" algn="ctr">
          <a:solidFill>
            <a:schemeClr val="phClr">
              <a:shade val="80000"/>
            </a:schemeClr>
          </a:solidFill>
          <a:prstDash val="solid"/>
        </a:ln>
        <a:ln w="38100" cap="flat" cmpd="sng" algn="ctr">
          <a:solidFill>
            <a:schemeClr val="phClr"/>
          </a:solidFill>
          <a:prstDash val="solid"/>
        </a:ln>
        <a:ln w="38100" cap="flat" cmpd="sng" algn="ctr">
          <a:solidFill>
            <a:schemeClr val="phClr"/>
          </a:solidFill>
          <a:prstDash val="solid"/>
        </a:ln>
      </a:lnStyleLst>
      <a:effectStyleLst>
        <a:effectStyle>
          <a:effectLst>
            <a:outerShdw blurRad="50800" dist="38100" dir="5400000" rotWithShape="0">
              <a:srgbClr val="000000">
                <a:alpha val="43137"/>
              </a:srgbClr>
            </a:outerShdw>
          </a:effectLst>
        </a:effectStyle>
        <a:effectStyle>
          <a:effectLst>
            <a:outerShdw blurRad="50800" dist="38100" dir="5400000" rotWithShape="0">
              <a:srgbClr val="000000">
                <a:alpha val="43137"/>
              </a:srgbClr>
            </a:outerShdw>
          </a:effectLst>
        </a:effectStyle>
        <a:effectStyle>
          <a:effectLst>
            <a:outerShdw blurRad="50800" dist="38100" dir="5400000" rotWithShape="0">
              <a:srgbClr val="000000">
                <a:alpha val="43137"/>
              </a:srgbClr>
            </a:outerShdw>
          </a:effectLst>
          <a:scene3d>
            <a:camera prst="orthographicFront" fov="0">
              <a:rot lat="0" lon="0" rev="0"/>
            </a:camera>
            <a:lightRig rig="soft" dir="tl">
              <a:rot lat="0" lon="0" rev="20000000"/>
            </a:lightRig>
          </a:scene3d>
          <a:sp3d prstMaterial="matte">
            <a:bevelT w="63500" h="63500" prst="coolSlant"/>
          </a:sp3d>
        </a:effectStyle>
      </a:effectStyleLst>
      <a:bgFillStyleLst>
        <a:solidFill>
          <a:schemeClr val="phClr"/>
        </a:solidFill>
        <a:gradFill rotWithShape="1">
          <a:gsLst>
            <a:gs pos="0">
              <a:schemeClr val="phClr">
                <a:tint val="75000"/>
                <a:satMod val="400000"/>
              </a:schemeClr>
            </a:gs>
            <a:gs pos="20000">
              <a:schemeClr val="phClr">
                <a:tint val="80000"/>
                <a:satMod val="355000"/>
              </a:schemeClr>
            </a:gs>
            <a:gs pos="100000">
              <a:schemeClr val="phClr">
                <a:tint val="95000"/>
                <a:shade val="55000"/>
                <a:satMod val="355000"/>
              </a:schemeClr>
            </a:gs>
          </a:gsLst>
          <a:path path="circle">
            <a:fillToRect l="67500" t="35000" r="32500" b="65000"/>
          </a:path>
        </a:gradFill>
        <a:blipFill>
          <a:blip xmlns:r="http://schemas.openxmlformats.org/officeDocument/2006/relationships" r:embed="rId1">
            <a:duotone>
              <a:schemeClr val="phClr">
                <a:shade val="30000"/>
                <a:satMod val="120000"/>
              </a:schemeClr>
              <a:schemeClr val="phClr">
                <a:tint val="70000"/>
                <a:satMod val="250000"/>
              </a:schemeClr>
            </a:duotone>
          </a:blip>
          <a:tile tx="0" ty="0" sx="50000" sy="50000" flip="none" algn="t"/>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Foundry</Template>
  <TotalTime>245</TotalTime>
  <Words>1715</Words>
  <Application>Microsoft Office PowerPoint</Application>
  <PresentationFormat>On-screen Show (4:3)</PresentationFormat>
  <Paragraphs>92</Paragraphs>
  <Slides>16</Slides>
  <Notes>0</Notes>
  <HiddenSlides>0</HiddenSlides>
  <MMClips>0</MMClips>
  <ScaleCrop>false</ScaleCrop>
  <HeadingPairs>
    <vt:vector size="4" baseType="variant">
      <vt:variant>
        <vt:lpstr>Theme</vt:lpstr>
      </vt:variant>
      <vt:variant>
        <vt:i4>1</vt:i4>
      </vt:variant>
      <vt:variant>
        <vt:lpstr>Slide Titles</vt:lpstr>
      </vt:variant>
      <vt:variant>
        <vt:i4>16</vt:i4>
      </vt:variant>
    </vt:vector>
  </HeadingPairs>
  <TitlesOfParts>
    <vt:vector size="17" baseType="lpstr">
      <vt:lpstr>Foundry</vt:lpstr>
      <vt:lpstr>Explain how BIOLOGICAL FACTORS affect memory</vt:lpstr>
      <vt:lpstr>Newsflash! Cortisol makes memories more vivid and accurate</vt:lpstr>
      <vt:lpstr>Emotional Memory</vt:lpstr>
      <vt:lpstr>Sharot and Phelps (2006)</vt:lpstr>
      <vt:lpstr>Findings </vt:lpstr>
      <vt:lpstr>McGaugh and Cahill </vt:lpstr>
      <vt:lpstr>More McGaugh!</vt:lpstr>
      <vt:lpstr>PTSD</vt:lpstr>
      <vt:lpstr>Pitman (2002) - Harvard psychiatrist and PTSD expert</vt:lpstr>
      <vt:lpstr>President's Council on Bioethics</vt:lpstr>
      <vt:lpstr>Against memory blunters</vt:lpstr>
      <vt:lpstr> Cortisol can also impair memory  </vt:lpstr>
      <vt:lpstr>How does cortisol impair memory?</vt:lpstr>
      <vt:lpstr>Newcomber et al (1999)</vt:lpstr>
      <vt:lpstr>Findings</vt:lpstr>
      <vt:lpstr>The effects are reversible</vt:lpstr>
    </vt:vector>
  </TitlesOfParts>
  <Company>The Portsmouth Grammar School</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Emotion and Memory</dc:title>
  <dc:creator>IT Dept</dc:creator>
  <cp:lastModifiedBy>IT Dept</cp:lastModifiedBy>
  <cp:revision>19</cp:revision>
  <dcterms:created xsi:type="dcterms:W3CDTF">2014-04-08T09:47:00Z</dcterms:created>
  <dcterms:modified xsi:type="dcterms:W3CDTF">2014-11-17T00:02:40Z</dcterms:modified>
</cp:coreProperties>
</file>