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12" autoAdjust="0"/>
    <p:restoredTop sz="94660"/>
  </p:normalViewPr>
  <p:slideViewPr>
    <p:cSldViewPr>
      <p:cViewPr>
        <p:scale>
          <a:sx n="66" d="100"/>
          <a:sy n="66" d="100"/>
        </p:scale>
        <p:origin x="-384" y="3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CF8D8-DE4C-40AC-8A24-6C17E2EC91EB}" type="datetimeFigureOut">
              <a:rPr lang="en-GB" smtClean="0"/>
              <a:t>02/11/2013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E8FBE-9A16-4E75-AC89-61FEABE21B16}" type="slidenum">
              <a:rPr lang="en-GB" smtClean="0"/>
              <a:t>‹#›</a:t>
            </a:fld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CF8D8-DE4C-40AC-8A24-6C17E2EC91EB}" type="datetimeFigureOut">
              <a:rPr lang="en-GB" smtClean="0"/>
              <a:t>02/11/2013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E8FBE-9A16-4E75-AC89-61FEABE21B1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CF8D8-DE4C-40AC-8A24-6C17E2EC91EB}" type="datetimeFigureOut">
              <a:rPr lang="en-GB" smtClean="0"/>
              <a:t>02/11/2013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E8FBE-9A16-4E75-AC89-61FEABE21B1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CF8D8-DE4C-40AC-8A24-6C17E2EC91EB}" type="datetimeFigureOut">
              <a:rPr lang="en-GB" smtClean="0"/>
              <a:t>02/11/2013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E8FBE-9A16-4E75-AC89-61FEABE21B1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CF8D8-DE4C-40AC-8A24-6C17E2EC91EB}" type="datetimeFigureOut">
              <a:rPr lang="en-GB" smtClean="0"/>
              <a:t>02/11/2013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E8FBE-9A16-4E75-AC89-61FEABE21B1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CF8D8-DE4C-40AC-8A24-6C17E2EC91EB}" type="datetimeFigureOut">
              <a:rPr lang="en-GB" smtClean="0"/>
              <a:t>02/11/2013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E8FBE-9A16-4E75-AC89-61FEABE21B1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CF8D8-DE4C-40AC-8A24-6C17E2EC91EB}" type="datetimeFigureOut">
              <a:rPr lang="en-GB" smtClean="0"/>
              <a:t>02/11/2013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E8FBE-9A16-4E75-AC89-61FEABE21B1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CF8D8-DE4C-40AC-8A24-6C17E2EC91EB}" type="datetimeFigureOut">
              <a:rPr lang="en-GB" smtClean="0"/>
              <a:t>02/11/2013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E8FBE-9A16-4E75-AC89-61FEABE21B1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CF8D8-DE4C-40AC-8A24-6C17E2EC91EB}" type="datetimeFigureOut">
              <a:rPr lang="en-GB" smtClean="0"/>
              <a:t>02/11/2013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E8FBE-9A16-4E75-AC89-61FEABE21B1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CF8D8-DE4C-40AC-8A24-6C17E2EC91EB}" type="datetimeFigureOut">
              <a:rPr lang="en-GB" smtClean="0"/>
              <a:t>02/11/2013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E8FBE-9A16-4E75-AC89-61FEABE21B1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CF8D8-DE4C-40AC-8A24-6C17E2EC91EB}" type="datetimeFigureOut">
              <a:rPr lang="en-GB" smtClean="0"/>
              <a:t>02/11/2013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E8FBE-9A16-4E75-AC89-61FEABE21B1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2A8CF8D8-DE4C-40AC-8A24-6C17E2EC91EB}" type="datetimeFigureOut">
              <a:rPr lang="en-GB" smtClean="0"/>
              <a:t>02/11/2013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917E8FBE-9A16-4E75-AC89-61FEABE21B16}" type="slidenum">
              <a:rPr lang="en-GB" smtClean="0"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An of an MZ/DZ Twin Study of Schizophrenia</a:t>
            </a:r>
            <a:endParaRPr lang="en-GB" sz="32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Gottesman and Shields (1966)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665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5258544" cy="4114800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400" dirty="0" smtClean="0"/>
              <a:t>To </a:t>
            </a:r>
            <a:r>
              <a:rPr lang="en-US" sz="2400" dirty="0"/>
              <a:t>explore the extent to which schizophrenia is a heritable </a:t>
            </a:r>
            <a:r>
              <a:rPr lang="en-US" sz="2400" dirty="0" smtClean="0"/>
              <a:t>condition, comparing concordance </a:t>
            </a:r>
            <a:r>
              <a:rPr lang="en-US" sz="2400" dirty="0"/>
              <a:t>rates </a:t>
            </a:r>
            <a:r>
              <a:rPr lang="en-US" sz="2400" dirty="0" smtClean="0"/>
              <a:t>for MZ </a:t>
            </a:r>
            <a:r>
              <a:rPr lang="en-US" sz="2400" dirty="0"/>
              <a:t>and DZ twin </a:t>
            </a:r>
            <a:r>
              <a:rPr lang="en-US" sz="2400" dirty="0" smtClean="0"/>
              <a:t>pairs, </a:t>
            </a:r>
            <a:r>
              <a:rPr lang="en-US" sz="2400" dirty="0"/>
              <a:t>where one of the twins already </a:t>
            </a:r>
            <a:r>
              <a:rPr lang="en-US" sz="2400" dirty="0" smtClean="0"/>
              <a:t>has </a:t>
            </a:r>
            <a:r>
              <a:rPr lang="en-US" sz="2400" dirty="0"/>
              <a:t>a diagnosis of schizophrenia</a:t>
            </a:r>
            <a:endParaRPr lang="en-GB" sz="2400" dirty="0"/>
          </a:p>
          <a:p>
            <a:pPr lvl="0"/>
            <a:r>
              <a:rPr lang="en-US" sz="2400" dirty="0" smtClean="0"/>
              <a:t>To </a:t>
            </a:r>
            <a:r>
              <a:rPr lang="en-US" sz="2400" dirty="0"/>
              <a:t>explore the extent to which </a:t>
            </a:r>
            <a:r>
              <a:rPr lang="en-US" sz="2400" dirty="0" smtClean="0"/>
              <a:t>the co-twin </a:t>
            </a:r>
            <a:r>
              <a:rPr lang="en-US" sz="2400" dirty="0"/>
              <a:t>of individuals with schizophrenia suffer from other psychiatric disorders or at least form some psychological abnormality, and to see whether this varies between MZ and DZ twin pairs</a:t>
            </a:r>
            <a:endParaRPr lang="en-GB" sz="2400" dirty="0"/>
          </a:p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196752"/>
            <a:ext cx="2736304" cy="411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5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Procedure: Collecting secondary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sz="1800" b="1" dirty="0" smtClean="0"/>
              <a:t>Hospital </a:t>
            </a:r>
            <a:r>
              <a:rPr lang="en-US" sz="1800" b="1" dirty="0"/>
              <a:t>records</a:t>
            </a:r>
            <a:r>
              <a:rPr lang="en-US" sz="1800" dirty="0"/>
              <a:t> </a:t>
            </a:r>
            <a:r>
              <a:rPr lang="en-US" sz="1800" dirty="0" smtClean="0"/>
              <a:t>- </a:t>
            </a:r>
            <a:r>
              <a:rPr lang="en-US" sz="1800" b="1" dirty="0"/>
              <a:t>16 </a:t>
            </a:r>
            <a:r>
              <a:rPr lang="en-US" sz="1800" b="1" dirty="0" smtClean="0"/>
              <a:t>years</a:t>
            </a:r>
            <a:r>
              <a:rPr lang="en-US" sz="1800" dirty="0" smtClean="0"/>
              <a:t>, </a:t>
            </a:r>
            <a:r>
              <a:rPr lang="en-US" sz="1800" dirty="0" err="1" smtClean="0"/>
              <a:t>Maudsley</a:t>
            </a:r>
            <a:r>
              <a:rPr lang="en-US" sz="1800" dirty="0" smtClean="0"/>
              <a:t> </a:t>
            </a:r>
            <a:r>
              <a:rPr lang="en-US" sz="1800" dirty="0"/>
              <a:t>and </a:t>
            </a:r>
            <a:r>
              <a:rPr lang="en-US" sz="1800" dirty="0" err="1"/>
              <a:t>Bethlem</a:t>
            </a:r>
            <a:r>
              <a:rPr lang="en-US" sz="1800" dirty="0"/>
              <a:t> Royal Joint Hospital </a:t>
            </a:r>
            <a:r>
              <a:rPr lang="en-US" sz="1800" dirty="0" smtClean="0"/>
              <a:t>(London)</a:t>
            </a:r>
          </a:p>
          <a:p>
            <a:pPr lvl="0"/>
            <a:r>
              <a:rPr lang="en-US" sz="1800" b="1" dirty="0" smtClean="0"/>
              <a:t>392 </a:t>
            </a:r>
            <a:r>
              <a:rPr lang="en-US" sz="1800" b="1" dirty="0"/>
              <a:t>patients </a:t>
            </a:r>
            <a:r>
              <a:rPr lang="en-US" sz="1800" b="1" dirty="0" smtClean="0"/>
              <a:t>were same-sex </a:t>
            </a:r>
            <a:r>
              <a:rPr lang="en-US" sz="1800" b="1" dirty="0"/>
              <a:t>twins</a:t>
            </a:r>
            <a:r>
              <a:rPr lang="en-US" sz="1800" dirty="0"/>
              <a:t>; </a:t>
            </a:r>
            <a:r>
              <a:rPr lang="en-US" sz="1800" b="1" dirty="0" smtClean="0"/>
              <a:t>47 of which had </a:t>
            </a:r>
            <a:r>
              <a:rPr lang="en-US" sz="1800" b="1" dirty="0"/>
              <a:t>been diagnosed with </a:t>
            </a:r>
            <a:r>
              <a:rPr lang="en-US" sz="1800" b="1" dirty="0" smtClean="0"/>
              <a:t>schizophrenia</a:t>
            </a:r>
          </a:p>
          <a:p>
            <a:pPr lvl="0"/>
            <a:r>
              <a:rPr lang="en-US" sz="1800" dirty="0" smtClean="0"/>
              <a:t>The </a:t>
            </a:r>
            <a:r>
              <a:rPr lang="en-US" sz="1800" dirty="0"/>
              <a:t>researchers also identified </a:t>
            </a:r>
            <a:r>
              <a:rPr lang="en-US" sz="1800" dirty="0" smtClean="0"/>
              <a:t>some </a:t>
            </a:r>
            <a:r>
              <a:rPr lang="en-US" sz="1800" dirty="0"/>
              <a:t>more twin pairs, where the patients had left the hospital but subsequently been diagnosed with schizophrenia</a:t>
            </a:r>
            <a:endParaRPr lang="en-GB" sz="1800" dirty="0"/>
          </a:p>
          <a:p>
            <a:pPr lvl="0"/>
            <a:r>
              <a:rPr lang="en-GB" sz="1800" dirty="0" smtClean="0"/>
              <a:t>Final ample comprised:</a:t>
            </a:r>
            <a:endParaRPr lang="en-GB" sz="1800" dirty="0"/>
          </a:p>
          <a:p>
            <a:pPr lvl="1"/>
            <a:r>
              <a:rPr lang="en-US" sz="1800" dirty="0" smtClean="0"/>
              <a:t>57 twin pairs in total: 24 </a:t>
            </a:r>
            <a:r>
              <a:rPr lang="en-US" sz="1800" dirty="0"/>
              <a:t>MZ </a:t>
            </a:r>
            <a:r>
              <a:rPr lang="en-US" sz="1800" dirty="0" smtClean="0"/>
              <a:t>and </a:t>
            </a:r>
            <a:r>
              <a:rPr lang="en-US" sz="1800" dirty="0"/>
              <a:t>33 DZ pairs</a:t>
            </a:r>
            <a:endParaRPr lang="en-GB" sz="1800" dirty="0"/>
          </a:p>
          <a:p>
            <a:pPr lvl="1"/>
            <a:r>
              <a:rPr lang="en-US" sz="1800" dirty="0" smtClean="0"/>
              <a:t>31 of each gender; </a:t>
            </a:r>
            <a:r>
              <a:rPr lang="en-US" sz="1800" dirty="0"/>
              <a:t>aged between 19-64, mean average 37</a:t>
            </a:r>
            <a:endParaRPr lang="en-GB" sz="1800" dirty="0"/>
          </a:p>
          <a:p>
            <a:pPr lvl="1"/>
            <a:r>
              <a:rPr lang="en-US" sz="1800" dirty="0" smtClean="0"/>
              <a:t>6 extra </a:t>
            </a:r>
            <a:r>
              <a:rPr lang="en-US" sz="1800" dirty="0"/>
              <a:t>twin pairs </a:t>
            </a:r>
            <a:r>
              <a:rPr lang="en-US" sz="1800" dirty="0" smtClean="0"/>
              <a:t>not </a:t>
            </a:r>
            <a:r>
              <a:rPr lang="en-US" sz="1800" dirty="0"/>
              <a:t>allowed </a:t>
            </a:r>
            <a:r>
              <a:rPr lang="en-US" sz="1800" dirty="0" smtClean="0"/>
              <a:t>in sample</a:t>
            </a:r>
            <a:r>
              <a:rPr lang="en-US" sz="1800" dirty="0"/>
              <a:t>; 3 </a:t>
            </a:r>
            <a:r>
              <a:rPr lang="en-US" sz="1800" dirty="0" smtClean="0"/>
              <a:t>from </a:t>
            </a:r>
            <a:r>
              <a:rPr lang="en-US" sz="1800" dirty="0"/>
              <a:t>overseas </a:t>
            </a:r>
            <a:r>
              <a:rPr lang="en-US" sz="1800" dirty="0" smtClean="0"/>
              <a:t>(might </a:t>
            </a:r>
            <a:r>
              <a:rPr lang="en-US" sz="1800" dirty="0"/>
              <a:t>have invalidated the diagnoses of </a:t>
            </a:r>
            <a:r>
              <a:rPr lang="en-US" sz="1800" dirty="0" smtClean="0"/>
              <a:t>schizophrenia), three </a:t>
            </a:r>
            <a:r>
              <a:rPr lang="en-US" sz="1800" dirty="0"/>
              <a:t>more </a:t>
            </a:r>
            <a:r>
              <a:rPr lang="en-US" sz="1800" dirty="0" smtClean="0"/>
              <a:t>with unclear </a:t>
            </a:r>
            <a:r>
              <a:rPr lang="en-US" sz="1800" dirty="0" err="1" smtClean="0"/>
              <a:t>zygocity</a:t>
            </a:r>
            <a:endParaRPr lang="en-GB" sz="1800" dirty="0"/>
          </a:p>
          <a:p>
            <a:pPr lvl="0"/>
            <a:r>
              <a:rPr lang="en-US" sz="1800" dirty="0"/>
              <a:t>Further secondary data was collected using the hospital records of the twins to find out about their case histories and identify references to diagnoses of schizophrenia</a:t>
            </a:r>
            <a:endParaRPr lang="en-GB" sz="1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777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Procedure: Collection </a:t>
            </a:r>
            <a:r>
              <a:rPr lang="en-US" b="1" dirty="0"/>
              <a:t>of primary </a:t>
            </a:r>
            <a:r>
              <a:rPr lang="en-US" b="1" dirty="0" smtClean="0"/>
              <a:t>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4178424" cy="4114800"/>
          </a:xfrm>
        </p:spPr>
        <p:txBody>
          <a:bodyPr>
            <a:normAutofit/>
          </a:bodyPr>
          <a:lstStyle/>
          <a:p>
            <a:pPr lvl="0"/>
            <a:r>
              <a:rPr lang="en-US" sz="2400" dirty="0" smtClean="0"/>
              <a:t>Researchers conducted semi-structured </a:t>
            </a:r>
            <a:r>
              <a:rPr lang="en-US" sz="2400" dirty="0"/>
              <a:t>interviews from which verbal </a:t>
            </a:r>
            <a:r>
              <a:rPr lang="en-US" sz="2400" dirty="0" err="1" smtClean="0"/>
              <a:t>behaviour</a:t>
            </a:r>
            <a:r>
              <a:rPr lang="en-US" sz="2400" dirty="0" smtClean="0"/>
              <a:t> was analyzed</a:t>
            </a:r>
            <a:r>
              <a:rPr lang="en-US" sz="2400" dirty="0"/>
              <a:t>, personality test and tests of thought disorder</a:t>
            </a:r>
            <a:r>
              <a:rPr lang="en-US" sz="2400" dirty="0" smtClean="0"/>
              <a:t>.</a:t>
            </a:r>
            <a:endParaRPr lang="en-GB" sz="2400" dirty="0"/>
          </a:p>
          <a:p>
            <a:r>
              <a:rPr lang="en-US" sz="2400" b="1" dirty="0"/>
              <a:t>Validity of MZ/DZ </a:t>
            </a:r>
            <a:r>
              <a:rPr lang="en-US" sz="2400" b="1" dirty="0" smtClean="0"/>
              <a:t>diagnosis:</a:t>
            </a:r>
            <a:r>
              <a:rPr lang="en-GB" sz="2400" dirty="0"/>
              <a:t> </a:t>
            </a:r>
            <a:r>
              <a:rPr lang="en-US" sz="2400" dirty="0" smtClean="0"/>
              <a:t>Blood </a:t>
            </a:r>
            <a:r>
              <a:rPr lang="en-US" sz="2400" dirty="0"/>
              <a:t>tests, fingerprint analysis, assessment of physical </a:t>
            </a:r>
            <a:r>
              <a:rPr lang="en-US" sz="2400" dirty="0" smtClean="0"/>
              <a:t>resemblance</a:t>
            </a:r>
            <a:r>
              <a:rPr lang="en-GB" sz="2400" dirty="0" smtClean="0"/>
              <a:t> used to assess zygocity</a:t>
            </a:r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99" y="3212976"/>
            <a:ext cx="3135982" cy="20868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844824"/>
            <a:ext cx="163068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5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7924800" cy="1143000"/>
          </a:xfrm>
        </p:spPr>
        <p:txBody>
          <a:bodyPr/>
          <a:lstStyle/>
          <a:p>
            <a:r>
              <a:rPr lang="en-GB" dirty="0" smtClean="0"/>
              <a:t>Findings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67143256"/>
              </p:ext>
            </p:extLst>
          </p:nvPr>
        </p:nvGraphicFramePr>
        <p:xfrm>
          <a:off x="539552" y="1916832"/>
          <a:ext cx="7848872" cy="4259582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5419221"/>
                <a:gridCol w="1214111"/>
                <a:gridCol w="1215540"/>
              </a:tblGrid>
              <a:tr h="3724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MZ(%)</a:t>
                      </a:r>
                      <a:endParaRPr lang="en-GB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DZ(%)</a:t>
                      </a:r>
                      <a:endParaRPr lang="en-GB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2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Both schizophrenic</a:t>
                      </a:r>
                      <a:endParaRPr lang="en-GB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42</a:t>
                      </a:r>
                      <a:endParaRPr lang="en-GB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9</a:t>
                      </a:r>
                      <a:endParaRPr lang="en-GB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709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Co-twin either schizophrenic or has another clinical disorder</a:t>
                      </a:r>
                      <a:endParaRPr lang="en-GB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54</a:t>
                      </a:r>
                      <a:endParaRPr lang="en-GB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18</a:t>
                      </a:r>
                      <a:endParaRPr lang="en-GB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694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Co-twin either schizophrenic,  has another clinical disorder or is psychiatrically abnormal</a:t>
                      </a:r>
                      <a:endParaRPr lang="en-GB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79</a:t>
                      </a:r>
                      <a:endParaRPr lang="en-GB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45</a:t>
                      </a:r>
                      <a:endParaRPr lang="en-GB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709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One twin has schizophrenia and the other is ‘normal’</a:t>
                      </a:r>
                      <a:endParaRPr lang="en-GB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21</a:t>
                      </a:r>
                      <a:endParaRPr lang="en-GB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55</a:t>
                      </a:r>
                      <a:endParaRPr lang="en-GB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042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More findings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4538464" cy="411480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Researchers </a:t>
            </a:r>
            <a:r>
              <a:rPr lang="en-GB" sz="2400" dirty="0"/>
              <a:t>found a gender </a:t>
            </a:r>
            <a:r>
              <a:rPr lang="en-GB" sz="2400" dirty="0" smtClean="0"/>
              <a:t>difference; concordance </a:t>
            </a:r>
            <a:r>
              <a:rPr lang="en-GB" sz="2400" dirty="0"/>
              <a:t>rates were slightly higher for females compared with males, </a:t>
            </a:r>
            <a:r>
              <a:rPr lang="en-GB" sz="2400" dirty="0" smtClean="0"/>
              <a:t>but sample size very small</a:t>
            </a:r>
          </a:p>
          <a:p>
            <a:r>
              <a:rPr lang="en-GB" sz="2400" dirty="0" smtClean="0"/>
              <a:t>In the most </a:t>
            </a:r>
            <a:r>
              <a:rPr lang="en-GB" sz="2400" dirty="0"/>
              <a:t>severe cases of schizophrenia, the concordance rate was much higher, between 75% and 91% in MZs but only 22% for DZs.</a:t>
            </a:r>
          </a:p>
          <a:p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562034"/>
            <a:ext cx="2884031" cy="21602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996952"/>
            <a:ext cx="2915816" cy="2429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27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4898504" cy="4114800"/>
          </a:xfrm>
        </p:spPr>
        <p:txBody>
          <a:bodyPr>
            <a:normAutofit/>
          </a:bodyPr>
          <a:lstStyle/>
          <a:p>
            <a:r>
              <a:rPr lang="en-US" dirty="0" smtClean="0"/>
              <a:t>Genes </a:t>
            </a:r>
            <a:r>
              <a:rPr lang="en-US" dirty="0"/>
              <a:t>appear to play an important role in schizophrenia because the concordance rate is higher in MZ twins than DZ twins. However environmental factors must also be </a:t>
            </a:r>
            <a:r>
              <a:rPr lang="en-US" dirty="0" smtClean="0"/>
              <a:t>important</a:t>
            </a:r>
          </a:p>
          <a:p>
            <a:r>
              <a:rPr lang="en-US" dirty="0" smtClean="0"/>
              <a:t>Gottesman </a:t>
            </a:r>
            <a:r>
              <a:rPr lang="en-US" dirty="0"/>
              <a:t>and Shields (1966) support a diathesis-stress model of schizophrenia where by a predisposition is inherited but is only triggered under certain environmental circumstances</a:t>
            </a:r>
            <a:r>
              <a:rPr lang="en-US" dirty="0" smtClean="0"/>
              <a:t>;</a:t>
            </a:r>
            <a:r>
              <a:rPr lang="en-US" dirty="0"/>
              <a:t> </a:t>
            </a:r>
            <a:endParaRPr lang="en-GB" dirty="0"/>
          </a:p>
          <a:p>
            <a:r>
              <a:rPr lang="en-US" dirty="0"/>
              <a:t>They also believed that certain types of </a:t>
            </a:r>
            <a:r>
              <a:rPr lang="en-US" dirty="0" smtClean="0"/>
              <a:t>schizophrenia may have </a:t>
            </a:r>
            <a:r>
              <a:rPr lang="en-US" dirty="0"/>
              <a:t>a greater environmental component; this conclusion is based on the fact that in 21% of MZ twin pairs, one had schizophrenia yet the other was absolutely fine despite sharing the exact same </a:t>
            </a:r>
            <a:r>
              <a:rPr lang="en-US" dirty="0" smtClean="0"/>
              <a:t>DNA.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556792"/>
            <a:ext cx="2034540" cy="14325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653" y="2644140"/>
            <a:ext cx="1927860" cy="15163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932" y="4160520"/>
            <a:ext cx="1950720" cy="146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90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Further 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4970512" cy="4114800"/>
          </a:xfrm>
        </p:spPr>
        <p:txBody>
          <a:bodyPr/>
          <a:lstStyle/>
          <a:p>
            <a:r>
              <a:rPr lang="en-US" dirty="0"/>
              <a:t>further research needs to be conducted on </a:t>
            </a:r>
            <a:r>
              <a:rPr lang="en-US" dirty="0" smtClean="0"/>
              <a:t>MZ twin </a:t>
            </a:r>
            <a:r>
              <a:rPr lang="en-US" dirty="0"/>
              <a:t>pairs </a:t>
            </a:r>
            <a:r>
              <a:rPr lang="en-US" dirty="0" smtClean="0"/>
              <a:t>where one has no psychological abnormality whatsoever</a:t>
            </a:r>
          </a:p>
          <a:p>
            <a:r>
              <a:rPr lang="en-US" dirty="0" smtClean="0"/>
              <a:t>G and S believed that…</a:t>
            </a:r>
            <a:endParaRPr lang="en-GB" dirty="0"/>
          </a:p>
          <a:p>
            <a:pPr lvl="1"/>
            <a:r>
              <a:rPr lang="en-US" dirty="0"/>
              <a:t>the initial diagnosis of schizophrenia may have been inaccurate</a:t>
            </a:r>
            <a:endParaRPr lang="en-GB" dirty="0"/>
          </a:p>
          <a:p>
            <a:pPr lvl="1"/>
            <a:r>
              <a:rPr lang="en-US" dirty="0" smtClean="0"/>
              <a:t>the </a:t>
            </a:r>
            <a:r>
              <a:rPr lang="en-US" dirty="0"/>
              <a:t>lack of diagnosis of disorder in the co-twin was inaccurate</a:t>
            </a:r>
            <a:endParaRPr lang="en-GB" dirty="0"/>
          </a:p>
          <a:p>
            <a:pPr lvl="1"/>
            <a:r>
              <a:rPr lang="en-US" dirty="0" smtClean="0"/>
              <a:t>the </a:t>
            </a:r>
            <a:r>
              <a:rPr lang="en-US" dirty="0"/>
              <a:t>co-twin may be yet to display symptoms</a:t>
            </a:r>
            <a:endParaRPr lang="en-GB" dirty="0"/>
          </a:p>
          <a:p>
            <a:pPr lvl="1"/>
            <a:r>
              <a:rPr lang="en-US" dirty="0"/>
              <a:t>environmental triggers might have caused one twin to manifest schizophrenic symptoms and the other to be protected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356992"/>
            <a:ext cx="1512168" cy="22315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156" y="1327514"/>
            <a:ext cx="2808312" cy="186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19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30</TotalTime>
  <Words>492</Words>
  <Application>Microsoft Office PowerPoint</Application>
  <PresentationFormat>On-screen Show (4:3)</PresentationFormat>
  <Paragraphs>46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Horizon</vt:lpstr>
      <vt:lpstr>Gottesman and Shields (1966)</vt:lpstr>
      <vt:lpstr>Aim</vt:lpstr>
      <vt:lpstr>Procedure: Collecting secondary data</vt:lpstr>
      <vt:lpstr>Procedure: Collection of primary data</vt:lpstr>
      <vt:lpstr>Findings</vt:lpstr>
      <vt:lpstr>More findings</vt:lpstr>
      <vt:lpstr>Conclusion</vt:lpstr>
      <vt:lpstr>Further conclusions</vt:lpstr>
    </vt:vector>
  </TitlesOfParts>
  <Company>The Portsmouth Grammar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Gottesman and Shields (1966)</dc:title>
  <dc:creator>IT Dept</dc:creator>
  <cp:lastModifiedBy>IT Dept</cp:lastModifiedBy>
  <cp:revision>3</cp:revision>
  <dcterms:created xsi:type="dcterms:W3CDTF">2013-11-02T11:42:16Z</dcterms:created>
  <dcterms:modified xsi:type="dcterms:W3CDTF">2013-11-02T12:12:25Z</dcterms:modified>
</cp:coreProperties>
</file>