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328FA19-4CA0-4EDE-8173-284BAD0A4938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D4050F-0942-48E0-AAC5-BB2B29710882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FA19-4CA0-4EDE-8173-284BAD0A4938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050F-0942-48E0-AAC5-BB2B2971088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28FA19-4CA0-4EDE-8173-284BAD0A4938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4050F-0942-48E0-AAC5-BB2B29710882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FA19-4CA0-4EDE-8173-284BAD0A4938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050F-0942-48E0-AAC5-BB2B2971088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FA19-4CA0-4EDE-8173-284BAD0A4938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050F-0942-48E0-AAC5-BB2B2971088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FA19-4CA0-4EDE-8173-284BAD0A4938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050F-0942-48E0-AAC5-BB2B29710882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FA19-4CA0-4EDE-8173-284BAD0A4938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050F-0942-48E0-AAC5-BB2B2971088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FA19-4CA0-4EDE-8173-284BAD0A4938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D4050F-0942-48E0-AAC5-BB2B29710882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FA19-4CA0-4EDE-8173-284BAD0A4938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050F-0942-48E0-AAC5-BB2B2971088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FA19-4CA0-4EDE-8173-284BAD0A4938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050F-0942-48E0-AAC5-BB2B2971088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FA19-4CA0-4EDE-8173-284BAD0A4938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D4050F-0942-48E0-AAC5-BB2B2971088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F328FA19-4CA0-4EDE-8173-284BAD0A4938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57D4050F-0942-48E0-AAC5-BB2B29710882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Brain functioning and the acquisition of fear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Olsson et al (2007)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271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0"/>
            <a:ext cx="3758953" cy="4878281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Olsson et al (2007) investigated the role of the amygdala in the observational learning of fear</a:t>
            </a:r>
          </a:p>
          <a:p>
            <a:r>
              <a:rPr lang="en-GB" dirty="0" smtClean="0"/>
              <a:t>They found that the amygdala became active when the learner observed the model becoming fearful</a:t>
            </a:r>
          </a:p>
          <a:p>
            <a:r>
              <a:rPr lang="en-GB" dirty="0" smtClean="0"/>
              <a:t>They also found the amygdala to be active when the learner encountered the same situation in the future and became fearful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Fear Acquisition and the brain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072" y="2348880"/>
            <a:ext cx="4662632" cy="337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99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1"/>
            <a:ext cx="4373863" cy="4407408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11 right-handed male </a:t>
            </a:r>
            <a:r>
              <a:rPr lang="en-GB" dirty="0" err="1" smtClean="0"/>
              <a:t>Pps</a:t>
            </a:r>
            <a:endParaRPr lang="en-GB" dirty="0" smtClean="0"/>
          </a:p>
          <a:p>
            <a:r>
              <a:rPr lang="en-GB" dirty="0" smtClean="0"/>
              <a:t>They watched a 3 min film which they were told would explain the procedure of the experiment </a:t>
            </a:r>
          </a:p>
          <a:p>
            <a:r>
              <a:rPr lang="en-GB" dirty="0" smtClean="0"/>
              <a:t>In the film a person was looking at a screen where blue and yellow squares appeared.</a:t>
            </a:r>
          </a:p>
          <a:p>
            <a:r>
              <a:rPr lang="en-GB" dirty="0" smtClean="0"/>
              <a:t>The person would get a small electric shock every time a blue square appeared but not when the yellow square appeared</a:t>
            </a:r>
          </a:p>
          <a:p>
            <a:r>
              <a:rPr lang="en-GB" dirty="0" smtClean="0"/>
              <a:t>Skin conductance (GSR) was measured in the </a:t>
            </a:r>
            <a:r>
              <a:rPr lang="en-GB" dirty="0" err="1" smtClean="0"/>
              <a:t>Pps</a:t>
            </a:r>
            <a:r>
              <a:rPr lang="en-GB" dirty="0" smtClean="0"/>
              <a:t> as they watched the film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Method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56992"/>
            <a:ext cx="2711889" cy="28083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101" y="5085184"/>
            <a:ext cx="1291208" cy="12912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132856"/>
            <a:ext cx="2683026" cy="203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45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561" y="1700808"/>
            <a:ext cx="7802855" cy="4407408"/>
          </a:xfrm>
        </p:spPr>
        <p:txBody>
          <a:bodyPr>
            <a:normAutofit/>
          </a:bodyPr>
          <a:lstStyle/>
          <a:p>
            <a:r>
              <a:rPr lang="en-GB" dirty="0" smtClean="0"/>
              <a:t>An fMRI scan was used to measure brain activity whilst they were watching the film</a:t>
            </a:r>
          </a:p>
          <a:p>
            <a:r>
              <a:rPr lang="en-GB" dirty="0" smtClean="0"/>
              <a:t>Next they were put in front of screen and told that they were going to see shapes appear</a:t>
            </a:r>
          </a:p>
          <a:p>
            <a:r>
              <a:rPr lang="en-GB" dirty="0" smtClean="0"/>
              <a:t>The </a:t>
            </a:r>
            <a:r>
              <a:rPr lang="en-GB" dirty="0" err="1" smtClean="0"/>
              <a:t>Pps</a:t>
            </a:r>
            <a:r>
              <a:rPr lang="en-GB" dirty="0" smtClean="0"/>
              <a:t> were anticipating that they would be shocked when they saw the blue squares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 cont’d…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933056"/>
            <a:ext cx="5464211" cy="263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1"/>
            <a:ext cx="5415137" cy="440740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The </a:t>
            </a:r>
            <a:r>
              <a:rPr lang="en-GB" dirty="0" err="1" smtClean="0"/>
              <a:t>Pps</a:t>
            </a:r>
            <a:r>
              <a:rPr lang="en-GB" dirty="0" smtClean="0"/>
              <a:t> showed a change in their GSR when they watched the film</a:t>
            </a:r>
          </a:p>
          <a:p>
            <a:r>
              <a:rPr lang="en-GB" dirty="0" smtClean="0"/>
              <a:t>as they learnt that blue was associated with the shock, their GSR would go up when they saw a blue square but not when they saw a yellow square</a:t>
            </a:r>
          </a:p>
          <a:p>
            <a:r>
              <a:rPr lang="en-GB" dirty="0" smtClean="0"/>
              <a:t>Similarly, the fMRI scans showed greater activity in the amygdala when they watched someone else being shown a blue square</a:t>
            </a:r>
          </a:p>
          <a:p>
            <a:r>
              <a:rPr lang="en-GB" dirty="0" smtClean="0"/>
              <a:t>Results fro GSR and fMRI were similar when they themselves were later shown blue and yellow squares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916832"/>
            <a:ext cx="1503611" cy="15036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676" y="3717032"/>
            <a:ext cx="2749721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67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8151441" cy="4407408"/>
          </a:xfrm>
        </p:spPr>
        <p:txBody>
          <a:bodyPr/>
          <a:lstStyle/>
          <a:p>
            <a:r>
              <a:rPr lang="en-GB" dirty="0" smtClean="0"/>
              <a:t>As evaluation of SLT and how it relates to humans</a:t>
            </a:r>
          </a:p>
          <a:p>
            <a:r>
              <a:rPr lang="en-GB" dirty="0" smtClean="0"/>
              <a:t>But also Issues and Debates:</a:t>
            </a:r>
          </a:p>
          <a:p>
            <a:pPr lvl="1"/>
            <a:r>
              <a:rPr lang="en-GB" dirty="0" smtClean="0"/>
              <a:t>To compare differing approaches to explanation, e.g. this study combines ideas from biological and from learning approach</a:t>
            </a:r>
          </a:p>
          <a:p>
            <a:pPr lvl="1"/>
            <a:r>
              <a:rPr lang="en-GB" dirty="0" smtClean="0"/>
              <a:t>To show how scientific methods are used to investigate psychological processes</a:t>
            </a:r>
          </a:p>
          <a:p>
            <a:pPr lvl="1"/>
            <a:r>
              <a:rPr lang="en-GB" dirty="0" smtClean="0"/>
              <a:t>To show how understanding has developed over time</a:t>
            </a:r>
          </a:p>
          <a:p>
            <a:pPr lvl="1"/>
            <a:r>
              <a:rPr lang="en-GB" dirty="0" smtClean="0"/>
              <a:t>To explain individual differences, with regard to amygdala activity differing between individuals (with due to genetics or environmental circumstances in early development)</a:t>
            </a:r>
          </a:p>
          <a:p>
            <a:pPr lvl="1"/>
            <a:r>
              <a:rPr lang="en-GB" dirty="0" smtClean="0"/>
              <a:t>Interaction of nature </a:t>
            </a:r>
            <a:r>
              <a:rPr lang="en-GB" smtClean="0"/>
              <a:t>and nurture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use this study: issues and 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0662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49</TotalTime>
  <Words>374</Words>
  <Application>Microsoft Office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Grid</vt:lpstr>
      <vt:lpstr>Olsson et al (2007)</vt:lpstr>
      <vt:lpstr>Fear Acquisition and the brain</vt:lpstr>
      <vt:lpstr>The Method</vt:lpstr>
      <vt:lpstr>Method cont’d…</vt:lpstr>
      <vt:lpstr>Results</vt:lpstr>
      <vt:lpstr>How to use this study: issues and D</vt:lpstr>
    </vt:vector>
  </TitlesOfParts>
  <Company>The Portsmouth Grammar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Olsson et al (2007)</dc:title>
  <dc:creator>IT Dept</dc:creator>
  <cp:lastModifiedBy>IT Dept</cp:lastModifiedBy>
  <cp:revision>5</cp:revision>
  <dcterms:created xsi:type="dcterms:W3CDTF">2016-08-08T10:54:42Z</dcterms:created>
  <dcterms:modified xsi:type="dcterms:W3CDTF">2016-08-08T11:44:00Z</dcterms:modified>
</cp:coreProperties>
</file>