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C2079D5C-B3C9-4887-8441-9A5C5023258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772E2AFF-F6C3-4ACB-9B84-C56E9D8F14E5}" type="slidenum">
              <a:rPr lang="en-GB" smtClean="0"/>
              <a:t>‹#›</a:t>
            </a:fld>
            <a:endParaRPr lang="en-GB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IB: Paper 3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Reflexivity in Qualitative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031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Construction of Meaning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87729"/>
            <a:ext cx="5002717" cy="4051437"/>
          </a:xfrm>
        </p:spPr>
        <p:txBody>
          <a:bodyPr>
            <a:normAutofit fontScale="92500"/>
          </a:bodyPr>
          <a:lstStyle/>
          <a:p>
            <a:pPr lvl="0"/>
            <a:r>
              <a:rPr lang="en-GB" sz="2800" dirty="0"/>
              <a:t>qualitative researchers need to be aware of their role in the "construction of meaning" in the research process</a:t>
            </a:r>
          </a:p>
          <a:p>
            <a:pPr lvl="0"/>
            <a:r>
              <a:rPr lang="en-GB" sz="2800" dirty="0"/>
              <a:t>reflexivity takes into account the subjective nature of perception; top down processing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86067" y="2422845"/>
            <a:ext cx="4396401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49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 promote credibility, researchers….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16832"/>
            <a:ext cx="4786693" cy="4051437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 smtClean="0"/>
              <a:t>need </a:t>
            </a:r>
            <a:r>
              <a:rPr lang="en-GB" dirty="0"/>
              <a:t>to reflect on ways in which bias can enter into the research process</a:t>
            </a:r>
          </a:p>
          <a:p>
            <a:pPr lvl="1"/>
            <a:r>
              <a:rPr lang="en-GB" dirty="0"/>
              <a:t>e.g. how their own background and beliefs can influence the way research is conducted </a:t>
            </a:r>
            <a:endParaRPr lang="en-GB" dirty="0"/>
          </a:p>
          <a:p>
            <a:pPr indent="-285750"/>
            <a:r>
              <a:rPr lang="en-GB" dirty="0" smtClean="0"/>
              <a:t>they </a:t>
            </a:r>
            <a:r>
              <a:rPr lang="en-GB" dirty="0"/>
              <a:t>may need to reveal their own political ideology for example when introducing their research as this may have </a:t>
            </a:r>
            <a:r>
              <a:rPr lang="en-GB" dirty="0" smtClean="0"/>
              <a:t>shaped</a:t>
            </a:r>
          </a:p>
          <a:p>
            <a:pPr lvl="1"/>
            <a:r>
              <a:rPr lang="en-GB" dirty="0" smtClean="0"/>
              <a:t>their </a:t>
            </a:r>
            <a:r>
              <a:rPr lang="en-GB" dirty="0"/>
              <a:t>research </a:t>
            </a:r>
            <a:r>
              <a:rPr lang="en-GB" dirty="0" smtClean="0"/>
              <a:t>question</a:t>
            </a:r>
          </a:p>
          <a:p>
            <a:pPr lvl="1"/>
            <a:r>
              <a:rPr lang="en-GB" dirty="0" smtClean="0"/>
              <a:t>manner </a:t>
            </a:r>
            <a:r>
              <a:rPr lang="en-GB" dirty="0"/>
              <a:t>of data </a:t>
            </a:r>
            <a:r>
              <a:rPr lang="en-GB" dirty="0" smtClean="0"/>
              <a:t>collection</a:t>
            </a:r>
          </a:p>
          <a:p>
            <a:pPr lvl="1"/>
            <a:r>
              <a:rPr lang="en-GB" dirty="0" smtClean="0"/>
              <a:t>sample</a:t>
            </a:r>
            <a:r>
              <a:rPr lang="en-GB" dirty="0"/>
              <a:t>, coding, analysis etc.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72816"/>
            <a:ext cx="305151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54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Willig</a:t>
            </a:r>
            <a:r>
              <a:rPr lang="en-GB" b="1" dirty="0"/>
              <a:t> (2001)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Personal </a:t>
            </a:r>
            <a:r>
              <a:rPr lang="en-GB" b="1" dirty="0"/>
              <a:t>reflexivity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809" y="1628800"/>
            <a:ext cx="4642677" cy="405143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GB" dirty="0"/>
          </a:p>
          <a:p>
            <a:pPr lvl="0"/>
            <a:r>
              <a:rPr lang="en-GB" sz="2800" dirty="0"/>
              <a:t>the researchers values, beliefs, experiences, interests, and political stance may influence the </a:t>
            </a:r>
            <a:r>
              <a:rPr lang="en-GB" sz="2800" dirty="0" smtClean="0"/>
              <a:t>research</a:t>
            </a:r>
            <a:endParaRPr lang="en-GB" sz="2800" dirty="0"/>
          </a:p>
          <a:p>
            <a:pPr lvl="0"/>
            <a:r>
              <a:rPr lang="en-GB" sz="2800" dirty="0"/>
              <a:t>researchers need to consider how the research process has affected them personally and professionally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60848"/>
            <a:ext cx="345638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65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Willig</a:t>
            </a:r>
            <a:r>
              <a:rPr lang="en-GB" b="1" dirty="0"/>
              <a:t> (2001)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Epistemological reflexivity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4282637" cy="405143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dirty="0" smtClean="0"/>
              <a:t>Epistemology </a:t>
            </a:r>
            <a:r>
              <a:rPr lang="en-GB" dirty="0"/>
              <a:t>refers to the way in which knowledge has been </a:t>
            </a:r>
            <a:r>
              <a:rPr lang="en-GB" dirty="0" smtClean="0"/>
              <a:t>gained</a:t>
            </a:r>
            <a:endParaRPr lang="en-GB" dirty="0"/>
          </a:p>
          <a:p>
            <a:pPr lvl="0"/>
            <a:r>
              <a:rPr lang="en-GB" dirty="0" smtClean="0"/>
              <a:t>the </a:t>
            </a:r>
            <a:r>
              <a:rPr lang="en-GB" dirty="0"/>
              <a:t>phrasing of the research question </a:t>
            </a:r>
            <a:r>
              <a:rPr lang="en-GB" dirty="0" smtClean="0"/>
              <a:t>may have limited </a:t>
            </a:r>
            <a:r>
              <a:rPr lang="en-GB" dirty="0"/>
              <a:t>what has been </a:t>
            </a:r>
            <a:r>
              <a:rPr lang="en-GB" dirty="0" smtClean="0"/>
              <a:t>discovered</a:t>
            </a:r>
            <a:endParaRPr lang="en-GB" dirty="0"/>
          </a:p>
          <a:p>
            <a:pPr lvl="0"/>
            <a:r>
              <a:rPr lang="en-GB" dirty="0"/>
              <a:t>the design may also have affected the finding and </a:t>
            </a:r>
            <a:r>
              <a:rPr lang="en-GB" dirty="0" smtClean="0"/>
              <a:t>analysis</a:t>
            </a:r>
            <a:endParaRPr lang="en-GB" dirty="0"/>
          </a:p>
          <a:p>
            <a:pPr lvl="0"/>
            <a:r>
              <a:rPr lang="en-GB" dirty="0"/>
              <a:t>it is possible that a different approach may have brought about different </a:t>
            </a:r>
            <a:r>
              <a:rPr lang="en-GB" dirty="0" smtClean="0"/>
              <a:t>conclusions</a:t>
            </a:r>
            <a:endParaRPr lang="en-GB" dirty="0"/>
          </a:p>
          <a:p>
            <a:pPr lvl="0"/>
            <a:r>
              <a:rPr lang="en-GB" dirty="0" err="1"/>
              <a:t>Willig</a:t>
            </a:r>
            <a:r>
              <a:rPr lang="en-GB" dirty="0"/>
              <a:t> points out that researchers must think critically about their findings and not accept them at face value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204864"/>
            <a:ext cx="1647076" cy="19589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933056"/>
            <a:ext cx="2924175" cy="156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033972"/>
            <a:ext cx="1392662" cy="126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8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can researchers be reflexive?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3888432" cy="405143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Qualitative research reports often include information about the researcher </a:t>
            </a:r>
            <a:endParaRPr lang="en-GB" dirty="0" smtClean="0"/>
          </a:p>
          <a:p>
            <a:r>
              <a:rPr lang="en-GB" dirty="0" smtClean="0"/>
              <a:t>This enables the reader to gain </a:t>
            </a:r>
            <a:r>
              <a:rPr lang="en-GB" dirty="0"/>
              <a:t>some sense of the </a:t>
            </a:r>
            <a:r>
              <a:rPr lang="en-GB" dirty="0" smtClean="0"/>
              <a:t>context </a:t>
            </a:r>
            <a:r>
              <a:rPr lang="en-GB" dirty="0"/>
              <a:t>in which the data was collected</a:t>
            </a:r>
          </a:p>
          <a:p>
            <a:r>
              <a:rPr lang="en-GB" dirty="0"/>
              <a:t>their training, experience, status, self-presentation to the </a:t>
            </a:r>
            <a:r>
              <a:rPr lang="en-GB" dirty="0" err="1"/>
              <a:t>Pps</a:t>
            </a:r>
            <a:r>
              <a:rPr lang="en-GB" dirty="0"/>
              <a:t> will all affect the data collection and a reflexive researcher must be aware of the way in which this will have affected the data collected, and the analysis and interpretation of this </a:t>
            </a:r>
            <a:r>
              <a:rPr lang="en-GB" dirty="0" smtClean="0"/>
              <a:t>data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16832"/>
            <a:ext cx="3616065" cy="348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95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traits does a good reflexive researcher require?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3418541" cy="4051437"/>
          </a:xfrm>
        </p:spPr>
        <p:txBody>
          <a:bodyPr/>
          <a:lstStyle/>
          <a:p>
            <a:r>
              <a:rPr lang="en-GB" dirty="0" smtClean="0"/>
              <a:t>self-awareness</a:t>
            </a:r>
          </a:p>
          <a:p>
            <a:r>
              <a:rPr lang="en-GB" dirty="0" smtClean="0"/>
              <a:t>critical self-reflection</a:t>
            </a:r>
          </a:p>
          <a:p>
            <a:r>
              <a:rPr lang="en-GB" dirty="0" smtClean="0"/>
              <a:t>ability to think about how </a:t>
            </a:r>
            <a:r>
              <a:rPr lang="en-GB" dirty="0"/>
              <a:t>your own potential biases may have affected the research process and the conclusions </a:t>
            </a:r>
            <a:r>
              <a:rPr lang="en-GB" dirty="0" smtClean="0"/>
              <a:t>drawn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060848"/>
            <a:ext cx="289691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39232"/>
      </p:ext>
    </p:extLst>
  </p:cSld>
  <p:clrMapOvr>
    <a:masterClrMapping/>
  </p:clrMapOvr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TM02455610[[fn=Autumn]]</Template>
  <TotalTime>42</TotalTime>
  <Words>326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Autumn</vt:lpstr>
      <vt:lpstr>IB: Paper 3 </vt:lpstr>
      <vt:lpstr>The Construction of Meaning</vt:lpstr>
      <vt:lpstr>To promote credibility, researchers….</vt:lpstr>
      <vt:lpstr>Willig (2001)  Personal reflexivity </vt:lpstr>
      <vt:lpstr>Willig (2001)  Epistemological reflexivity </vt:lpstr>
      <vt:lpstr>How can researchers be reflexive?</vt:lpstr>
      <vt:lpstr>What traits does a good reflexive researcher require?</vt:lpstr>
    </vt:vector>
  </TitlesOfParts>
  <Company>The Portsmouth Grammar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IB: Paper 3</dc:title>
  <dc:creator>IT Dept</dc:creator>
  <cp:lastModifiedBy>IT Dept</cp:lastModifiedBy>
  <cp:revision>4</cp:revision>
  <dcterms:created xsi:type="dcterms:W3CDTF">2016-11-22T11:28:06Z</dcterms:created>
  <dcterms:modified xsi:type="dcterms:W3CDTF">2016-11-22T12:10:23Z</dcterms:modified>
</cp:coreProperties>
</file>