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6" r:id="rId21"/>
    <p:sldId id="287" r:id="rId22"/>
    <p:sldId id="275" r:id="rId23"/>
    <p:sldId id="288" r:id="rId24"/>
    <p:sldId id="289" r:id="rId25"/>
    <p:sldId id="290" r:id="rId26"/>
    <p:sldId id="276" r:id="rId27"/>
    <p:sldId id="291" r:id="rId28"/>
    <p:sldId id="292" r:id="rId29"/>
    <p:sldId id="277" r:id="rId30"/>
    <p:sldId id="293" r:id="rId31"/>
    <p:sldId id="278" r:id="rId32"/>
    <p:sldId id="294" r:id="rId33"/>
    <p:sldId id="279" r:id="rId34"/>
    <p:sldId id="280" r:id="rId35"/>
    <p:sldId id="295" r:id="rId36"/>
    <p:sldId id="281" r:id="rId37"/>
    <p:sldId id="296" r:id="rId38"/>
    <p:sldId id="282" r:id="rId39"/>
    <p:sldId id="297" r:id="rId40"/>
    <p:sldId id="283" r:id="rId41"/>
    <p:sldId id="298" r:id="rId42"/>
    <p:sldId id="284" r:id="rId43"/>
    <p:sldId id="299" r:id="rId44"/>
    <p:sldId id="28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96"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28344C-0827-4899-B059-5F9E600B06B1}" type="datetimeFigureOut">
              <a:rPr lang="en-GB" smtClean="0"/>
              <a:t>23/04/2017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3960331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28344C-0827-4899-B059-5F9E600B06B1}" type="datetimeFigureOut">
              <a:rPr lang="en-GB" smtClean="0"/>
              <a:t>23/04/2017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3194214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28344C-0827-4899-B059-5F9E600B06B1}" type="datetimeFigureOut">
              <a:rPr lang="en-GB" smtClean="0"/>
              <a:t>23/04/2017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20123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E28344C-0827-4899-B059-5F9E600B06B1}" type="datetimeFigureOut">
              <a:rPr lang="en-GB" smtClean="0"/>
              <a:t>23/04/2017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2861046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E28344C-0827-4899-B059-5F9E600B06B1}" type="datetimeFigureOut">
              <a:rPr lang="en-GB" smtClean="0"/>
              <a:t>23/04/2017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1820079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E28344C-0827-4899-B059-5F9E600B06B1}" type="datetimeFigureOut">
              <a:rPr lang="en-GB" smtClean="0"/>
              <a:t>23/04/2017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1759797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8344C-0827-4899-B059-5F9E600B06B1}" type="datetimeFigureOut">
              <a:rPr lang="en-GB" smtClean="0"/>
              <a:t>23/04/2017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2630695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28344C-0827-4899-B059-5F9E600B06B1}" type="datetimeFigureOut">
              <a:rPr lang="en-GB" smtClean="0"/>
              <a:t>23/04/2017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2781479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28344C-0827-4899-B059-5F9E600B06B1}" type="datetimeFigureOut">
              <a:rPr lang="en-GB" smtClean="0"/>
              <a:t>23/04/2017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1887573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28344C-0827-4899-B059-5F9E600B06B1}" type="datetimeFigureOut">
              <a:rPr lang="en-GB" smtClean="0"/>
              <a:t>23/04/2017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366965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28344C-0827-4899-B059-5F9E600B06B1}" type="datetimeFigureOut">
              <a:rPr lang="en-GB" smtClean="0"/>
              <a:t>23/04/2017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43F19-1CA4-46D5-8933-C07B7020B09F}" type="slidenum">
              <a:rPr lang="en-GB" smtClean="0"/>
              <a:t>‹#›</a:t>
            </a:fld>
            <a:endParaRPr lang="en-GB"/>
          </a:p>
        </p:txBody>
      </p:sp>
    </p:spTree>
    <p:extLst>
      <p:ext uri="{BB962C8B-B14F-4D97-AF65-F5344CB8AC3E}">
        <p14:creationId xmlns:p14="http://schemas.microsoft.com/office/powerpoint/2010/main" val="246216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8344C-0827-4899-B059-5F9E600B06B1}" type="datetimeFigureOut">
              <a:rPr lang="en-GB" smtClean="0"/>
              <a:t>23/04/2017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43F19-1CA4-46D5-8933-C07B7020B09F}" type="slidenum">
              <a:rPr lang="en-GB" smtClean="0"/>
              <a:t>‹#›</a:t>
            </a:fld>
            <a:endParaRPr lang="en-GB"/>
          </a:p>
        </p:txBody>
      </p:sp>
    </p:spTree>
    <p:extLst>
      <p:ext uri="{BB962C8B-B14F-4D97-AF65-F5344CB8AC3E}">
        <p14:creationId xmlns:p14="http://schemas.microsoft.com/office/powerpoint/2010/main" val="308321224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996952"/>
            <a:ext cx="7772400" cy="1470025"/>
          </a:xfrm>
        </p:spPr>
        <p:txBody>
          <a:bodyPr>
            <a:normAutofit fontScale="90000"/>
          </a:bodyPr>
          <a:lstStyle/>
          <a:p>
            <a:r>
              <a:rPr lang="en-GB" b="1" dirty="0" smtClean="0"/>
              <a:t>Williams et al. (2013)</a:t>
            </a:r>
            <a:r>
              <a:rPr lang="en-GB" dirty="0" smtClean="0"/>
              <a:t> Combining imagination and reason in the treatment of depression: a randomised control trial of internet based cognitive bias modification and internet-CBT for depression.</a:t>
            </a:r>
            <a:r>
              <a:rPr lang="en-GB" dirty="0"/>
              <a:t/>
            </a:r>
            <a:br>
              <a:rPr lang="en-GB" dirty="0"/>
            </a:br>
            <a:endParaRPr lang="en-GB" dirty="0"/>
          </a:p>
        </p:txBody>
      </p:sp>
    </p:spTree>
    <p:extLst>
      <p:ext uri="{BB962C8B-B14F-4D97-AF65-F5344CB8AC3E}">
        <p14:creationId xmlns:p14="http://schemas.microsoft.com/office/powerpoint/2010/main" val="83413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to </a:t>
            </a:r>
            <a:r>
              <a:rPr lang="en-GB" dirty="0"/>
              <a:t>investigate the effectiveness of a brief 7 day internet-delivered imagery-based cognitive bias modification (CBM-I) </a:t>
            </a:r>
            <a:r>
              <a:rPr lang="en-GB" dirty="0" smtClean="0"/>
              <a:t>…</a:t>
            </a:r>
          </a:p>
          <a:p>
            <a:pPr lvl="1"/>
            <a:r>
              <a:rPr lang="en-GB" dirty="0" smtClean="0"/>
              <a:t>as </a:t>
            </a:r>
            <a:r>
              <a:rPr lang="en-GB" dirty="0"/>
              <a:t>a “stand-alone” intervention for depression </a:t>
            </a:r>
            <a:r>
              <a:rPr lang="en-GB" dirty="0" smtClean="0"/>
              <a:t>(bottom </a:t>
            </a:r>
            <a:r>
              <a:rPr lang="en-GB" dirty="0"/>
              <a:t>up intervention </a:t>
            </a:r>
            <a:r>
              <a:rPr lang="en-GB" dirty="0" smtClean="0"/>
              <a:t>-inputting </a:t>
            </a:r>
            <a:r>
              <a:rPr lang="en-GB" dirty="0"/>
              <a:t>new </a:t>
            </a:r>
            <a:r>
              <a:rPr lang="en-GB" dirty="0" smtClean="0"/>
              <a:t>information)</a:t>
            </a:r>
          </a:p>
          <a:p>
            <a:pPr lvl="1"/>
            <a:r>
              <a:rPr lang="en-GB" dirty="0" smtClean="0"/>
              <a:t>in </a:t>
            </a:r>
            <a:r>
              <a:rPr lang="en-GB" dirty="0"/>
              <a:t>combination with the more traditional top-down approach to CBT </a:t>
            </a:r>
            <a:r>
              <a:rPr lang="en-GB" dirty="0" smtClean="0"/>
              <a:t>(scrutinising </a:t>
            </a:r>
            <a:r>
              <a:rPr lang="en-GB" dirty="0"/>
              <a:t>pre-existing thinking </a:t>
            </a:r>
            <a:r>
              <a:rPr lang="en-GB" dirty="0" smtClean="0"/>
              <a:t>biases)</a:t>
            </a:r>
          </a:p>
          <a:p>
            <a:r>
              <a:rPr lang="en-GB" dirty="0" smtClean="0"/>
              <a:t>10 </a:t>
            </a:r>
            <a:r>
              <a:rPr lang="en-GB" dirty="0"/>
              <a:t>week </a:t>
            </a:r>
            <a:r>
              <a:rPr lang="en-GB" dirty="0" err="1"/>
              <a:t>iCBT</a:t>
            </a:r>
            <a:r>
              <a:rPr lang="en-GB" dirty="0"/>
              <a:t> program, </a:t>
            </a:r>
            <a:r>
              <a:rPr lang="en-GB" dirty="0" smtClean="0"/>
              <a:t>delivered over the Internet</a:t>
            </a:r>
          </a:p>
          <a:p>
            <a:r>
              <a:rPr lang="en-GB" dirty="0" smtClean="0"/>
              <a:t>Would preparing </a:t>
            </a:r>
            <a:r>
              <a:rPr lang="en-GB" dirty="0" err="1"/>
              <a:t>Pps</a:t>
            </a:r>
            <a:r>
              <a:rPr lang="en-GB" dirty="0"/>
              <a:t> with the CBM-I </a:t>
            </a:r>
            <a:r>
              <a:rPr lang="en-GB" dirty="0" smtClean="0"/>
              <a:t>optimise </a:t>
            </a:r>
            <a:r>
              <a:rPr lang="en-GB" dirty="0"/>
              <a:t>engagement with the more challenging </a:t>
            </a:r>
            <a:r>
              <a:rPr lang="en-GB" dirty="0" err="1"/>
              <a:t>iCBT</a:t>
            </a:r>
            <a:r>
              <a:rPr lang="en-GB" dirty="0"/>
              <a:t> </a:t>
            </a:r>
            <a:r>
              <a:rPr lang="en-GB" dirty="0" smtClean="0"/>
              <a:t>components?</a:t>
            </a:r>
            <a:endParaRPr lang="en-GB" dirty="0"/>
          </a:p>
          <a:p>
            <a:endParaRPr lang="en-GB" dirty="0"/>
          </a:p>
        </p:txBody>
      </p:sp>
    </p:spTree>
    <p:extLst>
      <p:ext uri="{BB962C8B-B14F-4D97-AF65-F5344CB8AC3E}">
        <p14:creationId xmlns:p14="http://schemas.microsoft.com/office/powerpoint/2010/main" val="4126803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a:t>
            </a:r>
            <a:endParaRPr lang="en-GB" dirty="0"/>
          </a:p>
        </p:txBody>
      </p:sp>
      <p:sp>
        <p:nvSpPr>
          <p:cNvPr id="3" name="Content Placeholder 2"/>
          <p:cNvSpPr>
            <a:spLocks noGrp="1"/>
          </p:cNvSpPr>
          <p:nvPr>
            <p:ph idx="1"/>
          </p:nvPr>
        </p:nvSpPr>
        <p:spPr/>
        <p:txBody>
          <a:bodyPr>
            <a:normAutofit/>
          </a:bodyPr>
          <a:lstStyle/>
          <a:p>
            <a:r>
              <a:rPr lang="en-GB" dirty="0" smtClean="0"/>
              <a:t>69 </a:t>
            </a:r>
            <a:r>
              <a:rPr lang="en-GB" dirty="0"/>
              <a:t>people </a:t>
            </a:r>
            <a:r>
              <a:rPr lang="en-GB" dirty="0" smtClean="0"/>
              <a:t>were </a:t>
            </a:r>
            <a:r>
              <a:rPr lang="en-GB" dirty="0"/>
              <a:t>randomized by an independent person to either </a:t>
            </a:r>
            <a:endParaRPr lang="en-GB" dirty="0" smtClean="0"/>
          </a:p>
          <a:p>
            <a:pPr lvl="1"/>
            <a:r>
              <a:rPr lang="en-GB" dirty="0" smtClean="0"/>
              <a:t>the </a:t>
            </a:r>
            <a:r>
              <a:rPr lang="en-GB" dirty="0"/>
              <a:t>intervention </a:t>
            </a:r>
            <a:r>
              <a:rPr lang="en-GB" dirty="0" smtClean="0"/>
              <a:t>group (</a:t>
            </a:r>
            <a:r>
              <a:rPr lang="en-GB" i="1" dirty="0" smtClean="0"/>
              <a:t>n</a:t>
            </a:r>
            <a:r>
              <a:rPr lang="en-GB" dirty="0"/>
              <a:t> = </a:t>
            </a:r>
            <a:r>
              <a:rPr lang="en-GB" dirty="0" smtClean="0"/>
              <a:t>38)</a:t>
            </a:r>
          </a:p>
          <a:p>
            <a:pPr lvl="1"/>
            <a:r>
              <a:rPr lang="en-GB" dirty="0" smtClean="0"/>
              <a:t>The wait-list </a:t>
            </a:r>
            <a:r>
              <a:rPr lang="en-GB" dirty="0"/>
              <a:t>control (WLC) group (</a:t>
            </a:r>
            <a:r>
              <a:rPr lang="en-GB" i="1" dirty="0"/>
              <a:t>n</a:t>
            </a:r>
            <a:r>
              <a:rPr lang="en-GB" dirty="0"/>
              <a:t> = 31). </a:t>
            </a:r>
            <a:endParaRPr lang="en-GB" dirty="0" smtClean="0"/>
          </a:p>
          <a:p>
            <a:r>
              <a:rPr lang="en-GB" dirty="0" smtClean="0"/>
              <a:t>The </a:t>
            </a:r>
            <a:r>
              <a:rPr lang="en-GB" dirty="0"/>
              <a:t>WLC group completed </a:t>
            </a:r>
            <a:r>
              <a:rPr lang="en-GB" dirty="0" err="1"/>
              <a:t>iCBT</a:t>
            </a:r>
            <a:r>
              <a:rPr lang="en-GB" dirty="0"/>
              <a:t> after the intervention group had completed all study </a:t>
            </a:r>
            <a:r>
              <a:rPr lang="en-GB" dirty="0" smtClean="0"/>
              <a:t>components</a:t>
            </a:r>
          </a:p>
        </p:txBody>
      </p:sp>
    </p:spTree>
    <p:extLst>
      <p:ext uri="{BB962C8B-B14F-4D97-AF65-F5344CB8AC3E}">
        <p14:creationId xmlns:p14="http://schemas.microsoft.com/office/powerpoint/2010/main" val="407997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Ethics</a:t>
            </a:r>
            <a:endParaRPr lang="en-GB" dirty="0"/>
          </a:p>
        </p:txBody>
      </p:sp>
      <p:sp>
        <p:nvSpPr>
          <p:cNvPr id="3" name="Content Placeholder 2"/>
          <p:cNvSpPr>
            <a:spLocks noGrp="1"/>
          </p:cNvSpPr>
          <p:nvPr>
            <p:ph idx="1"/>
          </p:nvPr>
        </p:nvSpPr>
        <p:spPr/>
        <p:txBody>
          <a:bodyPr/>
          <a:lstStyle/>
          <a:p>
            <a:r>
              <a:rPr lang="en-GB" dirty="0"/>
              <a:t>A</a:t>
            </a:r>
            <a:r>
              <a:rPr lang="en-GB" dirty="0" smtClean="0"/>
              <a:t>pproved </a:t>
            </a:r>
            <a:r>
              <a:rPr lang="en-GB" dirty="0"/>
              <a:t>by </a:t>
            </a:r>
            <a:r>
              <a:rPr lang="en-GB" dirty="0" smtClean="0"/>
              <a:t>…</a:t>
            </a:r>
          </a:p>
          <a:p>
            <a:pPr lvl="1"/>
            <a:r>
              <a:rPr lang="en-GB" dirty="0" smtClean="0"/>
              <a:t>the </a:t>
            </a:r>
            <a:r>
              <a:rPr lang="en-GB" dirty="0"/>
              <a:t>Human Research Ethics Committee (HREC) of St. Vincent’s Hospital in </a:t>
            </a:r>
            <a:r>
              <a:rPr lang="en-GB" dirty="0" smtClean="0"/>
              <a:t>Sydney</a:t>
            </a:r>
          </a:p>
          <a:p>
            <a:pPr lvl="1"/>
            <a:r>
              <a:rPr lang="en-GB" dirty="0" smtClean="0"/>
              <a:t>the </a:t>
            </a:r>
            <a:r>
              <a:rPr lang="en-GB" dirty="0"/>
              <a:t>HREC of the University of New South </a:t>
            </a:r>
            <a:r>
              <a:rPr lang="en-GB" dirty="0" smtClean="0"/>
              <a:t>Wales, Sydney.</a:t>
            </a:r>
          </a:p>
          <a:p>
            <a:r>
              <a:rPr lang="en-GB" dirty="0" smtClean="0"/>
              <a:t>All </a:t>
            </a:r>
            <a:r>
              <a:rPr lang="en-GB" dirty="0" err="1" smtClean="0"/>
              <a:t>Pps</a:t>
            </a:r>
            <a:r>
              <a:rPr lang="en-GB" dirty="0" smtClean="0"/>
              <a:t> gave electronic </a:t>
            </a:r>
            <a:r>
              <a:rPr lang="en-GB" u="sng" dirty="0" smtClean="0"/>
              <a:t>informed consent</a:t>
            </a:r>
            <a:endParaRPr lang="en-GB" u="sng" dirty="0"/>
          </a:p>
          <a:p>
            <a:endParaRPr lang="en-GB" dirty="0"/>
          </a:p>
        </p:txBody>
      </p:sp>
    </p:spTree>
    <p:extLst>
      <p:ext uri="{BB962C8B-B14F-4D97-AF65-F5344CB8AC3E}">
        <p14:creationId xmlns:p14="http://schemas.microsoft.com/office/powerpoint/2010/main" val="214428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Participants</a:t>
            </a:r>
            <a:endParaRPr lang="en-GB" dirty="0"/>
          </a:p>
        </p:txBody>
      </p:sp>
      <p:sp>
        <p:nvSpPr>
          <p:cNvPr id="3" name="Content Placeholder 2"/>
          <p:cNvSpPr>
            <a:spLocks noGrp="1"/>
          </p:cNvSpPr>
          <p:nvPr>
            <p:ph idx="1"/>
          </p:nvPr>
        </p:nvSpPr>
        <p:spPr/>
        <p:txBody>
          <a:bodyPr/>
          <a:lstStyle/>
          <a:p>
            <a:r>
              <a:rPr lang="en-GB" dirty="0" smtClean="0"/>
              <a:t>69 </a:t>
            </a:r>
            <a:r>
              <a:rPr lang="en-GB" dirty="0" err="1"/>
              <a:t>Pps</a:t>
            </a:r>
            <a:r>
              <a:rPr lang="en-GB" dirty="0"/>
              <a:t> recruited via virtualclinic.org.au (Clinical Research Unit for Anxiety and Depression), a not-for-profit clinical and research unit in Sydney, Australia. </a:t>
            </a:r>
            <a:endParaRPr lang="en-GB" dirty="0" smtClean="0"/>
          </a:p>
          <a:p>
            <a:r>
              <a:rPr lang="en-GB" dirty="0" smtClean="0"/>
              <a:t>Applicants </a:t>
            </a:r>
            <a:r>
              <a:rPr lang="en-GB" dirty="0"/>
              <a:t>first completed online screening </a:t>
            </a:r>
            <a:r>
              <a:rPr lang="en-GB" dirty="0" smtClean="0"/>
              <a:t>questionnaires</a:t>
            </a:r>
            <a:endParaRPr lang="en-GB" dirty="0"/>
          </a:p>
          <a:p>
            <a:endParaRPr lang="en-GB" dirty="0"/>
          </a:p>
        </p:txBody>
      </p:sp>
    </p:spTree>
    <p:extLst>
      <p:ext uri="{BB962C8B-B14F-4D97-AF65-F5344CB8AC3E}">
        <p14:creationId xmlns:p14="http://schemas.microsoft.com/office/powerpoint/2010/main" val="1129964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Materials: Primary Measures</a:t>
            </a:r>
            <a:endParaRPr lang="en-GB" dirty="0"/>
          </a:p>
        </p:txBody>
      </p:sp>
      <p:sp>
        <p:nvSpPr>
          <p:cNvPr id="3" name="Content Placeholder 2"/>
          <p:cNvSpPr>
            <a:spLocks noGrp="1"/>
          </p:cNvSpPr>
          <p:nvPr>
            <p:ph idx="1"/>
          </p:nvPr>
        </p:nvSpPr>
        <p:spPr>
          <a:xfrm>
            <a:off x="539552" y="1484784"/>
            <a:ext cx="8229600" cy="4525963"/>
          </a:xfrm>
        </p:spPr>
        <p:txBody>
          <a:bodyPr>
            <a:normAutofit fontScale="85000" lnSpcReduction="20000"/>
          </a:bodyPr>
          <a:lstStyle/>
          <a:p>
            <a:pPr marL="0" indent="0">
              <a:buNone/>
            </a:pPr>
            <a:r>
              <a:rPr lang="en-GB" b="1" dirty="0" smtClean="0"/>
              <a:t>to measure depression </a:t>
            </a:r>
            <a:r>
              <a:rPr lang="en-GB" b="1" dirty="0"/>
              <a:t>severity and distress </a:t>
            </a:r>
            <a:r>
              <a:rPr lang="en-GB" b="1" dirty="0" smtClean="0"/>
              <a:t>…</a:t>
            </a:r>
            <a:endParaRPr lang="en-GB" dirty="0"/>
          </a:p>
          <a:p>
            <a:pPr lvl="1"/>
            <a:r>
              <a:rPr lang="en-GB" dirty="0" smtClean="0"/>
              <a:t>telephoned </a:t>
            </a:r>
            <a:r>
              <a:rPr lang="en-GB" dirty="0"/>
              <a:t>for a diagnostic interview using the </a:t>
            </a:r>
            <a:r>
              <a:rPr lang="en-GB" b="1" dirty="0"/>
              <a:t>Mini International Neuropsychiatric </a:t>
            </a:r>
            <a:r>
              <a:rPr lang="en-GB" b="1" dirty="0" smtClean="0"/>
              <a:t>Interview</a:t>
            </a:r>
            <a:r>
              <a:rPr lang="en-GB" dirty="0" smtClean="0"/>
              <a:t> (MINI)</a:t>
            </a:r>
            <a:endParaRPr lang="en-GB" dirty="0"/>
          </a:p>
          <a:p>
            <a:pPr lvl="1"/>
            <a:r>
              <a:rPr lang="en-GB" dirty="0"/>
              <a:t>The </a:t>
            </a:r>
            <a:r>
              <a:rPr lang="en-GB" b="1" dirty="0"/>
              <a:t>Beck Depression Inventory</a:t>
            </a:r>
            <a:r>
              <a:rPr lang="en-GB" dirty="0"/>
              <a:t>–2nd edition (</a:t>
            </a:r>
            <a:r>
              <a:rPr lang="en-GB" dirty="0" smtClean="0"/>
              <a:t>BDI-II)</a:t>
            </a:r>
          </a:p>
          <a:p>
            <a:pPr lvl="1"/>
            <a:r>
              <a:rPr lang="en-GB" dirty="0" smtClean="0"/>
              <a:t>nine-item </a:t>
            </a:r>
            <a:r>
              <a:rPr lang="en-GB" dirty="0"/>
              <a:t>Depression Scale of the </a:t>
            </a:r>
            <a:r>
              <a:rPr lang="en-GB" b="1" dirty="0"/>
              <a:t>Patient Health Questionnaire (</a:t>
            </a:r>
            <a:r>
              <a:rPr lang="en-GB" b="1" dirty="0" smtClean="0"/>
              <a:t>PHQ-9)</a:t>
            </a:r>
            <a:endParaRPr lang="en-GB" dirty="0" smtClean="0"/>
          </a:p>
          <a:p>
            <a:pPr lvl="1"/>
            <a:r>
              <a:rPr lang="en-GB" dirty="0" smtClean="0"/>
              <a:t>The </a:t>
            </a:r>
            <a:r>
              <a:rPr lang="en-GB" dirty="0"/>
              <a:t>10-item </a:t>
            </a:r>
            <a:r>
              <a:rPr lang="en-GB" b="1" dirty="0"/>
              <a:t>Kessler Psychological Distress Scale (K10) </a:t>
            </a:r>
            <a:r>
              <a:rPr lang="en-GB" dirty="0"/>
              <a:t>was used to index </a:t>
            </a:r>
            <a:r>
              <a:rPr lang="en-GB" b="1" dirty="0" smtClean="0"/>
              <a:t>distress</a:t>
            </a:r>
            <a:endParaRPr lang="en-GB" dirty="0"/>
          </a:p>
          <a:p>
            <a:pPr lvl="1"/>
            <a:r>
              <a:rPr lang="en-GB" dirty="0"/>
              <a:t>Interpretation bias was measured with the </a:t>
            </a:r>
            <a:r>
              <a:rPr lang="en-GB" b="1" dirty="0"/>
              <a:t>Ambiguous Scenarios Test–Depression (AST-D)</a:t>
            </a:r>
            <a:r>
              <a:rPr lang="en-GB" dirty="0"/>
              <a:t> and an electronic version of the </a:t>
            </a:r>
            <a:r>
              <a:rPr lang="en-GB" b="1" dirty="0"/>
              <a:t>Scrambled Sentences Test (SST</a:t>
            </a:r>
            <a:r>
              <a:rPr lang="en-GB" dirty="0"/>
              <a:t>); two versions of the AST-D were presented in counterbalanced order.</a:t>
            </a:r>
          </a:p>
          <a:p>
            <a:endParaRPr lang="en-GB" dirty="0"/>
          </a:p>
        </p:txBody>
      </p:sp>
    </p:spTree>
    <p:extLst>
      <p:ext uri="{BB962C8B-B14F-4D97-AF65-F5344CB8AC3E}">
        <p14:creationId xmlns:p14="http://schemas.microsoft.com/office/powerpoint/2010/main" val="3991522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Secondary measures </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included </a:t>
            </a:r>
            <a:r>
              <a:rPr lang="en-GB" b="1" dirty="0"/>
              <a:t>degree of disability, anxiety and repetitive negative thinking) using</a:t>
            </a:r>
            <a:r>
              <a:rPr lang="en-GB" b="1" dirty="0" smtClean="0"/>
              <a:t>…</a:t>
            </a:r>
            <a:endParaRPr lang="en-GB" sz="2800" dirty="0"/>
          </a:p>
          <a:p>
            <a:r>
              <a:rPr lang="en-GB" dirty="0"/>
              <a:t>the </a:t>
            </a:r>
            <a:r>
              <a:rPr lang="en-GB" b="1" dirty="0"/>
              <a:t>World Health Organization Disability Assessment Schedule–II </a:t>
            </a:r>
            <a:r>
              <a:rPr lang="en-GB" dirty="0"/>
              <a:t>(WHODAS-II),</a:t>
            </a:r>
          </a:p>
          <a:p>
            <a:r>
              <a:rPr lang="en-GB" dirty="0"/>
              <a:t>the </a:t>
            </a:r>
            <a:r>
              <a:rPr lang="en-GB" b="1" dirty="0"/>
              <a:t>State Trait Anxiety Inventory–Trait Version </a:t>
            </a:r>
            <a:r>
              <a:rPr lang="en-GB" dirty="0"/>
              <a:t>(STAI-T)</a:t>
            </a:r>
          </a:p>
          <a:p>
            <a:r>
              <a:rPr lang="en-GB" dirty="0"/>
              <a:t>the </a:t>
            </a:r>
            <a:r>
              <a:rPr lang="en-GB" b="1" dirty="0"/>
              <a:t>Repetitive Thinking Questionnaire (RTQ10 </a:t>
            </a:r>
            <a:r>
              <a:rPr lang="en-GB" dirty="0"/>
              <a:t> </a:t>
            </a:r>
            <a:endParaRPr lang="en-GB" sz="2800" dirty="0"/>
          </a:p>
          <a:p>
            <a:endParaRPr lang="en-GB" dirty="0"/>
          </a:p>
        </p:txBody>
      </p:sp>
    </p:spTree>
    <p:extLst>
      <p:ext uri="{BB962C8B-B14F-4D97-AF65-F5344CB8AC3E}">
        <p14:creationId xmlns:p14="http://schemas.microsoft.com/office/powerpoint/2010/main" val="597146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Treatment Expectancy and Outcomes Questionnaire</a:t>
            </a:r>
            <a:endParaRPr lang="en-GB" dirty="0"/>
          </a:p>
        </p:txBody>
      </p:sp>
      <p:sp>
        <p:nvSpPr>
          <p:cNvPr id="3" name="Content Placeholder 2"/>
          <p:cNvSpPr>
            <a:spLocks noGrp="1"/>
          </p:cNvSpPr>
          <p:nvPr>
            <p:ph idx="1"/>
          </p:nvPr>
        </p:nvSpPr>
        <p:spPr/>
        <p:txBody>
          <a:bodyPr>
            <a:normAutofit fontScale="92500"/>
          </a:bodyPr>
          <a:lstStyle/>
          <a:p>
            <a:r>
              <a:rPr lang="en-GB" dirty="0" smtClean="0"/>
              <a:t>contained three questions: </a:t>
            </a:r>
          </a:p>
          <a:p>
            <a:pPr lvl="1"/>
            <a:r>
              <a:rPr lang="en-GB" dirty="0" smtClean="0"/>
              <a:t>“At this point, how logical does the program offered to you seem? (0 = </a:t>
            </a:r>
            <a:r>
              <a:rPr lang="en-GB" i="1" dirty="0" smtClean="0"/>
              <a:t>Not at all logical</a:t>
            </a:r>
            <a:r>
              <a:rPr lang="en-GB" dirty="0" smtClean="0"/>
              <a:t> to 4 = </a:t>
            </a:r>
            <a:r>
              <a:rPr lang="en-GB" i="1" dirty="0" smtClean="0"/>
              <a:t>Very logical</a:t>
            </a:r>
            <a:r>
              <a:rPr lang="en-GB" dirty="0" smtClean="0"/>
              <a:t>)</a:t>
            </a:r>
          </a:p>
          <a:p>
            <a:pPr lvl="1"/>
            <a:r>
              <a:rPr lang="en-GB" dirty="0" smtClean="0"/>
              <a:t>“At this point, how useful do you think this treatment will be in reducing your depression symptoms?” (0 = </a:t>
            </a:r>
            <a:r>
              <a:rPr lang="en-GB" i="1" dirty="0" smtClean="0"/>
              <a:t>Not at all useful</a:t>
            </a:r>
            <a:r>
              <a:rPr lang="en-GB" dirty="0" smtClean="0"/>
              <a:t> to 4 = </a:t>
            </a:r>
            <a:r>
              <a:rPr lang="en-GB" i="1" dirty="0" smtClean="0"/>
              <a:t>Very useful</a:t>
            </a:r>
            <a:r>
              <a:rPr lang="en-GB" dirty="0" smtClean="0"/>
              <a:t>)</a:t>
            </a:r>
          </a:p>
          <a:p>
            <a:pPr lvl="1"/>
            <a:r>
              <a:rPr lang="en-GB" dirty="0" smtClean="0"/>
              <a:t>“Overall, how satisfied are you with your treatment?” (1 = </a:t>
            </a:r>
            <a:r>
              <a:rPr lang="en-GB" i="1" dirty="0" smtClean="0"/>
              <a:t>Very dissatisfied</a:t>
            </a:r>
            <a:r>
              <a:rPr lang="en-GB" dirty="0" smtClean="0"/>
              <a:t> to 5 = </a:t>
            </a:r>
            <a:r>
              <a:rPr lang="en-GB" i="1" dirty="0" smtClean="0"/>
              <a:t>Very satisfied</a:t>
            </a:r>
            <a:r>
              <a:rPr lang="en-GB" dirty="0" smtClean="0"/>
              <a:t>).</a:t>
            </a:r>
          </a:p>
          <a:p>
            <a:endParaRPr lang="en-GB" dirty="0"/>
          </a:p>
        </p:txBody>
      </p:sp>
    </p:spTree>
    <p:extLst>
      <p:ext uri="{BB962C8B-B14F-4D97-AF65-F5344CB8AC3E}">
        <p14:creationId xmlns:p14="http://schemas.microsoft.com/office/powerpoint/2010/main" val="2077634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interventions: CBM-I</a:t>
            </a:r>
            <a:endParaRPr lang="en-GB" dirty="0"/>
          </a:p>
        </p:txBody>
      </p:sp>
      <p:sp>
        <p:nvSpPr>
          <p:cNvPr id="3" name="Content Placeholder 2"/>
          <p:cNvSpPr>
            <a:spLocks noGrp="1"/>
          </p:cNvSpPr>
          <p:nvPr>
            <p:ph idx="1"/>
          </p:nvPr>
        </p:nvSpPr>
        <p:spPr/>
        <p:txBody>
          <a:bodyPr>
            <a:normAutofit fontScale="92500" lnSpcReduction="20000"/>
          </a:bodyPr>
          <a:lstStyle/>
          <a:p>
            <a:r>
              <a:rPr lang="en-GB" b="1" dirty="0" smtClean="0"/>
              <a:t>CBM-I</a:t>
            </a:r>
            <a:r>
              <a:rPr lang="en-GB" b="1" dirty="0"/>
              <a:t>:</a:t>
            </a:r>
            <a:r>
              <a:rPr lang="en-GB" dirty="0"/>
              <a:t> seven sessions (20 min </a:t>
            </a:r>
            <a:r>
              <a:rPr lang="en-GB" dirty="0" smtClean="0"/>
              <a:t>each)</a:t>
            </a:r>
          </a:p>
          <a:p>
            <a:r>
              <a:rPr lang="en-GB" dirty="0" smtClean="0"/>
              <a:t>imagery-focused CBM-I</a:t>
            </a:r>
          </a:p>
          <a:p>
            <a:r>
              <a:rPr lang="en-GB" dirty="0" smtClean="0"/>
              <a:t>completed </a:t>
            </a:r>
            <a:r>
              <a:rPr lang="en-GB" dirty="0"/>
              <a:t>daily over the course of 1 </a:t>
            </a:r>
            <a:r>
              <a:rPr lang="en-GB" dirty="0" smtClean="0"/>
              <a:t>week;</a:t>
            </a:r>
          </a:p>
          <a:p>
            <a:r>
              <a:rPr lang="en-GB" dirty="0" smtClean="0"/>
              <a:t>repeatedly </a:t>
            </a:r>
            <a:r>
              <a:rPr lang="en-GB" dirty="0"/>
              <a:t>presented with ambiguous scenarios that are consistently resolved in a positive </a:t>
            </a:r>
            <a:r>
              <a:rPr lang="en-GB" dirty="0" smtClean="0"/>
              <a:t>manner</a:t>
            </a:r>
          </a:p>
          <a:p>
            <a:r>
              <a:rPr lang="en-GB" dirty="0" smtClean="0"/>
              <a:t>to </a:t>
            </a:r>
            <a:r>
              <a:rPr lang="en-GB" dirty="0"/>
              <a:t>train the user to have an automatic positive bias with regard to the way that they interpret novel ambiguous information in their day-to-day lives</a:t>
            </a:r>
          </a:p>
          <a:p>
            <a:endParaRPr lang="en-GB" dirty="0"/>
          </a:p>
        </p:txBody>
      </p:sp>
    </p:spTree>
    <p:extLst>
      <p:ext uri="{BB962C8B-B14F-4D97-AF65-F5344CB8AC3E}">
        <p14:creationId xmlns:p14="http://schemas.microsoft.com/office/powerpoint/2010/main" val="1096658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smtClean="0"/>
              <a:t>iCBT</a:t>
            </a:r>
            <a:endParaRPr lang="en-GB" dirty="0"/>
          </a:p>
        </p:txBody>
      </p:sp>
      <p:sp>
        <p:nvSpPr>
          <p:cNvPr id="3" name="Content Placeholder 2"/>
          <p:cNvSpPr>
            <a:spLocks noGrp="1"/>
          </p:cNvSpPr>
          <p:nvPr>
            <p:ph idx="1"/>
          </p:nvPr>
        </p:nvSpPr>
        <p:spPr/>
        <p:txBody>
          <a:bodyPr>
            <a:normAutofit/>
          </a:bodyPr>
          <a:lstStyle/>
          <a:p>
            <a:r>
              <a:rPr lang="en-GB" dirty="0" smtClean="0"/>
              <a:t>the Sadness Program</a:t>
            </a:r>
          </a:p>
          <a:p>
            <a:r>
              <a:rPr lang="en-GB" dirty="0" smtClean="0"/>
              <a:t>six online lessons</a:t>
            </a:r>
          </a:p>
          <a:p>
            <a:r>
              <a:rPr lang="en-GB" dirty="0" smtClean="0"/>
              <a:t>best practice CBT</a:t>
            </a:r>
          </a:p>
          <a:p>
            <a:r>
              <a:rPr lang="en-GB" dirty="0" smtClean="0"/>
              <a:t>regular HW assignments</a:t>
            </a:r>
          </a:p>
          <a:p>
            <a:r>
              <a:rPr lang="en-GB" dirty="0" smtClean="0"/>
              <a:t>access to supplementary resources</a:t>
            </a:r>
          </a:p>
          <a:p>
            <a:r>
              <a:rPr lang="en-GB" dirty="0" smtClean="0"/>
              <a:t>no </a:t>
            </a:r>
            <a:r>
              <a:rPr lang="en-GB" dirty="0"/>
              <a:t>face-to-face contact</a:t>
            </a:r>
          </a:p>
          <a:p>
            <a:endParaRPr lang="en-GB" dirty="0"/>
          </a:p>
        </p:txBody>
      </p:sp>
    </p:spTree>
    <p:extLst>
      <p:ext uri="{BB962C8B-B14F-4D97-AF65-F5344CB8AC3E}">
        <p14:creationId xmlns:p14="http://schemas.microsoft.com/office/powerpoint/2010/main" val="309515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Design</a:t>
            </a:r>
            <a:endParaRPr lang="en-GB" dirty="0"/>
          </a:p>
        </p:txBody>
      </p:sp>
      <p:sp>
        <p:nvSpPr>
          <p:cNvPr id="3" name="Content Placeholder 2"/>
          <p:cNvSpPr>
            <a:spLocks noGrp="1"/>
          </p:cNvSpPr>
          <p:nvPr>
            <p:ph idx="1"/>
          </p:nvPr>
        </p:nvSpPr>
        <p:spPr/>
        <p:txBody>
          <a:bodyPr>
            <a:normAutofit fontScale="77500" lnSpcReduction="20000"/>
          </a:bodyPr>
          <a:lstStyle/>
          <a:p>
            <a:pPr lvl="0"/>
            <a:r>
              <a:rPr lang="en-GB" dirty="0" smtClean="0"/>
              <a:t>All </a:t>
            </a:r>
            <a:r>
              <a:rPr lang="en-GB" dirty="0" err="1" smtClean="0"/>
              <a:t>Pps</a:t>
            </a:r>
            <a:r>
              <a:rPr lang="en-GB" dirty="0" smtClean="0"/>
              <a:t> completed baselines measures of their depression, distress, anxiety and thinking biases</a:t>
            </a:r>
          </a:p>
          <a:p>
            <a:pPr lvl="0"/>
            <a:r>
              <a:rPr lang="en-GB" dirty="0" smtClean="0"/>
              <a:t>Half the </a:t>
            </a:r>
            <a:r>
              <a:rPr lang="en-GB" dirty="0" err="1" smtClean="0"/>
              <a:t>Pps</a:t>
            </a:r>
            <a:r>
              <a:rPr lang="en-GB" dirty="0" smtClean="0"/>
              <a:t> then completed the 7-day CBM-I component, the other half were on the waiting list. </a:t>
            </a:r>
          </a:p>
          <a:p>
            <a:pPr lvl="0"/>
            <a:r>
              <a:rPr lang="en-GB" dirty="0" smtClean="0"/>
              <a:t>All patients then completed the primary measures after the 7-day intervention phase.</a:t>
            </a:r>
          </a:p>
          <a:p>
            <a:pPr lvl="0"/>
            <a:r>
              <a:rPr lang="en-GB" dirty="0" smtClean="0"/>
              <a:t>Next the experimental group completed the 10-week </a:t>
            </a:r>
            <a:r>
              <a:rPr lang="en-GB" dirty="0" err="1" smtClean="0"/>
              <a:t>iCBT</a:t>
            </a:r>
            <a:r>
              <a:rPr lang="en-GB" dirty="0" smtClean="0"/>
              <a:t> component, whilst the others were again “on the waiting list”. </a:t>
            </a:r>
          </a:p>
          <a:p>
            <a:pPr lvl="0"/>
            <a:r>
              <a:rPr lang="en-GB" dirty="0" smtClean="0"/>
              <a:t>All patients completed the baseline battery of questionnaires after 10 weeks.</a:t>
            </a:r>
          </a:p>
          <a:p>
            <a:pPr lvl="0"/>
            <a:r>
              <a:rPr lang="en-GB" dirty="0" smtClean="0"/>
              <a:t>The WLC group then commenced deferred treatment (</a:t>
            </a:r>
            <a:r>
              <a:rPr lang="en-GB" dirty="0" err="1" smtClean="0"/>
              <a:t>iCBT</a:t>
            </a:r>
            <a:r>
              <a:rPr lang="en-GB" dirty="0" smtClean="0"/>
              <a:t> but without CBM-I)</a:t>
            </a:r>
          </a:p>
          <a:p>
            <a:endParaRPr lang="en-GB" dirty="0"/>
          </a:p>
        </p:txBody>
      </p:sp>
    </p:spTree>
    <p:extLst>
      <p:ext uri="{BB962C8B-B14F-4D97-AF65-F5344CB8AC3E}">
        <p14:creationId xmlns:p14="http://schemas.microsoft.com/office/powerpoint/2010/main" val="125587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en-GB" dirty="0" smtClean="0"/>
              <a:t>Results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134621286"/>
              </p:ext>
            </p:extLst>
          </p:nvPr>
        </p:nvGraphicFramePr>
        <p:xfrm>
          <a:off x="755576" y="1124745"/>
          <a:ext cx="7848872" cy="5184574"/>
        </p:xfrm>
        <a:graphic>
          <a:graphicData uri="http://schemas.openxmlformats.org/drawingml/2006/table">
            <a:tbl>
              <a:tblPr firstRow="1" firstCol="1" bandRow="1">
                <a:tableStyleId>{5C22544A-7EE6-4342-B048-85BDC9FD1C3A}</a:tableStyleId>
              </a:tblPr>
              <a:tblGrid>
                <a:gridCol w="1544430"/>
                <a:gridCol w="1544430"/>
                <a:gridCol w="1678083"/>
                <a:gridCol w="1678083"/>
                <a:gridCol w="1403846"/>
              </a:tblGrid>
              <a:tr h="749622">
                <a:tc>
                  <a:txBody>
                    <a:bodyPr/>
                    <a:lstStyle/>
                    <a:p>
                      <a:pPr algn="l">
                        <a:lnSpc>
                          <a:spcPct val="115000"/>
                        </a:lnSpc>
                        <a:spcAft>
                          <a:spcPts val="0"/>
                        </a:spcAft>
                      </a:pPr>
                      <a:r>
                        <a:rPr lang="en-GB" sz="2000" dirty="0">
                          <a:effectLst/>
                        </a:rPr>
                        <a:t>Measure</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Group</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Baseline</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After CBM-I</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After iCBT</a:t>
                      </a:r>
                      <a:endParaRPr lang="en-GB" sz="2000">
                        <a:solidFill>
                          <a:srgbClr val="000000"/>
                        </a:solidFill>
                        <a:effectLst/>
                        <a:latin typeface="Calibri"/>
                        <a:ea typeface="Calibri"/>
                        <a:cs typeface="Times New Roman"/>
                      </a:endParaRPr>
                    </a:p>
                  </a:txBody>
                  <a:tcPr marL="68580" marR="68580" marT="0" marB="0"/>
                </a:tc>
              </a:tr>
              <a:tr h="708186">
                <a:tc rowSpan="2">
                  <a:txBody>
                    <a:bodyPr/>
                    <a:lstStyle/>
                    <a:p>
                      <a:pPr algn="l">
                        <a:lnSpc>
                          <a:spcPct val="115000"/>
                        </a:lnSpc>
                        <a:spcAft>
                          <a:spcPts val="0"/>
                        </a:spcAft>
                      </a:pPr>
                      <a:r>
                        <a:rPr lang="en-GB" sz="2000" dirty="0">
                          <a:effectLst/>
                        </a:rPr>
                        <a:t>BDI -II</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Intervention</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27.97</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18.96</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10.40</a:t>
                      </a:r>
                      <a:endParaRPr lang="en-GB" sz="2000">
                        <a:solidFill>
                          <a:srgbClr val="000000"/>
                        </a:solidFill>
                        <a:effectLst/>
                        <a:latin typeface="Calibri"/>
                        <a:ea typeface="Calibri"/>
                        <a:cs typeface="Times New Roman"/>
                      </a:endParaRPr>
                    </a:p>
                  </a:txBody>
                  <a:tcPr marL="68580" marR="68580" marT="0" marB="0"/>
                </a:tc>
              </a:tr>
              <a:tr h="400552">
                <a:tc vMerge="1">
                  <a:txBody>
                    <a:bodyPr/>
                    <a:lstStyle/>
                    <a:p>
                      <a:endParaRPr lang="en-GB"/>
                    </a:p>
                  </a:txBody>
                  <a:tcPr/>
                </a:tc>
                <a:tc>
                  <a:txBody>
                    <a:bodyPr/>
                    <a:lstStyle/>
                    <a:p>
                      <a:pPr algn="l">
                        <a:lnSpc>
                          <a:spcPct val="115000"/>
                        </a:lnSpc>
                        <a:spcAft>
                          <a:spcPts val="0"/>
                        </a:spcAft>
                      </a:pPr>
                      <a:r>
                        <a:rPr lang="en-GB" sz="2000">
                          <a:effectLst/>
                        </a:rPr>
                        <a:t>Waiting List</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28.00</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24.82</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20.54</a:t>
                      </a:r>
                      <a:endParaRPr lang="en-GB" sz="2000">
                        <a:solidFill>
                          <a:srgbClr val="000000"/>
                        </a:solidFill>
                        <a:effectLst/>
                        <a:latin typeface="Calibri"/>
                        <a:ea typeface="Calibri"/>
                        <a:cs typeface="Times New Roman"/>
                      </a:endParaRPr>
                    </a:p>
                  </a:txBody>
                  <a:tcPr marL="68580" marR="68580" marT="0" marB="0"/>
                </a:tc>
              </a:tr>
              <a:tr h="708186">
                <a:tc rowSpan="2">
                  <a:txBody>
                    <a:bodyPr/>
                    <a:lstStyle/>
                    <a:p>
                      <a:pPr algn="l">
                        <a:lnSpc>
                          <a:spcPct val="115000"/>
                        </a:lnSpc>
                        <a:spcAft>
                          <a:spcPts val="0"/>
                        </a:spcAft>
                      </a:pPr>
                      <a:r>
                        <a:rPr lang="en-GB" sz="2000">
                          <a:effectLst/>
                        </a:rPr>
                        <a:t>PHQ-9</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Intervention</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12.38</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9.88</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5.15</a:t>
                      </a:r>
                      <a:endParaRPr lang="en-GB" sz="2000">
                        <a:solidFill>
                          <a:srgbClr val="000000"/>
                        </a:solidFill>
                        <a:effectLst/>
                        <a:latin typeface="Calibri"/>
                        <a:ea typeface="Calibri"/>
                        <a:cs typeface="Times New Roman"/>
                      </a:endParaRPr>
                    </a:p>
                  </a:txBody>
                  <a:tcPr marL="68580" marR="68580" marT="0" marB="0"/>
                </a:tc>
              </a:tr>
              <a:tr h="400552">
                <a:tc vMerge="1">
                  <a:txBody>
                    <a:bodyPr/>
                    <a:lstStyle/>
                    <a:p>
                      <a:endParaRPr lang="en-GB"/>
                    </a:p>
                  </a:txBody>
                  <a:tcPr/>
                </a:tc>
                <a:tc>
                  <a:txBody>
                    <a:bodyPr/>
                    <a:lstStyle/>
                    <a:p>
                      <a:pPr algn="l">
                        <a:lnSpc>
                          <a:spcPct val="115000"/>
                        </a:lnSpc>
                        <a:spcAft>
                          <a:spcPts val="0"/>
                        </a:spcAft>
                      </a:pPr>
                      <a:r>
                        <a:rPr lang="en-GB" sz="2000" dirty="0">
                          <a:effectLst/>
                        </a:rPr>
                        <a:t>Waiting List</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13.81</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13.03</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10.59</a:t>
                      </a:r>
                      <a:endParaRPr lang="en-GB" sz="2000">
                        <a:solidFill>
                          <a:srgbClr val="000000"/>
                        </a:solidFill>
                        <a:effectLst/>
                        <a:latin typeface="Calibri"/>
                        <a:ea typeface="Calibri"/>
                        <a:cs typeface="Times New Roman"/>
                      </a:endParaRPr>
                    </a:p>
                  </a:txBody>
                  <a:tcPr marL="68580" marR="68580" marT="0" marB="0"/>
                </a:tc>
              </a:tr>
              <a:tr h="708186">
                <a:tc rowSpan="2">
                  <a:txBody>
                    <a:bodyPr/>
                    <a:lstStyle/>
                    <a:p>
                      <a:pPr algn="l">
                        <a:lnSpc>
                          <a:spcPct val="115000"/>
                        </a:lnSpc>
                        <a:spcAft>
                          <a:spcPts val="0"/>
                        </a:spcAft>
                      </a:pPr>
                      <a:r>
                        <a:rPr lang="en-GB" sz="2000" dirty="0">
                          <a:effectLst/>
                        </a:rPr>
                        <a:t>K10</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Intervention</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29.26</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24.11</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17.40</a:t>
                      </a:r>
                      <a:endParaRPr lang="en-GB" sz="2000">
                        <a:solidFill>
                          <a:srgbClr val="000000"/>
                        </a:solidFill>
                        <a:effectLst/>
                        <a:latin typeface="Calibri"/>
                        <a:ea typeface="Calibri"/>
                        <a:cs typeface="Times New Roman"/>
                      </a:endParaRPr>
                    </a:p>
                  </a:txBody>
                  <a:tcPr marL="68580" marR="68580" marT="0" marB="0"/>
                </a:tc>
              </a:tr>
              <a:tr h="400552">
                <a:tc vMerge="1">
                  <a:txBody>
                    <a:bodyPr/>
                    <a:lstStyle/>
                    <a:p>
                      <a:endParaRPr lang="en-GB"/>
                    </a:p>
                  </a:txBody>
                  <a:tcPr/>
                </a:tc>
                <a:tc>
                  <a:txBody>
                    <a:bodyPr/>
                    <a:lstStyle/>
                    <a:p>
                      <a:pPr algn="l">
                        <a:lnSpc>
                          <a:spcPct val="115000"/>
                        </a:lnSpc>
                        <a:spcAft>
                          <a:spcPts val="0"/>
                        </a:spcAft>
                      </a:pPr>
                      <a:r>
                        <a:rPr lang="en-GB" sz="2000">
                          <a:effectLst/>
                        </a:rPr>
                        <a:t>Waiting List</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28.62</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28.33</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24.45</a:t>
                      </a:r>
                      <a:endParaRPr lang="en-GB" sz="2000">
                        <a:solidFill>
                          <a:srgbClr val="000000"/>
                        </a:solidFill>
                        <a:effectLst/>
                        <a:latin typeface="Calibri"/>
                        <a:ea typeface="Calibri"/>
                        <a:cs typeface="Times New Roman"/>
                      </a:endParaRPr>
                    </a:p>
                  </a:txBody>
                  <a:tcPr marL="68580" marR="68580" marT="0" marB="0"/>
                </a:tc>
              </a:tr>
              <a:tr h="708186">
                <a:tc rowSpan="2">
                  <a:txBody>
                    <a:bodyPr/>
                    <a:lstStyle/>
                    <a:p>
                      <a:pPr algn="l">
                        <a:lnSpc>
                          <a:spcPct val="115000"/>
                        </a:lnSpc>
                        <a:spcAft>
                          <a:spcPts val="0"/>
                        </a:spcAft>
                      </a:pPr>
                      <a:r>
                        <a:rPr lang="en-GB" sz="2000">
                          <a:effectLst/>
                        </a:rPr>
                        <a:t>AST-D</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Intervention</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4.18</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4.67</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N/A</a:t>
                      </a:r>
                      <a:endParaRPr lang="en-GB" sz="2000">
                        <a:solidFill>
                          <a:srgbClr val="000000"/>
                        </a:solidFill>
                        <a:effectLst/>
                        <a:latin typeface="Calibri"/>
                        <a:ea typeface="Calibri"/>
                        <a:cs typeface="Times New Roman"/>
                      </a:endParaRPr>
                    </a:p>
                  </a:txBody>
                  <a:tcPr marL="68580" marR="68580" marT="0" marB="0"/>
                </a:tc>
              </a:tr>
              <a:tr h="400552">
                <a:tc vMerge="1">
                  <a:txBody>
                    <a:bodyPr/>
                    <a:lstStyle/>
                    <a:p>
                      <a:endParaRPr lang="en-GB"/>
                    </a:p>
                  </a:txBody>
                  <a:tcPr/>
                </a:tc>
                <a:tc>
                  <a:txBody>
                    <a:bodyPr/>
                    <a:lstStyle/>
                    <a:p>
                      <a:pPr algn="l">
                        <a:lnSpc>
                          <a:spcPct val="115000"/>
                        </a:lnSpc>
                        <a:spcAft>
                          <a:spcPts val="0"/>
                        </a:spcAft>
                      </a:pPr>
                      <a:r>
                        <a:rPr lang="en-GB" sz="2000">
                          <a:effectLst/>
                        </a:rPr>
                        <a:t>Waiting List</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a:effectLst/>
                        </a:rPr>
                        <a:t>4.60</a:t>
                      </a:r>
                      <a:endParaRPr lang="en-GB" sz="200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4.32</a:t>
                      </a:r>
                      <a:endParaRPr lang="en-GB" sz="2000" dirty="0">
                        <a:solidFill>
                          <a:srgbClr val="000000"/>
                        </a:solidFill>
                        <a:effectLst/>
                        <a:latin typeface="Calibri"/>
                        <a:ea typeface="Calibri"/>
                        <a:cs typeface="Times New Roman"/>
                      </a:endParaRPr>
                    </a:p>
                  </a:txBody>
                  <a:tcPr marL="68580" marR="68580" marT="0" marB="0"/>
                </a:tc>
                <a:tc>
                  <a:txBody>
                    <a:bodyPr/>
                    <a:lstStyle/>
                    <a:p>
                      <a:pPr algn="l">
                        <a:lnSpc>
                          <a:spcPct val="115000"/>
                        </a:lnSpc>
                        <a:spcAft>
                          <a:spcPts val="0"/>
                        </a:spcAft>
                      </a:pPr>
                      <a:r>
                        <a:rPr lang="en-GB" sz="2000" dirty="0">
                          <a:effectLst/>
                        </a:rPr>
                        <a:t>N/A</a:t>
                      </a:r>
                      <a:endParaRPr lang="en-GB" sz="2000" dirty="0">
                        <a:solidFill>
                          <a:srgbClr val="000000"/>
                        </a:solidFill>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63606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lvl="0"/>
            <a:r>
              <a:rPr lang="en-GB" dirty="0" smtClean="0"/>
              <a:t>no </a:t>
            </a:r>
            <a:r>
              <a:rPr lang="en-GB" dirty="0"/>
              <a:t>significant group differences in any of the baseline measures or in age, gender, or medication use</a:t>
            </a:r>
          </a:p>
          <a:p>
            <a:pPr lvl="0"/>
            <a:r>
              <a:rPr lang="en-GB" dirty="0" smtClean="0"/>
              <a:t>no </a:t>
            </a:r>
            <a:r>
              <a:rPr lang="en-GB" dirty="0"/>
              <a:t>differences in patients’ ratings of treatment </a:t>
            </a:r>
            <a:r>
              <a:rPr lang="en-GB" dirty="0" smtClean="0"/>
              <a:t>expectations,</a:t>
            </a:r>
          </a:p>
          <a:p>
            <a:pPr lvl="0"/>
            <a:r>
              <a:rPr lang="en-GB" dirty="0" smtClean="0"/>
              <a:t>standard </a:t>
            </a:r>
            <a:r>
              <a:rPr lang="en-GB" dirty="0"/>
              <a:t>e-mail contact did differ due to technical assistance required in the intervention </a:t>
            </a:r>
            <a:r>
              <a:rPr lang="en-GB" dirty="0" smtClean="0"/>
              <a:t>group but the </a:t>
            </a:r>
            <a:r>
              <a:rPr lang="en-GB" dirty="0"/>
              <a:t>amount of personal contact with the research team did not </a:t>
            </a:r>
            <a:r>
              <a:rPr lang="en-GB" dirty="0" smtClean="0"/>
              <a:t>vary</a:t>
            </a:r>
            <a:endParaRPr lang="en-GB" dirty="0"/>
          </a:p>
          <a:p>
            <a:pPr lvl="0"/>
            <a:r>
              <a:rPr lang="en-GB" dirty="0"/>
              <a:t>Following CBM-I, the reductions in BDI-II, PHQ-9, and K10 scores in the intervention group were all significant and corresponded to medium-large effects. </a:t>
            </a:r>
          </a:p>
          <a:p>
            <a:pPr lvl="0"/>
            <a:r>
              <a:rPr lang="en-GB" dirty="0"/>
              <a:t>The intervention group showed improved scores on all measures, corresponding to medium effects. </a:t>
            </a:r>
          </a:p>
          <a:p>
            <a:endParaRPr lang="en-GB" dirty="0"/>
          </a:p>
        </p:txBody>
      </p:sp>
    </p:spTree>
    <p:extLst>
      <p:ext uri="{BB962C8B-B14F-4D97-AF65-F5344CB8AC3E}">
        <p14:creationId xmlns:p14="http://schemas.microsoft.com/office/powerpoint/2010/main" val="81208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GB" dirty="0"/>
              <a:t>Mean AST-D scores did not differ between groups, but the increase in mean scores (more positive interpretations) in the intervention group was significant, corresponding to a medium effect. </a:t>
            </a:r>
          </a:p>
          <a:p>
            <a:pPr lvl="0"/>
            <a:r>
              <a:rPr lang="en-GB" dirty="0"/>
              <a:t>There was no significant change in the WLC group. </a:t>
            </a:r>
          </a:p>
          <a:p>
            <a:pPr lvl="0"/>
            <a:r>
              <a:rPr lang="en-GB" dirty="0"/>
              <a:t>There was no main effect or interaction for SST-Negativity </a:t>
            </a:r>
            <a:r>
              <a:rPr lang="en-GB" dirty="0" smtClean="0"/>
              <a:t>scores</a:t>
            </a:r>
            <a:endParaRPr lang="en-GB" dirty="0"/>
          </a:p>
        </p:txBody>
      </p:sp>
    </p:spTree>
    <p:extLst>
      <p:ext uri="{BB962C8B-B14F-4D97-AF65-F5344CB8AC3E}">
        <p14:creationId xmlns:p14="http://schemas.microsoft.com/office/powerpoint/2010/main" val="1214987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GB" dirty="0"/>
              <a:t>Clinically significant change was evident in 27% (</a:t>
            </a:r>
            <a:r>
              <a:rPr lang="en-GB" i="1" dirty="0"/>
              <a:t>n</a:t>
            </a:r>
            <a:r>
              <a:rPr lang="en-GB" dirty="0"/>
              <a:t> = 7) of the intervention group compared to 0.07% (</a:t>
            </a:r>
            <a:r>
              <a:rPr lang="en-GB" i="1" dirty="0"/>
              <a:t>n</a:t>
            </a:r>
            <a:r>
              <a:rPr lang="en-GB" dirty="0"/>
              <a:t> = 2) in the WLC </a:t>
            </a:r>
            <a:r>
              <a:rPr lang="en-GB" dirty="0" smtClean="0"/>
              <a:t>group</a:t>
            </a:r>
          </a:p>
          <a:p>
            <a:pPr lvl="0"/>
            <a:r>
              <a:rPr lang="en-GB" dirty="0" smtClean="0"/>
              <a:t>The </a:t>
            </a:r>
            <a:r>
              <a:rPr lang="en-GB" dirty="0"/>
              <a:t>direct effect of group on BDI-II was not significant (</a:t>
            </a:r>
            <a:r>
              <a:rPr lang="en-GB" i="1" dirty="0"/>
              <a:t>p</a:t>
            </a:r>
            <a:r>
              <a:rPr lang="en-GB" dirty="0"/>
              <a:t> = .09), but critically, the indirect effect of AST-D on the change in BDI-II scores was</a:t>
            </a:r>
          </a:p>
          <a:p>
            <a:pPr lvl="0"/>
            <a:r>
              <a:rPr lang="en-GB" dirty="0"/>
              <a:t>Analyses of the combined intervention demonstrated significant reductions in all primary measures (BDI-II, PHQ-9, K10) in the intervention group, corresponding to large effects</a:t>
            </a:r>
          </a:p>
          <a:p>
            <a:endParaRPr lang="en-GB" dirty="0"/>
          </a:p>
        </p:txBody>
      </p:sp>
    </p:spTree>
    <p:extLst>
      <p:ext uri="{BB962C8B-B14F-4D97-AF65-F5344CB8AC3E}">
        <p14:creationId xmlns:p14="http://schemas.microsoft.com/office/powerpoint/2010/main" val="590637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0"/>
            <a:r>
              <a:rPr lang="en-GB" dirty="0"/>
              <a:t>Significant reductions were also observed in the WLC group corresponding to medium effects, but intervention group superiority was observed for all measures. </a:t>
            </a:r>
          </a:p>
          <a:p>
            <a:pPr lvl="0"/>
            <a:r>
              <a:rPr lang="en-GB" dirty="0"/>
              <a:t>For WHODAS-II, STAI-T, and RTQ10, all scores were significantly lower in the intervention group relative to the WLC group, corresponding to medium-large effect sizes. </a:t>
            </a:r>
          </a:p>
          <a:p>
            <a:pPr lvl="0"/>
            <a:r>
              <a:rPr lang="en-GB" dirty="0" smtClean="0"/>
              <a:t>65% (</a:t>
            </a:r>
            <a:r>
              <a:rPr lang="en-GB" i="1" dirty="0" smtClean="0"/>
              <a:t>n</a:t>
            </a:r>
            <a:r>
              <a:rPr lang="en-GB" dirty="0"/>
              <a:t> = 13) of patients in the intervention group evidenced clinically significant change on the BDI-II compared to 36% (</a:t>
            </a:r>
            <a:r>
              <a:rPr lang="en-GB" i="1" dirty="0"/>
              <a:t>n</a:t>
            </a:r>
            <a:r>
              <a:rPr lang="en-GB" dirty="0"/>
              <a:t> = 8) in the </a:t>
            </a:r>
            <a:r>
              <a:rPr lang="en-GB" dirty="0" smtClean="0"/>
              <a:t>WLC</a:t>
            </a:r>
            <a:endParaRPr lang="en-GB" dirty="0"/>
          </a:p>
        </p:txBody>
      </p:sp>
    </p:spTree>
    <p:extLst>
      <p:ext uri="{BB962C8B-B14F-4D97-AF65-F5344CB8AC3E}">
        <p14:creationId xmlns:p14="http://schemas.microsoft.com/office/powerpoint/2010/main" val="4152071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GB" dirty="0"/>
              <a:t>The majority of patients who completed the combined intervention indicated</a:t>
            </a:r>
            <a:endParaRPr lang="en-GB" sz="2800" dirty="0"/>
          </a:p>
          <a:p>
            <a:pPr lvl="1"/>
            <a:r>
              <a:rPr lang="en-GB" dirty="0"/>
              <a:t>the instructions were either </a:t>
            </a:r>
            <a:r>
              <a:rPr lang="en-GB" i="1" dirty="0"/>
              <a:t>easy</a:t>
            </a:r>
            <a:r>
              <a:rPr lang="en-GB" dirty="0"/>
              <a:t> or </a:t>
            </a:r>
            <a:r>
              <a:rPr lang="en-GB" i="1" dirty="0"/>
              <a:t>very easy</a:t>
            </a:r>
            <a:r>
              <a:rPr lang="en-GB" dirty="0"/>
              <a:t> to follow (77%)</a:t>
            </a:r>
            <a:endParaRPr lang="en-GB" sz="2400" dirty="0"/>
          </a:p>
          <a:p>
            <a:pPr lvl="1"/>
            <a:r>
              <a:rPr lang="en-GB" dirty="0"/>
              <a:t>that CBM-I was at least moderately logical (88%)</a:t>
            </a:r>
            <a:endParaRPr lang="en-GB" sz="2400" dirty="0"/>
          </a:p>
          <a:p>
            <a:pPr lvl="1"/>
            <a:r>
              <a:rPr lang="en-GB" dirty="0"/>
              <a:t>rated the quality of the combined intervention as </a:t>
            </a:r>
            <a:r>
              <a:rPr lang="en-GB" i="1" dirty="0"/>
              <a:t>good</a:t>
            </a:r>
            <a:r>
              <a:rPr lang="en-GB" dirty="0"/>
              <a:t> or </a:t>
            </a:r>
            <a:r>
              <a:rPr lang="en-GB" i="1" dirty="0"/>
              <a:t>excellent</a:t>
            </a:r>
            <a:r>
              <a:rPr lang="en-GB" dirty="0"/>
              <a:t> (84%)</a:t>
            </a:r>
            <a:endParaRPr lang="en-GB" sz="2400" dirty="0"/>
          </a:p>
          <a:p>
            <a:pPr lvl="1"/>
            <a:r>
              <a:rPr lang="en-GB" dirty="0"/>
              <a:t>Mean ratings of confidence in recommending the intervention to a friend with depression (1 = </a:t>
            </a:r>
            <a:r>
              <a:rPr lang="en-GB" i="1" dirty="0"/>
              <a:t>not at all confident</a:t>
            </a:r>
            <a:r>
              <a:rPr lang="en-GB" dirty="0"/>
              <a:t> to 10 = </a:t>
            </a:r>
            <a:r>
              <a:rPr lang="en-GB" i="1" dirty="0"/>
              <a:t>extremely confident</a:t>
            </a:r>
            <a:r>
              <a:rPr lang="en-GB" dirty="0"/>
              <a:t>) were 7.77 (</a:t>
            </a:r>
            <a:r>
              <a:rPr lang="en-GB" i="1" dirty="0"/>
              <a:t>SD</a:t>
            </a:r>
            <a:r>
              <a:rPr lang="en-GB" dirty="0"/>
              <a:t> = 2.10).</a:t>
            </a:r>
            <a:endParaRPr lang="en-GB" sz="2400" dirty="0"/>
          </a:p>
          <a:p>
            <a:endParaRPr lang="en-GB" dirty="0"/>
          </a:p>
        </p:txBody>
      </p:sp>
    </p:spTree>
    <p:extLst>
      <p:ext uri="{BB962C8B-B14F-4D97-AF65-F5344CB8AC3E}">
        <p14:creationId xmlns:p14="http://schemas.microsoft.com/office/powerpoint/2010/main" val="1516034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Internet-delivered </a:t>
            </a:r>
            <a:r>
              <a:rPr lang="en-GB" dirty="0"/>
              <a:t>CBM-I for depression can effect rapid symptom reduction over just 1 week, via seven 20-min sessions, and no additional “homework</a:t>
            </a:r>
            <a:r>
              <a:rPr lang="en-GB" dirty="0" smtClean="0"/>
              <a:t>.”</a:t>
            </a:r>
          </a:p>
          <a:p>
            <a:r>
              <a:rPr lang="en-GB" dirty="0" smtClean="0"/>
              <a:t>the </a:t>
            </a:r>
            <a:r>
              <a:rPr lang="en-GB" dirty="0"/>
              <a:t>effect of the CBM-I intervention on symptoms of depression was at least partially mediated by the trained change in imagery-based interpretive bias (</a:t>
            </a:r>
            <a:r>
              <a:rPr lang="en-GB" dirty="0" smtClean="0"/>
              <a:t>AST-D)</a:t>
            </a:r>
          </a:p>
          <a:p>
            <a:r>
              <a:rPr lang="en-GB" dirty="0" smtClean="0"/>
              <a:t>feasibility </a:t>
            </a:r>
            <a:r>
              <a:rPr lang="en-GB" dirty="0"/>
              <a:t>of integrating </a:t>
            </a:r>
            <a:r>
              <a:rPr lang="en-GB" dirty="0" err="1" smtClean="0"/>
              <a:t>CBMi</a:t>
            </a:r>
            <a:r>
              <a:rPr lang="en-GB" dirty="0" smtClean="0"/>
              <a:t> </a:t>
            </a:r>
            <a:r>
              <a:rPr lang="en-GB" dirty="0"/>
              <a:t>into existing </a:t>
            </a:r>
            <a:r>
              <a:rPr lang="en-GB" dirty="0" err="1"/>
              <a:t>iCBT</a:t>
            </a:r>
            <a:r>
              <a:rPr lang="en-GB" dirty="0"/>
              <a:t> treatment programs for </a:t>
            </a:r>
            <a:r>
              <a:rPr lang="en-GB" dirty="0" smtClean="0"/>
              <a:t>depression</a:t>
            </a:r>
          </a:p>
          <a:p>
            <a:r>
              <a:rPr lang="en-GB" dirty="0" smtClean="0"/>
              <a:t>combined </a:t>
            </a:r>
            <a:r>
              <a:rPr lang="en-GB" dirty="0"/>
              <a:t>intervention was effective in reducing depressive symptoms, distress, disability, anxiety, and rumination in patients diagnosed with a major depressive episode. </a:t>
            </a:r>
          </a:p>
          <a:p>
            <a:pPr marL="0" indent="0">
              <a:buNone/>
            </a:pPr>
            <a:endParaRPr lang="en-GB" dirty="0"/>
          </a:p>
        </p:txBody>
      </p:sp>
    </p:spTree>
    <p:extLst>
      <p:ext uri="{BB962C8B-B14F-4D97-AF65-F5344CB8AC3E}">
        <p14:creationId xmlns:p14="http://schemas.microsoft.com/office/powerpoint/2010/main" val="550115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143000"/>
          </a:xfrm>
        </p:spPr>
        <p:txBody>
          <a:bodyPr>
            <a:normAutofit fontScale="90000"/>
          </a:bodyPr>
          <a:lstStyle/>
          <a:p>
            <a:r>
              <a:rPr lang="en-GB" sz="2400" dirty="0" smtClean="0"/>
              <a:t>Williams et al (2013) used many different </a:t>
            </a:r>
            <a:r>
              <a:rPr lang="en-GB" sz="2400" b="1" dirty="0" smtClean="0">
                <a:solidFill>
                  <a:srgbClr val="FFFF00"/>
                </a:solidFill>
              </a:rPr>
              <a:t>self-report questionnaires </a:t>
            </a:r>
            <a:r>
              <a:rPr lang="en-GB" sz="2400" dirty="0" smtClean="0"/>
              <a:t>to gather </a:t>
            </a:r>
            <a:r>
              <a:rPr lang="en-GB" sz="2400" b="1" dirty="0" err="1" smtClean="0">
                <a:solidFill>
                  <a:srgbClr val="FFFF00"/>
                </a:solidFill>
              </a:rPr>
              <a:t>quaNtitative</a:t>
            </a:r>
            <a:r>
              <a:rPr lang="en-GB" sz="2400" b="1" dirty="0" smtClean="0">
                <a:solidFill>
                  <a:srgbClr val="FFFF00"/>
                </a:solidFill>
              </a:rPr>
              <a:t> data </a:t>
            </a:r>
            <a:r>
              <a:rPr lang="en-GB" sz="2400" dirty="0" smtClean="0"/>
              <a:t>in their study on internet-delivered CBT. With reference to data collected in this study, give </a:t>
            </a:r>
            <a:r>
              <a:rPr lang="en-GB" sz="2400" b="1" dirty="0" smtClean="0">
                <a:solidFill>
                  <a:srgbClr val="FFFF00"/>
                </a:solidFill>
              </a:rPr>
              <a:t>ONE strength </a:t>
            </a:r>
            <a:r>
              <a:rPr lang="en-GB" sz="2400" dirty="0" smtClean="0"/>
              <a:t>and </a:t>
            </a:r>
            <a:r>
              <a:rPr lang="en-GB" sz="2400" b="1" dirty="0" smtClean="0">
                <a:solidFill>
                  <a:srgbClr val="FFFF00"/>
                </a:solidFill>
              </a:rPr>
              <a:t>ONE weakness</a:t>
            </a:r>
            <a:r>
              <a:rPr lang="en-GB" sz="2400" dirty="0" smtClean="0"/>
              <a:t> of the use of </a:t>
            </a:r>
            <a:r>
              <a:rPr lang="en-GB" sz="2400" b="1" dirty="0" err="1" smtClean="0">
                <a:solidFill>
                  <a:srgbClr val="FFFF00"/>
                </a:solidFill>
              </a:rPr>
              <a:t>quaNtitative</a:t>
            </a:r>
            <a:r>
              <a:rPr lang="en-GB" sz="2400" b="1" dirty="0" smtClean="0">
                <a:solidFill>
                  <a:srgbClr val="FFFF00"/>
                </a:solidFill>
              </a:rPr>
              <a:t> data</a:t>
            </a:r>
            <a:r>
              <a:rPr lang="en-GB" sz="2400" dirty="0" smtClean="0"/>
              <a:t>. (4)</a:t>
            </a:r>
            <a:br>
              <a:rPr lang="en-GB" sz="2400" dirty="0" smtClean="0"/>
            </a:br>
            <a:endParaRPr lang="en-GB" sz="2400" dirty="0"/>
          </a:p>
        </p:txBody>
      </p:sp>
      <p:sp>
        <p:nvSpPr>
          <p:cNvPr id="3" name="Content Placeholder 2"/>
          <p:cNvSpPr>
            <a:spLocks noGrp="1"/>
          </p:cNvSpPr>
          <p:nvPr>
            <p:ph idx="1"/>
          </p:nvPr>
        </p:nvSpPr>
        <p:spPr>
          <a:xfrm>
            <a:off x="457200" y="2492896"/>
            <a:ext cx="8229600" cy="3633267"/>
          </a:xfrm>
        </p:spPr>
        <p:txBody>
          <a:bodyPr>
            <a:normAutofit fontScale="92500" lnSpcReduction="20000"/>
          </a:bodyPr>
          <a:lstStyle/>
          <a:p>
            <a:r>
              <a:rPr lang="en-GB" dirty="0" smtClean="0"/>
              <a:t>Still people reading </a:t>
            </a:r>
            <a:r>
              <a:rPr lang="en-GB" dirty="0" err="1" smtClean="0">
                <a:solidFill>
                  <a:srgbClr val="FFFF00"/>
                </a:solidFill>
              </a:rPr>
              <a:t>QuaN</a:t>
            </a:r>
            <a:r>
              <a:rPr lang="en-GB" dirty="0" smtClean="0"/>
              <a:t> as </a:t>
            </a:r>
            <a:r>
              <a:rPr lang="en-GB" dirty="0" err="1" smtClean="0">
                <a:solidFill>
                  <a:srgbClr val="FFFF00"/>
                </a:solidFill>
              </a:rPr>
              <a:t>QuaL</a:t>
            </a:r>
            <a:r>
              <a:rPr lang="en-GB" dirty="0" smtClean="0"/>
              <a:t>!</a:t>
            </a:r>
          </a:p>
          <a:p>
            <a:r>
              <a:rPr lang="en-GB" dirty="0" smtClean="0"/>
              <a:t>One person only gave a strength and no weakness</a:t>
            </a:r>
          </a:p>
          <a:p>
            <a:r>
              <a:rPr lang="en-GB" dirty="0" smtClean="0"/>
              <a:t>People are not writing enough for the mark allocation</a:t>
            </a:r>
          </a:p>
          <a:p>
            <a:r>
              <a:rPr lang="en-GB" dirty="0" smtClean="0"/>
              <a:t>Too many people gave me two strengths and two weaknesses rather than one strength elaborated sufficiently for two marks</a:t>
            </a:r>
          </a:p>
          <a:p>
            <a:endParaRPr lang="en-GB" dirty="0" smtClean="0"/>
          </a:p>
          <a:p>
            <a:endParaRPr lang="en-GB" dirty="0"/>
          </a:p>
        </p:txBody>
      </p:sp>
    </p:spTree>
    <p:extLst>
      <p:ext uri="{BB962C8B-B14F-4D97-AF65-F5344CB8AC3E}">
        <p14:creationId xmlns:p14="http://schemas.microsoft.com/office/powerpoint/2010/main" val="859943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One strength for 2 marks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One strength of the quantitative data collected in standardised questionnaires such as the </a:t>
            </a:r>
            <a:r>
              <a:rPr lang="en-GB" dirty="0" smtClean="0">
                <a:solidFill>
                  <a:srgbClr val="FFFF00"/>
                </a:solidFill>
              </a:rPr>
              <a:t>Beck Depression Inventory and the Patient Health Questionnaire </a:t>
            </a:r>
            <a:r>
              <a:rPr lang="en-GB" dirty="0" smtClean="0"/>
              <a:t>is that data </a:t>
            </a:r>
            <a:r>
              <a:rPr lang="en-GB" dirty="0" smtClean="0">
                <a:solidFill>
                  <a:srgbClr val="FFFF00"/>
                </a:solidFill>
              </a:rPr>
              <a:t>is easily analysed </a:t>
            </a:r>
            <a:r>
              <a:rPr lang="en-GB" dirty="0" smtClean="0"/>
              <a:t>through counting up boxes ticked and numbers circled for example</a:t>
            </a:r>
          </a:p>
          <a:p>
            <a:r>
              <a:rPr lang="en-GB" dirty="0" smtClean="0"/>
              <a:t> </a:t>
            </a:r>
            <a:r>
              <a:rPr lang="en-GB" dirty="0"/>
              <a:t>t</a:t>
            </a:r>
            <a:r>
              <a:rPr lang="en-GB" dirty="0" smtClean="0"/>
              <a:t>his requires no interpretation on the part of the researcher meaning that the data analysis process is should be more objective and replicable and the findings can be checked for reliability.</a:t>
            </a:r>
            <a:endParaRPr lang="en-GB" dirty="0"/>
          </a:p>
        </p:txBody>
      </p:sp>
    </p:spTree>
    <p:extLst>
      <p:ext uri="{BB962C8B-B14F-4D97-AF65-F5344CB8AC3E}">
        <p14:creationId xmlns:p14="http://schemas.microsoft.com/office/powerpoint/2010/main" val="4284255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One weakness</a:t>
            </a:r>
            <a:endParaRPr lang="en-GB" dirty="0"/>
          </a:p>
        </p:txBody>
      </p:sp>
      <p:sp>
        <p:nvSpPr>
          <p:cNvPr id="3" name="Content Placeholder 2"/>
          <p:cNvSpPr>
            <a:spLocks noGrp="1"/>
          </p:cNvSpPr>
          <p:nvPr>
            <p:ph idx="1"/>
          </p:nvPr>
        </p:nvSpPr>
        <p:spPr/>
        <p:txBody>
          <a:bodyPr>
            <a:normAutofit fontScale="77500" lnSpcReduction="20000"/>
          </a:bodyPr>
          <a:lstStyle/>
          <a:p>
            <a:r>
              <a:rPr lang="en-GB" dirty="0"/>
              <a:t>This said, a weakness of </a:t>
            </a:r>
            <a:r>
              <a:rPr lang="en-GB" dirty="0" smtClean="0"/>
              <a:t>quantitative data </a:t>
            </a:r>
            <a:r>
              <a:rPr lang="en-GB" dirty="0">
                <a:solidFill>
                  <a:srgbClr val="FFFF00"/>
                </a:solidFill>
              </a:rPr>
              <a:t>to assess of the severity of someone’s depressive symptoms and distress is</a:t>
            </a:r>
            <a:r>
              <a:rPr lang="en-GB" dirty="0"/>
              <a:t> that the researcher is </a:t>
            </a:r>
            <a:r>
              <a:rPr lang="en-GB" dirty="0">
                <a:solidFill>
                  <a:srgbClr val="FFFF00"/>
                </a:solidFill>
              </a:rPr>
              <a:t>unable to collect data about contextual details,</a:t>
            </a:r>
            <a:r>
              <a:rPr lang="en-GB" dirty="0"/>
              <a:t> </a:t>
            </a:r>
            <a:r>
              <a:rPr lang="en-GB" dirty="0" smtClean="0"/>
              <a:t>as </a:t>
            </a:r>
            <a:r>
              <a:rPr lang="en-GB" dirty="0"/>
              <a:t>the person is unable to expand upon when and why they may feel certain </a:t>
            </a:r>
            <a:r>
              <a:rPr lang="en-GB" dirty="0" smtClean="0"/>
              <a:t>symptoms;</a:t>
            </a:r>
          </a:p>
          <a:p>
            <a:endParaRPr lang="en-GB" dirty="0"/>
          </a:p>
          <a:p>
            <a:r>
              <a:rPr lang="en-GB" dirty="0" smtClean="0"/>
              <a:t>Now to elaborate on this…</a:t>
            </a:r>
          </a:p>
          <a:p>
            <a:r>
              <a:rPr lang="en-GB" dirty="0" smtClean="0"/>
              <a:t>Had </a:t>
            </a:r>
            <a:r>
              <a:rPr lang="en-GB" dirty="0"/>
              <a:t>an interview been used, the ability to collect this data through the use of open questions may have been beneficial in addressing the extent to which the cognitive bias modification and CBT had actually been effective.</a:t>
            </a:r>
          </a:p>
          <a:p>
            <a:endParaRPr lang="en-GB" dirty="0"/>
          </a:p>
        </p:txBody>
      </p:sp>
    </p:spTree>
    <p:extLst>
      <p:ext uri="{BB962C8B-B14F-4D97-AF65-F5344CB8AC3E}">
        <p14:creationId xmlns:p14="http://schemas.microsoft.com/office/powerpoint/2010/main" val="1163372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2400" dirty="0" smtClean="0"/>
              <a:t>Williams et al (2013) gathered primary data in their study from 69 participants. </a:t>
            </a:r>
            <a:r>
              <a:rPr lang="en-GB" sz="2400" b="1" dirty="0" smtClean="0">
                <a:solidFill>
                  <a:srgbClr val="FFFF00"/>
                </a:solidFill>
              </a:rPr>
              <a:t>COMPARE</a:t>
            </a:r>
            <a:r>
              <a:rPr lang="en-GB" sz="2400" dirty="0" smtClean="0"/>
              <a:t> the use of </a:t>
            </a:r>
            <a:r>
              <a:rPr lang="en-GB" sz="2400" b="1" dirty="0" smtClean="0">
                <a:solidFill>
                  <a:srgbClr val="FFFF00"/>
                </a:solidFill>
              </a:rPr>
              <a:t>primary and secondary data </a:t>
            </a:r>
            <a:r>
              <a:rPr lang="en-GB" sz="2400" dirty="0" smtClean="0"/>
              <a:t>in </a:t>
            </a:r>
            <a:r>
              <a:rPr lang="en-GB" sz="2400" b="1" dirty="0" smtClean="0">
                <a:solidFill>
                  <a:srgbClr val="FFFF00"/>
                </a:solidFill>
              </a:rPr>
              <a:t>clinical psychology </a:t>
            </a:r>
            <a:r>
              <a:rPr lang="en-GB" sz="2400" dirty="0" smtClean="0"/>
              <a:t>(3)</a:t>
            </a:r>
            <a:br>
              <a:rPr lang="en-GB" sz="2400" dirty="0" smtClean="0"/>
            </a:br>
            <a:endParaRPr lang="en-GB" sz="2400" dirty="0"/>
          </a:p>
        </p:txBody>
      </p:sp>
      <p:sp>
        <p:nvSpPr>
          <p:cNvPr id="3" name="Content Placeholder 2"/>
          <p:cNvSpPr>
            <a:spLocks noGrp="1"/>
          </p:cNvSpPr>
          <p:nvPr>
            <p:ph idx="1"/>
          </p:nvPr>
        </p:nvSpPr>
        <p:spPr/>
        <p:txBody>
          <a:bodyPr>
            <a:normAutofit/>
          </a:bodyPr>
          <a:lstStyle/>
          <a:p>
            <a:r>
              <a:rPr lang="en-GB" dirty="0" smtClean="0"/>
              <a:t>Too many people just described each type of data making no effort to compare them</a:t>
            </a:r>
          </a:p>
          <a:p>
            <a:r>
              <a:rPr lang="en-GB" dirty="0" smtClean="0"/>
              <a:t>Give examples from Williams (primary data)</a:t>
            </a:r>
          </a:p>
          <a:p>
            <a:r>
              <a:rPr lang="en-GB" dirty="0" smtClean="0"/>
              <a:t>Each and every sentence (there need to be three!) needs to contain both primary and secondary data</a:t>
            </a:r>
          </a:p>
          <a:p>
            <a:r>
              <a:rPr lang="en-GB" dirty="0" smtClean="0"/>
              <a:t>Each sentence needs to be either a similarity or a difference</a:t>
            </a:r>
          </a:p>
          <a:p>
            <a:endParaRPr lang="en-GB" dirty="0"/>
          </a:p>
        </p:txBody>
      </p:sp>
    </p:spTree>
    <p:extLst>
      <p:ext uri="{BB962C8B-B14F-4D97-AF65-F5344CB8AC3E}">
        <p14:creationId xmlns:p14="http://schemas.microsoft.com/office/powerpoint/2010/main" val="3094532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a:bodyPr>
          <a:lstStyle/>
          <a:p>
            <a:pPr marL="0" indent="0" algn="ctr">
              <a:buNone/>
            </a:pPr>
            <a:r>
              <a:rPr lang="en-GB" dirty="0"/>
              <a:t>Primary data is collected by the researcher for the purpose of exploring the specific hypothesis they have in mind, in this case whether a course of cognitive bias modification that is completed before computer delivered CBT enhances the success of the CBT </a:t>
            </a:r>
            <a:r>
              <a:rPr lang="en-GB" b="1" dirty="0">
                <a:solidFill>
                  <a:srgbClr val="FFFF00"/>
                </a:solidFill>
              </a:rPr>
              <a:t>whereas</a:t>
            </a:r>
            <a:r>
              <a:rPr lang="en-GB" b="1" dirty="0"/>
              <a:t> </a:t>
            </a:r>
            <a:r>
              <a:rPr lang="en-GB" dirty="0"/>
              <a:t>secondary data is data collected by other researchers potentially for an alternative purpose. </a:t>
            </a:r>
          </a:p>
          <a:p>
            <a:endParaRPr lang="en-GB" dirty="0"/>
          </a:p>
          <a:p>
            <a:endParaRPr lang="en-GB" dirty="0"/>
          </a:p>
        </p:txBody>
      </p:sp>
    </p:spTree>
    <p:extLst>
      <p:ext uri="{BB962C8B-B14F-4D97-AF65-F5344CB8AC3E}">
        <p14:creationId xmlns:p14="http://schemas.microsoft.com/office/powerpoint/2010/main" val="3959402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buNone/>
            </a:pPr>
            <a:r>
              <a:rPr lang="en-GB" dirty="0" smtClean="0"/>
              <a:t>If Williams had used secondary data, she would not have had the opportunity to assess whether the </a:t>
            </a:r>
            <a:r>
              <a:rPr lang="en-GB" dirty="0" err="1" smtClean="0"/>
              <a:t>Pps</a:t>
            </a:r>
            <a:r>
              <a:rPr lang="en-GB" dirty="0" smtClean="0"/>
              <a:t> actually hit the criteria for depression in the first place and have to rely on the diagnosis provided in the first set of data which may have been erroneous. This means </a:t>
            </a:r>
            <a:r>
              <a:rPr lang="en-GB" dirty="0" smtClean="0">
                <a:solidFill>
                  <a:srgbClr val="FFFF00"/>
                </a:solidFill>
              </a:rPr>
              <a:t>the validity of the conclusions of studies using secondary data </a:t>
            </a:r>
            <a:r>
              <a:rPr lang="en-GB" b="1" dirty="0" smtClean="0">
                <a:solidFill>
                  <a:srgbClr val="FFFF00"/>
                </a:solidFill>
              </a:rPr>
              <a:t>may not be as good as those that collect primary data</a:t>
            </a:r>
            <a:r>
              <a:rPr lang="en-GB" dirty="0" smtClean="0"/>
              <a:t>. </a:t>
            </a:r>
          </a:p>
          <a:p>
            <a:r>
              <a:rPr lang="en-GB" dirty="0" smtClean="0"/>
              <a:t> </a:t>
            </a:r>
          </a:p>
          <a:p>
            <a:endParaRPr lang="en-GB" dirty="0"/>
          </a:p>
        </p:txBody>
      </p:sp>
    </p:spTree>
    <p:extLst>
      <p:ext uri="{BB962C8B-B14F-4D97-AF65-F5344CB8AC3E}">
        <p14:creationId xmlns:p14="http://schemas.microsoft.com/office/powerpoint/2010/main" val="3661618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lstStyle/>
          <a:p>
            <a:pPr marL="0" indent="0" algn="ctr">
              <a:buNone/>
            </a:pPr>
            <a:endParaRPr lang="en-GB" dirty="0" smtClean="0"/>
          </a:p>
          <a:p>
            <a:pPr marL="0" indent="0" algn="ctr">
              <a:buNone/>
            </a:pPr>
            <a:r>
              <a:rPr lang="en-GB" dirty="0" smtClean="0"/>
              <a:t>However the use of secondary data in a meta-analysis for example often allows for much larger data sets (Williams only had 69 </a:t>
            </a:r>
            <a:r>
              <a:rPr lang="en-GB" dirty="0" err="1" smtClean="0"/>
              <a:t>Pps</a:t>
            </a:r>
            <a:r>
              <a:rPr lang="en-GB" dirty="0" smtClean="0"/>
              <a:t>) to be analysed and this can improve the overall generalisability of the findings </a:t>
            </a:r>
            <a:r>
              <a:rPr lang="en-GB" b="1" dirty="0" smtClean="0">
                <a:solidFill>
                  <a:srgbClr val="FFFF00"/>
                </a:solidFill>
              </a:rPr>
              <a:t>in contrast to</a:t>
            </a:r>
            <a:r>
              <a:rPr lang="en-GB" dirty="0" smtClean="0">
                <a:solidFill>
                  <a:srgbClr val="FFFF00"/>
                </a:solidFill>
              </a:rPr>
              <a:t> </a:t>
            </a:r>
            <a:r>
              <a:rPr lang="en-GB" dirty="0" smtClean="0"/>
              <a:t>primary data collection which use smaller samples due to the time it takes to carry out the data collection as well as analysis.</a:t>
            </a:r>
          </a:p>
          <a:p>
            <a:endParaRPr lang="en-GB" dirty="0"/>
          </a:p>
        </p:txBody>
      </p:sp>
    </p:spTree>
    <p:extLst>
      <p:ext uri="{BB962C8B-B14F-4D97-AF65-F5344CB8AC3E}">
        <p14:creationId xmlns:p14="http://schemas.microsoft.com/office/powerpoint/2010/main" val="495059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Evaluate the sample used in Williams et al (2013) (2)</a:t>
            </a:r>
            <a:endParaRPr lang="en-GB" dirty="0"/>
          </a:p>
        </p:txBody>
      </p:sp>
      <p:sp>
        <p:nvSpPr>
          <p:cNvPr id="3" name="Content Placeholder 2"/>
          <p:cNvSpPr>
            <a:spLocks noGrp="1"/>
          </p:cNvSpPr>
          <p:nvPr>
            <p:ph idx="1"/>
          </p:nvPr>
        </p:nvSpPr>
        <p:spPr/>
        <p:txBody>
          <a:bodyPr>
            <a:normAutofit lnSpcReduction="10000"/>
          </a:bodyPr>
          <a:lstStyle/>
          <a:p>
            <a:r>
              <a:rPr lang="en-GB" dirty="0" smtClean="0"/>
              <a:t>still seeing people using reliability/validity when they mean </a:t>
            </a:r>
            <a:r>
              <a:rPr lang="en-GB" dirty="0" smtClean="0">
                <a:solidFill>
                  <a:srgbClr val="FFFF00"/>
                </a:solidFill>
              </a:rPr>
              <a:t>generalisability</a:t>
            </a:r>
          </a:p>
          <a:p>
            <a:r>
              <a:rPr lang="en-GB" dirty="0" smtClean="0"/>
              <a:t>When talking about the sample and generalisability you need </a:t>
            </a:r>
            <a:r>
              <a:rPr lang="en-GB" dirty="0" smtClean="0">
                <a:solidFill>
                  <a:srgbClr val="FFFF00"/>
                </a:solidFill>
              </a:rPr>
              <a:t>to always be talking about </a:t>
            </a:r>
            <a:r>
              <a:rPr lang="en-GB" dirty="0" smtClean="0"/>
              <a:t>representativeness</a:t>
            </a:r>
          </a:p>
          <a:p>
            <a:r>
              <a:rPr lang="en-GB" dirty="0" smtClean="0"/>
              <a:t>Not enough people talking about the sampling technique (volunteer)</a:t>
            </a:r>
          </a:p>
          <a:p>
            <a:r>
              <a:rPr lang="en-GB" dirty="0" smtClean="0"/>
              <a:t>We learnt how to write chains of reason on G in our first few weeks!</a:t>
            </a:r>
          </a:p>
        </p:txBody>
      </p:sp>
    </p:spTree>
    <p:extLst>
      <p:ext uri="{BB962C8B-B14F-4D97-AF65-F5344CB8AC3E}">
        <p14:creationId xmlns:p14="http://schemas.microsoft.com/office/powerpoint/2010/main" val="3244360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lstStyle/>
          <a:p>
            <a:pPr marL="0" indent="0">
              <a:buNone/>
            </a:pPr>
            <a:r>
              <a:rPr lang="en-GB" dirty="0"/>
              <a:t>One weakness of Williams sample is that they were recruited from virtualclinic.org.au and as such were a </a:t>
            </a:r>
            <a:r>
              <a:rPr lang="en-GB" dirty="0">
                <a:solidFill>
                  <a:srgbClr val="FFFF00"/>
                </a:solidFill>
              </a:rPr>
              <a:t>volunteer sample </a:t>
            </a:r>
            <a:r>
              <a:rPr lang="en-GB" dirty="0"/>
              <a:t>as people who have chosen to sign up for an online clinic may not be </a:t>
            </a:r>
            <a:r>
              <a:rPr lang="en-GB" dirty="0">
                <a:solidFill>
                  <a:srgbClr val="FFFF00"/>
                </a:solidFill>
              </a:rPr>
              <a:t>representative</a:t>
            </a:r>
            <a:r>
              <a:rPr lang="en-GB" dirty="0"/>
              <a:t> of people who would prefer to use face-to-face services and this means the findings that computer delivered CBT is effective may not be generalizable to people who prefer face to face services. </a:t>
            </a:r>
          </a:p>
          <a:p>
            <a:pPr marL="0" indent="0">
              <a:buNone/>
            </a:pPr>
            <a:endParaRPr lang="en-GB" dirty="0"/>
          </a:p>
        </p:txBody>
      </p:sp>
    </p:spTree>
    <p:extLst>
      <p:ext uri="{BB962C8B-B14F-4D97-AF65-F5344CB8AC3E}">
        <p14:creationId xmlns:p14="http://schemas.microsoft.com/office/powerpoint/2010/main" val="3693041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marL="0" indent="0">
              <a:buNone/>
            </a:pPr>
            <a:r>
              <a:rPr lang="en-GB" dirty="0"/>
              <a:t>Furthermore the study was conducted in Sydney Australia suggesting most </a:t>
            </a:r>
            <a:r>
              <a:rPr lang="en-GB" dirty="0" err="1"/>
              <a:t>Pps</a:t>
            </a:r>
            <a:r>
              <a:rPr lang="en-GB" dirty="0"/>
              <a:t> were probably Australian, potentially meaning that online CBT may be less effective for </a:t>
            </a:r>
            <a:r>
              <a:rPr lang="en-GB" dirty="0" err="1"/>
              <a:t>Pps</a:t>
            </a:r>
            <a:r>
              <a:rPr lang="en-GB" dirty="0"/>
              <a:t> from cultures which are less individualistic and this cultural dimension has been shown to be relevant with regard to the experience of depression and cultural factors will also doubtless influence the efficacy of this form of treatment.</a:t>
            </a:r>
          </a:p>
          <a:p>
            <a:endParaRPr lang="en-GB" dirty="0"/>
          </a:p>
        </p:txBody>
      </p:sp>
    </p:spTree>
    <p:extLst>
      <p:ext uri="{BB962C8B-B14F-4D97-AF65-F5344CB8AC3E}">
        <p14:creationId xmlns:p14="http://schemas.microsoft.com/office/powerpoint/2010/main" val="19859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68760"/>
            <a:ext cx="8229600" cy="1143000"/>
          </a:xfrm>
        </p:spPr>
        <p:txBody>
          <a:bodyPr>
            <a:noAutofit/>
          </a:bodyPr>
          <a:lstStyle/>
          <a:p>
            <a:r>
              <a:rPr lang="en-GB" sz="2800" dirty="0" smtClean="0"/>
              <a:t>Williams et al (2013) had a complex experimental design combining elements of independent (between subjects) and repeated measures (within subjects) designs. This is known as a “mixed design”. Describe the design of Williams study and explain how it uses both experimental designs. (2)</a:t>
            </a:r>
            <a:br>
              <a:rPr lang="en-GB" sz="2800" dirty="0" smtClean="0"/>
            </a:br>
            <a:endParaRPr lang="en-GB" sz="2800" dirty="0"/>
          </a:p>
        </p:txBody>
      </p:sp>
      <p:sp>
        <p:nvSpPr>
          <p:cNvPr id="3" name="Content Placeholder 2"/>
          <p:cNvSpPr>
            <a:spLocks noGrp="1"/>
          </p:cNvSpPr>
          <p:nvPr>
            <p:ph idx="1"/>
          </p:nvPr>
        </p:nvSpPr>
        <p:spPr>
          <a:xfrm>
            <a:off x="539552" y="3356992"/>
            <a:ext cx="8229600" cy="2725763"/>
          </a:xfrm>
        </p:spPr>
        <p:txBody>
          <a:bodyPr>
            <a:normAutofit fontScale="85000" lnSpcReduction="20000"/>
          </a:bodyPr>
          <a:lstStyle/>
          <a:p>
            <a:r>
              <a:rPr lang="en-GB" dirty="0" smtClean="0"/>
              <a:t>Several people showed that they don’t </a:t>
            </a:r>
            <a:r>
              <a:rPr lang="en-GB" dirty="0" err="1" smtClean="0"/>
              <a:t>reallt</a:t>
            </a:r>
            <a:r>
              <a:rPr lang="en-GB" dirty="0" smtClean="0"/>
              <a:t> understand experimental design; if this is you listen up you need to practise!!!</a:t>
            </a:r>
          </a:p>
          <a:p>
            <a:r>
              <a:rPr lang="en-GB" dirty="0" smtClean="0"/>
              <a:t>Independent measures is when you compare two or more groups of different people </a:t>
            </a:r>
          </a:p>
          <a:p>
            <a:r>
              <a:rPr lang="en-GB" dirty="0" smtClean="0"/>
              <a:t>Repeated measures is when the DV is measured twice with one group of people</a:t>
            </a:r>
            <a:endParaRPr lang="en-GB" dirty="0"/>
          </a:p>
        </p:txBody>
      </p:sp>
    </p:spTree>
    <p:extLst>
      <p:ext uri="{BB962C8B-B14F-4D97-AF65-F5344CB8AC3E}">
        <p14:creationId xmlns:p14="http://schemas.microsoft.com/office/powerpoint/2010/main" val="774222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lnSpcReduction="10000"/>
          </a:bodyPr>
          <a:lstStyle/>
          <a:p>
            <a:pPr marL="0" indent="0">
              <a:buNone/>
            </a:pPr>
            <a:r>
              <a:rPr lang="en-GB" dirty="0"/>
              <a:t>The aspect of the study which is repeated measures relates to the fact that </a:t>
            </a:r>
            <a:r>
              <a:rPr lang="en-GB" dirty="0" err="1"/>
              <a:t>Pps</a:t>
            </a:r>
            <a:r>
              <a:rPr lang="en-GB" dirty="0"/>
              <a:t> completed questionnaires relating to the severity of their depressive symptoms and distress before the interventions as well as afterwards. </a:t>
            </a:r>
            <a:endParaRPr lang="en-GB" dirty="0" smtClean="0"/>
          </a:p>
          <a:p>
            <a:pPr marL="0" indent="0">
              <a:buNone/>
            </a:pPr>
            <a:endParaRPr lang="en-GB" dirty="0"/>
          </a:p>
          <a:p>
            <a:pPr marL="0" indent="0">
              <a:buNone/>
            </a:pPr>
            <a:r>
              <a:rPr lang="en-GB" dirty="0" smtClean="0"/>
              <a:t>The </a:t>
            </a:r>
            <a:r>
              <a:rPr lang="en-GB" dirty="0"/>
              <a:t>aspect which relates to independent measures is the fact that there were two groups, randomly allocated by an independent person; the experimental group participated in the </a:t>
            </a:r>
            <a:r>
              <a:rPr lang="en-GB" dirty="0" smtClean="0"/>
              <a:t>11 </a:t>
            </a:r>
            <a:r>
              <a:rPr lang="en-GB" dirty="0"/>
              <a:t>week intervention (n=38) and the waiting list group (n=31) who did not participate in the intervention until after the other group had </a:t>
            </a:r>
            <a:r>
              <a:rPr lang="en-GB" dirty="0" smtClean="0"/>
              <a:t>finished</a:t>
            </a:r>
            <a:endParaRPr lang="en-GB" dirty="0"/>
          </a:p>
        </p:txBody>
      </p:sp>
    </p:spTree>
    <p:extLst>
      <p:ext uri="{BB962C8B-B14F-4D97-AF65-F5344CB8AC3E}">
        <p14:creationId xmlns:p14="http://schemas.microsoft.com/office/powerpoint/2010/main" val="4156860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Autofit/>
          </a:bodyPr>
          <a:lstStyle/>
          <a:p>
            <a:r>
              <a:rPr lang="en-GB" sz="3200" dirty="0" smtClean="0"/>
              <a:t>Write a suitable </a:t>
            </a:r>
            <a:r>
              <a:rPr lang="en-GB" sz="3200" dirty="0" smtClean="0">
                <a:solidFill>
                  <a:srgbClr val="FFFF00"/>
                </a:solidFill>
              </a:rPr>
              <a:t>directional</a:t>
            </a:r>
            <a:r>
              <a:rPr lang="en-GB" sz="3200" dirty="0" smtClean="0"/>
              <a:t> experimental hypothesis for Williams looking at any element of the study that you like. (3)</a:t>
            </a:r>
            <a:endParaRPr lang="en-GB" sz="3200" dirty="0"/>
          </a:p>
        </p:txBody>
      </p:sp>
      <p:sp>
        <p:nvSpPr>
          <p:cNvPr id="3" name="Content Placeholder 2"/>
          <p:cNvSpPr>
            <a:spLocks noGrp="1"/>
          </p:cNvSpPr>
          <p:nvPr>
            <p:ph idx="1"/>
          </p:nvPr>
        </p:nvSpPr>
        <p:spPr/>
        <p:txBody>
          <a:bodyPr>
            <a:normAutofit/>
          </a:bodyPr>
          <a:lstStyle/>
          <a:p>
            <a:endParaRPr lang="en-GB" dirty="0" smtClean="0"/>
          </a:p>
          <a:p>
            <a:endParaRPr lang="en-GB" dirty="0"/>
          </a:p>
        </p:txBody>
      </p:sp>
      <p:sp>
        <p:nvSpPr>
          <p:cNvPr id="4" name="TextBox 3"/>
          <p:cNvSpPr txBox="1"/>
          <p:nvPr/>
        </p:nvSpPr>
        <p:spPr>
          <a:xfrm>
            <a:off x="395536" y="2348880"/>
            <a:ext cx="8280920" cy="3108543"/>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There are still people not putting in the two groups/conditions that are compared (the two levels of the IV)</a:t>
            </a:r>
          </a:p>
          <a:p>
            <a:pPr marL="457200" indent="-457200">
              <a:buFont typeface="Arial" panose="020B0604020202020204" pitchFamily="34" charset="0"/>
              <a:buChar char="•"/>
            </a:pPr>
            <a:r>
              <a:rPr lang="en-GB" sz="2800" dirty="0" smtClean="0"/>
              <a:t>Marks were lost for not operationalising the IV and/or DV</a:t>
            </a:r>
          </a:p>
          <a:p>
            <a:endParaRPr lang="en-GB" sz="2800" dirty="0" smtClean="0"/>
          </a:p>
          <a:p>
            <a:endParaRPr lang="en-GB" sz="2800" dirty="0"/>
          </a:p>
        </p:txBody>
      </p:sp>
    </p:spTree>
    <p:extLst>
      <p:ext uri="{BB962C8B-B14F-4D97-AF65-F5344CB8AC3E}">
        <p14:creationId xmlns:p14="http://schemas.microsoft.com/office/powerpoint/2010/main" val="3009695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Participants who have been diagnosed with depression who complete the </a:t>
            </a:r>
            <a:r>
              <a:rPr lang="en-GB" dirty="0">
                <a:solidFill>
                  <a:srgbClr val="FFFF00"/>
                </a:solidFill>
              </a:rPr>
              <a:t>11 week computer delivered </a:t>
            </a:r>
            <a:r>
              <a:rPr lang="en-GB" dirty="0" err="1">
                <a:solidFill>
                  <a:srgbClr val="FFFF00"/>
                </a:solidFill>
              </a:rPr>
              <a:t>iCBT</a:t>
            </a:r>
            <a:r>
              <a:rPr lang="en-GB" dirty="0">
                <a:solidFill>
                  <a:srgbClr val="FFFF00"/>
                </a:solidFill>
              </a:rPr>
              <a:t> “Sadness Program” </a:t>
            </a:r>
            <a:r>
              <a:rPr lang="en-GB" dirty="0"/>
              <a:t>will experience less severe depressive symptoms </a:t>
            </a:r>
            <a:r>
              <a:rPr lang="en-GB" dirty="0">
                <a:solidFill>
                  <a:srgbClr val="FFFF00"/>
                </a:solidFill>
              </a:rPr>
              <a:t>as measured by the Beck Depression Inventory </a:t>
            </a:r>
            <a:r>
              <a:rPr lang="en-GB" dirty="0" smtClean="0"/>
              <a:t>THAN </a:t>
            </a:r>
            <a:r>
              <a:rPr lang="en-GB" dirty="0">
                <a:solidFill>
                  <a:srgbClr val="FFFF00"/>
                </a:solidFill>
              </a:rPr>
              <a:t>depressed participants who do not complete the 11 week intervention</a:t>
            </a:r>
            <a:r>
              <a:rPr lang="en-GB" dirty="0"/>
              <a:t>.</a:t>
            </a:r>
          </a:p>
          <a:p>
            <a:endParaRPr lang="en-GB" dirty="0"/>
          </a:p>
        </p:txBody>
      </p:sp>
    </p:spTree>
    <p:extLst>
      <p:ext uri="{BB962C8B-B14F-4D97-AF65-F5344CB8AC3E}">
        <p14:creationId xmlns:p14="http://schemas.microsoft.com/office/powerpoint/2010/main" val="3178417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t>Write a suitable non-directional null hypothesis for another element of the study. (3)</a:t>
            </a:r>
            <a:br>
              <a:rPr lang="en-GB" sz="2800" dirty="0" smtClean="0"/>
            </a:br>
            <a:endParaRPr lang="en-GB" sz="2800" dirty="0"/>
          </a:p>
        </p:txBody>
      </p:sp>
      <p:sp>
        <p:nvSpPr>
          <p:cNvPr id="3" name="Content Placeholder 2"/>
          <p:cNvSpPr>
            <a:spLocks noGrp="1"/>
          </p:cNvSpPr>
          <p:nvPr>
            <p:ph idx="1"/>
          </p:nvPr>
        </p:nvSpPr>
        <p:spPr/>
        <p:txBody>
          <a:bodyPr>
            <a:normAutofit fontScale="85000" lnSpcReduction="10000"/>
          </a:bodyPr>
          <a:lstStyle/>
          <a:p>
            <a:r>
              <a:rPr lang="en-GB" dirty="0" smtClean="0"/>
              <a:t>People did not spot the it asked for the NULL!</a:t>
            </a:r>
          </a:p>
          <a:p>
            <a:r>
              <a:rPr lang="en-GB" dirty="0" smtClean="0"/>
              <a:t>Similar problems to the previous hypothesis re lack of operationalisation:</a:t>
            </a:r>
          </a:p>
          <a:p>
            <a:r>
              <a:rPr lang="en-GB" dirty="0"/>
              <a:t>There will be </a:t>
            </a:r>
            <a:r>
              <a:rPr lang="en-GB" b="1" dirty="0">
                <a:solidFill>
                  <a:srgbClr val="FFFF00"/>
                </a:solidFill>
              </a:rPr>
              <a:t>no significant difference </a:t>
            </a:r>
            <a:r>
              <a:rPr lang="en-GB" dirty="0"/>
              <a:t>in the severity of depressive symptoms, (</a:t>
            </a:r>
            <a:r>
              <a:rPr lang="en-GB" b="1" dirty="0">
                <a:solidFill>
                  <a:srgbClr val="FFFF00"/>
                </a:solidFill>
              </a:rPr>
              <a:t>measured using the Beck Depression Inventory</a:t>
            </a:r>
            <a:r>
              <a:rPr lang="en-GB" dirty="0"/>
              <a:t>) experienced by people with depression in the </a:t>
            </a:r>
            <a:r>
              <a:rPr lang="en-GB" b="1" dirty="0">
                <a:solidFill>
                  <a:srgbClr val="FFFF00"/>
                </a:solidFill>
              </a:rPr>
              <a:t>11 week </a:t>
            </a:r>
            <a:r>
              <a:rPr lang="en-GB" b="1" dirty="0" err="1">
                <a:solidFill>
                  <a:srgbClr val="FFFF00"/>
                </a:solidFill>
              </a:rPr>
              <a:t>iCBT</a:t>
            </a:r>
            <a:r>
              <a:rPr lang="en-GB" b="1" dirty="0">
                <a:solidFill>
                  <a:srgbClr val="FFFF00"/>
                </a:solidFill>
              </a:rPr>
              <a:t> intervention group </a:t>
            </a:r>
            <a:r>
              <a:rPr lang="en-GB" dirty="0"/>
              <a:t>compared with those in </a:t>
            </a:r>
            <a:r>
              <a:rPr lang="en-GB" b="1" dirty="0">
                <a:solidFill>
                  <a:srgbClr val="FFFF00"/>
                </a:solidFill>
              </a:rPr>
              <a:t>the waiting group condition who did not participate in the computer delivered intervention</a:t>
            </a:r>
            <a:r>
              <a:rPr lang="en-GB" dirty="0"/>
              <a:t> and </a:t>
            </a:r>
            <a:r>
              <a:rPr lang="en-GB" b="1" u="sng" dirty="0">
                <a:solidFill>
                  <a:srgbClr val="92D050"/>
                </a:solidFill>
              </a:rPr>
              <a:t>any difference that does arise will be due to chance alone</a:t>
            </a:r>
            <a:r>
              <a:rPr lang="en-GB" dirty="0"/>
              <a:t>.</a:t>
            </a:r>
          </a:p>
          <a:p>
            <a:endParaRPr lang="en-GB" dirty="0"/>
          </a:p>
        </p:txBody>
      </p:sp>
    </p:spTree>
    <p:extLst>
      <p:ext uri="{BB962C8B-B14F-4D97-AF65-F5344CB8AC3E}">
        <p14:creationId xmlns:p14="http://schemas.microsoft.com/office/powerpoint/2010/main" val="501358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Give </a:t>
            </a:r>
            <a:r>
              <a:rPr lang="en-GB" b="1" dirty="0" smtClean="0">
                <a:solidFill>
                  <a:srgbClr val="FFFF00"/>
                </a:solidFill>
              </a:rPr>
              <a:t>ONE</a:t>
            </a:r>
            <a:r>
              <a:rPr lang="en-GB" dirty="0" smtClean="0"/>
              <a:t> limitation of the use of </a:t>
            </a:r>
            <a:r>
              <a:rPr lang="en-GB" b="1" dirty="0" smtClean="0">
                <a:solidFill>
                  <a:srgbClr val="FFFF00"/>
                </a:solidFill>
              </a:rPr>
              <a:t>self-reports </a:t>
            </a:r>
            <a:r>
              <a:rPr lang="en-GB" dirty="0" smtClean="0"/>
              <a:t>in this study (2)</a:t>
            </a:r>
            <a:endParaRPr lang="en-GB" dirty="0"/>
          </a:p>
        </p:txBody>
      </p:sp>
      <p:sp>
        <p:nvSpPr>
          <p:cNvPr id="3" name="Content Placeholder 2"/>
          <p:cNvSpPr>
            <a:spLocks noGrp="1"/>
          </p:cNvSpPr>
          <p:nvPr>
            <p:ph idx="1"/>
          </p:nvPr>
        </p:nvSpPr>
        <p:spPr/>
        <p:txBody>
          <a:bodyPr>
            <a:normAutofit/>
          </a:bodyPr>
          <a:lstStyle/>
          <a:p>
            <a:r>
              <a:rPr lang="en-GB" dirty="0" smtClean="0"/>
              <a:t>The limitation needed to relate to the fact the Pp is giving the data rather than an observer measuring behaviour for example</a:t>
            </a:r>
          </a:p>
          <a:p>
            <a:r>
              <a:rPr lang="en-GB" dirty="0" smtClean="0"/>
              <a:t>Needs to use proper terminology</a:t>
            </a:r>
          </a:p>
          <a:p>
            <a:r>
              <a:rPr lang="en-GB" dirty="0" smtClean="0"/>
              <a:t>Needs to elaborate one limitation for two marks not give two separate limitations</a:t>
            </a:r>
          </a:p>
          <a:p>
            <a:r>
              <a:rPr lang="en-GB" dirty="0" smtClean="0"/>
              <a:t>Needs to relate to the study (Williams et al)</a:t>
            </a:r>
          </a:p>
          <a:p>
            <a:endParaRPr lang="en-GB" dirty="0"/>
          </a:p>
        </p:txBody>
      </p:sp>
    </p:spTree>
    <p:extLst>
      <p:ext uri="{BB962C8B-B14F-4D97-AF65-F5344CB8AC3E}">
        <p14:creationId xmlns:p14="http://schemas.microsoft.com/office/powerpoint/2010/main" val="3457525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48680"/>
            <a:ext cx="8229600" cy="5534075"/>
          </a:xfrm>
        </p:spPr>
        <p:txBody>
          <a:bodyPr>
            <a:normAutofit fontScale="92500" lnSpcReduction="20000"/>
          </a:bodyPr>
          <a:lstStyle/>
          <a:p>
            <a:pPr marL="0" indent="0" algn="ctr">
              <a:buNone/>
            </a:pPr>
            <a:r>
              <a:rPr lang="en-GB" dirty="0" smtClean="0"/>
              <a:t>One limitation with regard to the use of self-reports is the data could be deemed to </a:t>
            </a:r>
            <a:r>
              <a:rPr lang="en-GB" b="1" dirty="0" smtClean="0">
                <a:solidFill>
                  <a:srgbClr val="FFFF00"/>
                </a:solidFill>
              </a:rPr>
              <a:t>lack validity </a:t>
            </a:r>
            <a:r>
              <a:rPr lang="en-GB" dirty="0" smtClean="0"/>
              <a:t>as people may give </a:t>
            </a:r>
            <a:r>
              <a:rPr lang="en-GB" b="1" dirty="0" smtClean="0">
                <a:solidFill>
                  <a:srgbClr val="FFFF00"/>
                </a:solidFill>
              </a:rPr>
              <a:t>socially desirable responses </a:t>
            </a:r>
            <a:r>
              <a:rPr lang="en-GB" dirty="0" smtClean="0"/>
              <a:t>believing that </a:t>
            </a:r>
            <a:r>
              <a:rPr lang="en-GB" b="1" dirty="0" smtClean="0">
                <a:solidFill>
                  <a:srgbClr val="FFFF00"/>
                </a:solidFill>
              </a:rPr>
              <a:t>the researchers expect them to feel better after the intervention </a:t>
            </a:r>
            <a:r>
              <a:rPr lang="en-GB" dirty="0" smtClean="0"/>
              <a:t>and therefore demonstrating with </a:t>
            </a:r>
            <a:r>
              <a:rPr lang="en-GB" b="1" dirty="0" smtClean="0">
                <a:solidFill>
                  <a:srgbClr val="FFFF00"/>
                </a:solidFill>
              </a:rPr>
              <a:t>demand characteristics</a:t>
            </a:r>
            <a:r>
              <a:rPr lang="en-GB" dirty="0" smtClean="0"/>
              <a:t>. </a:t>
            </a:r>
          </a:p>
          <a:p>
            <a:pPr marL="0" indent="0" algn="ctr">
              <a:buNone/>
            </a:pPr>
            <a:endParaRPr lang="en-GB" dirty="0"/>
          </a:p>
          <a:p>
            <a:pPr marL="0" indent="0" algn="ctr">
              <a:buNone/>
            </a:pPr>
            <a:r>
              <a:rPr lang="en-GB" dirty="0" smtClean="0"/>
              <a:t>This means that the </a:t>
            </a:r>
            <a:r>
              <a:rPr lang="en-GB" dirty="0" smtClean="0">
                <a:solidFill>
                  <a:srgbClr val="FFFF00"/>
                </a:solidFill>
              </a:rPr>
              <a:t>use of self-reports may make </a:t>
            </a:r>
            <a:r>
              <a:rPr lang="en-GB" dirty="0" err="1" smtClean="0">
                <a:solidFill>
                  <a:srgbClr val="FFFF00"/>
                </a:solidFill>
              </a:rPr>
              <a:t>iCBT</a:t>
            </a:r>
            <a:r>
              <a:rPr lang="en-GB" dirty="0" smtClean="0">
                <a:solidFill>
                  <a:srgbClr val="FFFF00"/>
                </a:solidFill>
              </a:rPr>
              <a:t> appear more effective than it actually is</a:t>
            </a:r>
            <a:r>
              <a:rPr lang="en-GB" dirty="0" smtClean="0"/>
              <a:t>. This may be particularly true of those in the intervention group who believe that they should be feeling better after giving up their time over the 11 weeks to engaging with the </a:t>
            </a:r>
            <a:r>
              <a:rPr lang="en-GB" dirty="0" err="1" smtClean="0"/>
              <a:t>iCBT</a:t>
            </a:r>
            <a:r>
              <a:rPr lang="en-GB" dirty="0" smtClean="0"/>
              <a:t> lessons and completing their HW exercises. </a:t>
            </a:r>
          </a:p>
          <a:p>
            <a:endParaRPr lang="en-GB" dirty="0"/>
          </a:p>
        </p:txBody>
      </p:sp>
    </p:spTree>
    <p:extLst>
      <p:ext uri="{BB962C8B-B14F-4D97-AF65-F5344CB8AC3E}">
        <p14:creationId xmlns:p14="http://schemas.microsoft.com/office/powerpoint/2010/main" val="180511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en-GB" sz="3100" dirty="0" smtClean="0"/>
              <a:t>This study used questionnaires to gather the data. If Williams et al (2013) had used </a:t>
            </a:r>
            <a:r>
              <a:rPr lang="en-GB" sz="3100" b="1" dirty="0" smtClean="0">
                <a:solidFill>
                  <a:srgbClr val="FFFF00"/>
                </a:solidFill>
              </a:rPr>
              <a:t>interviews</a:t>
            </a:r>
            <a:r>
              <a:rPr lang="en-GB" sz="3100" dirty="0" smtClean="0"/>
              <a:t> instead, how might this have affected the </a:t>
            </a:r>
            <a:r>
              <a:rPr lang="en-GB" sz="3100" b="1" dirty="0" smtClean="0">
                <a:solidFill>
                  <a:srgbClr val="FFFF00"/>
                </a:solidFill>
              </a:rPr>
              <a:t>analysis</a:t>
            </a:r>
            <a:r>
              <a:rPr lang="en-GB" sz="3100" dirty="0" smtClean="0"/>
              <a:t> of the data (3)</a:t>
            </a:r>
            <a:r>
              <a:rPr lang="en-GB" sz="2800" dirty="0" smtClean="0"/>
              <a:t/>
            </a:r>
            <a:br>
              <a:rPr lang="en-GB" sz="2800" dirty="0" smtClean="0"/>
            </a:br>
            <a:endParaRPr lang="en-GB" sz="2800" dirty="0"/>
          </a:p>
        </p:txBody>
      </p:sp>
      <p:sp>
        <p:nvSpPr>
          <p:cNvPr id="3" name="Content Placeholder 2"/>
          <p:cNvSpPr>
            <a:spLocks noGrp="1"/>
          </p:cNvSpPr>
          <p:nvPr>
            <p:ph idx="1"/>
          </p:nvPr>
        </p:nvSpPr>
        <p:spPr>
          <a:xfrm>
            <a:off x="457200" y="2420888"/>
            <a:ext cx="8229600" cy="3705275"/>
          </a:xfrm>
        </p:spPr>
        <p:txBody>
          <a:bodyPr>
            <a:normAutofit/>
          </a:bodyPr>
          <a:lstStyle/>
          <a:p>
            <a:r>
              <a:rPr lang="en-GB" dirty="0" smtClean="0"/>
              <a:t>Answers needed to demonstrate understanding of the use of </a:t>
            </a:r>
            <a:r>
              <a:rPr lang="en-GB" u="sng" dirty="0" smtClean="0"/>
              <a:t>qualitative methods of analysis</a:t>
            </a:r>
            <a:r>
              <a:rPr lang="en-GB" dirty="0" smtClean="0"/>
              <a:t> such as grounded theory/ inductive content analysis</a:t>
            </a:r>
            <a:endParaRPr lang="en-GB" dirty="0"/>
          </a:p>
        </p:txBody>
      </p:sp>
    </p:spTree>
    <p:extLst>
      <p:ext uri="{BB962C8B-B14F-4D97-AF65-F5344CB8AC3E}">
        <p14:creationId xmlns:p14="http://schemas.microsoft.com/office/powerpoint/2010/main" val="626343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85000" lnSpcReduction="20000"/>
          </a:bodyPr>
          <a:lstStyle/>
          <a:p>
            <a:pPr marL="0" indent="0">
              <a:buNone/>
            </a:pPr>
            <a:r>
              <a:rPr lang="en-GB" dirty="0"/>
              <a:t>Interview data is usually in the form of a transcript or written verbatim record of exactly what was said in answer to open question, thus resulting in qualitative data. </a:t>
            </a:r>
            <a:endParaRPr lang="en-GB" dirty="0" smtClean="0"/>
          </a:p>
          <a:p>
            <a:pPr marL="0" indent="0">
              <a:buNone/>
            </a:pPr>
            <a:r>
              <a:rPr lang="en-GB" dirty="0" smtClean="0"/>
              <a:t>Instead </a:t>
            </a:r>
            <a:r>
              <a:rPr lang="en-GB" dirty="0"/>
              <a:t>of counting up answers as in the quantitative analysis of data, a thematic analysis may follow, using the conventional inductive method whereby the researchers use ‘close reading’ to extract ‘coding units’ until they reach ‘data saturation’, at which point the codes are sorted into meaningful categories and the researcher attempts to explore how these categories are inter-related. </a:t>
            </a:r>
            <a:endParaRPr lang="en-GB" dirty="0" smtClean="0"/>
          </a:p>
          <a:p>
            <a:pPr marL="0" indent="0">
              <a:buNone/>
            </a:pPr>
            <a:endParaRPr lang="en-GB" dirty="0"/>
          </a:p>
          <a:p>
            <a:pPr marL="0" indent="0">
              <a:buNone/>
            </a:pPr>
            <a:r>
              <a:rPr lang="en-GB" dirty="0" smtClean="0"/>
              <a:t>This </a:t>
            </a:r>
            <a:r>
              <a:rPr lang="en-GB" dirty="0"/>
              <a:t>technique is sometimes criticised as some researchers believe that the analysis is subjective and open to the interpretation of the researcher.</a:t>
            </a:r>
          </a:p>
          <a:p>
            <a:endParaRPr lang="en-GB" dirty="0"/>
          </a:p>
        </p:txBody>
      </p:sp>
    </p:spTree>
    <p:extLst>
      <p:ext uri="{BB962C8B-B14F-4D97-AF65-F5344CB8AC3E}">
        <p14:creationId xmlns:p14="http://schemas.microsoft.com/office/powerpoint/2010/main" val="1612519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sz="2800" dirty="0" smtClean="0"/>
              <a:t>Williams et al (2013) state that they </a:t>
            </a:r>
            <a:r>
              <a:rPr lang="en-GB" sz="2800" b="1" dirty="0" smtClean="0">
                <a:solidFill>
                  <a:srgbClr val="FFFF00"/>
                </a:solidFill>
              </a:rPr>
              <a:t>randomly allocated </a:t>
            </a:r>
            <a:r>
              <a:rPr lang="en-GB" sz="2800" dirty="0" smtClean="0"/>
              <a:t>their participants to either the intervention group or the waiting list control group. Explain how this is a strength of their design (2)</a:t>
            </a:r>
            <a:br>
              <a:rPr lang="en-GB" sz="2800" dirty="0" smtClean="0"/>
            </a:br>
            <a:endParaRPr lang="en-GB" sz="2800" dirty="0"/>
          </a:p>
        </p:txBody>
      </p:sp>
      <p:sp>
        <p:nvSpPr>
          <p:cNvPr id="3" name="Content Placeholder 2"/>
          <p:cNvSpPr>
            <a:spLocks noGrp="1"/>
          </p:cNvSpPr>
          <p:nvPr>
            <p:ph idx="1"/>
          </p:nvPr>
        </p:nvSpPr>
        <p:spPr/>
        <p:txBody>
          <a:bodyPr>
            <a:normAutofit/>
          </a:bodyPr>
          <a:lstStyle/>
          <a:p>
            <a:endParaRPr lang="en-GB" dirty="0" smtClean="0"/>
          </a:p>
          <a:p>
            <a:endParaRPr lang="en-GB" dirty="0" smtClean="0"/>
          </a:p>
          <a:p>
            <a:endParaRPr lang="en-GB" dirty="0"/>
          </a:p>
        </p:txBody>
      </p:sp>
      <p:sp>
        <p:nvSpPr>
          <p:cNvPr id="4" name="TextBox 3"/>
          <p:cNvSpPr txBox="1"/>
          <p:nvPr/>
        </p:nvSpPr>
        <p:spPr>
          <a:xfrm>
            <a:off x="467544" y="1988840"/>
            <a:ext cx="8208912" cy="2677656"/>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Disappointing number of people who did not pick up on the classic problem of independent measures design; </a:t>
            </a:r>
          </a:p>
          <a:p>
            <a:pPr marL="457200" indent="-457200">
              <a:buFont typeface="Arial" panose="020B0604020202020204" pitchFamily="34" charset="0"/>
              <a:buChar char="•"/>
            </a:pPr>
            <a:r>
              <a:rPr lang="en-GB" sz="2800" b="1" dirty="0" smtClean="0">
                <a:solidFill>
                  <a:srgbClr val="FFFF00"/>
                </a:solidFill>
              </a:rPr>
              <a:t>participant variables</a:t>
            </a:r>
            <a:r>
              <a:rPr lang="en-GB" sz="2800" dirty="0" smtClean="0"/>
              <a:t>, which are eliminated through using </a:t>
            </a:r>
            <a:r>
              <a:rPr lang="en-GB" sz="2800" b="1" dirty="0" smtClean="0">
                <a:solidFill>
                  <a:srgbClr val="FFFF00"/>
                </a:solidFill>
              </a:rPr>
              <a:t>random allocation </a:t>
            </a:r>
            <a:r>
              <a:rPr lang="en-GB" sz="2800" dirty="0" smtClean="0"/>
              <a:t>to groups</a:t>
            </a:r>
          </a:p>
          <a:p>
            <a:pPr marL="457200" indent="-457200">
              <a:buFont typeface="Arial" panose="020B0604020202020204" pitchFamily="34" charset="0"/>
              <a:buChar char="•"/>
            </a:pPr>
            <a:r>
              <a:rPr lang="en-GB" sz="2800" dirty="0" smtClean="0"/>
              <a:t>Needed to mention </a:t>
            </a:r>
            <a:r>
              <a:rPr lang="en-GB" sz="2800" b="1" dirty="0">
                <a:solidFill>
                  <a:srgbClr val="FFFF00"/>
                </a:solidFill>
              </a:rPr>
              <a:t>internal validity</a:t>
            </a:r>
            <a:endParaRPr lang="en-GB" sz="2800" b="1" dirty="0">
              <a:solidFill>
                <a:srgbClr val="FFFF00"/>
              </a:solidFill>
            </a:endParaRPr>
          </a:p>
        </p:txBody>
      </p:sp>
    </p:spTree>
    <p:extLst>
      <p:ext uri="{BB962C8B-B14F-4D97-AF65-F5344CB8AC3E}">
        <p14:creationId xmlns:p14="http://schemas.microsoft.com/office/powerpoint/2010/main" val="3943155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fontScale="77500" lnSpcReduction="20000"/>
          </a:bodyPr>
          <a:lstStyle/>
          <a:p>
            <a:r>
              <a:rPr lang="en-GB" dirty="0"/>
              <a:t>This is a strength of the study as it should improve the </a:t>
            </a:r>
            <a:r>
              <a:rPr lang="en-GB" b="1" dirty="0">
                <a:solidFill>
                  <a:srgbClr val="FFFF00"/>
                </a:solidFill>
              </a:rPr>
              <a:t>internal validity </a:t>
            </a:r>
            <a:r>
              <a:rPr lang="en-GB" dirty="0"/>
              <a:t>as it is a technique that is commonly used eliminate the effect of </a:t>
            </a:r>
            <a:r>
              <a:rPr lang="en-GB" b="1" dirty="0">
                <a:solidFill>
                  <a:srgbClr val="FFFF00"/>
                </a:solidFill>
              </a:rPr>
              <a:t>participant variables </a:t>
            </a:r>
            <a:r>
              <a:rPr lang="en-GB" dirty="0"/>
              <a:t>on the data. </a:t>
            </a:r>
            <a:endParaRPr lang="en-GB" dirty="0" smtClean="0"/>
          </a:p>
          <a:p>
            <a:r>
              <a:rPr lang="en-GB" dirty="0" smtClean="0"/>
              <a:t>For </a:t>
            </a:r>
            <a:r>
              <a:rPr lang="en-GB" dirty="0"/>
              <a:t>example, if all the </a:t>
            </a:r>
            <a:r>
              <a:rPr lang="en-GB" dirty="0" err="1"/>
              <a:t>Pps</a:t>
            </a:r>
            <a:r>
              <a:rPr lang="en-GB" dirty="0"/>
              <a:t> in the intervention group happened to have higher levels of social support available to them than all of those in the waiting list group and ended up with less severe symptoms over the course of 11 weeks it would not be possible to know whether it was the intervention or the </a:t>
            </a:r>
            <a:r>
              <a:rPr lang="en-GB" dirty="0" smtClean="0"/>
              <a:t>social support </a:t>
            </a:r>
            <a:r>
              <a:rPr lang="en-GB" dirty="0"/>
              <a:t>that had helped. </a:t>
            </a:r>
            <a:endParaRPr lang="en-GB" dirty="0" smtClean="0"/>
          </a:p>
          <a:p>
            <a:r>
              <a:rPr lang="en-GB" dirty="0" smtClean="0"/>
              <a:t>Random </a:t>
            </a:r>
            <a:r>
              <a:rPr lang="en-GB" dirty="0"/>
              <a:t>allocation of </a:t>
            </a:r>
            <a:r>
              <a:rPr lang="en-GB" dirty="0" err="1"/>
              <a:t>Pps</a:t>
            </a:r>
            <a:r>
              <a:rPr lang="en-GB" dirty="0"/>
              <a:t> across the two groups should ensure that other factors relating to the </a:t>
            </a:r>
            <a:r>
              <a:rPr lang="en-GB" dirty="0" err="1"/>
              <a:t>Pps</a:t>
            </a:r>
            <a:r>
              <a:rPr lang="en-GB" dirty="0"/>
              <a:t> that might affect the severity of their symptoms should be equally distributed allowing for a clearer </a:t>
            </a:r>
            <a:r>
              <a:rPr lang="en-GB" b="1" dirty="0">
                <a:solidFill>
                  <a:srgbClr val="FFFF00"/>
                </a:solidFill>
              </a:rPr>
              <a:t>cause and effect </a:t>
            </a:r>
            <a:r>
              <a:rPr lang="en-GB" dirty="0"/>
              <a:t>statement to be drawn about the way the IV impacts the DV.  </a:t>
            </a:r>
          </a:p>
          <a:p>
            <a:endParaRPr lang="en-GB" dirty="0"/>
          </a:p>
        </p:txBody>
      </p:sp>
    </p:spTree>
    <p:extLst>
      <p:ext uri="{BB962C8B-B14F-4D97-AF65-F5344CB8AC3E}">
        <p14:creationId xmlns:p14="http://schemas.microsoft.com/office/powerpoint/2010/main" val="2535524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sz="2400" dirty="0" smtClean="0"/>
              <a:t>Williams et al (2013) required their </a:t>
            </a:r>
            <a:r>
              <a:rPr lang="en-GB" sz="2400" dirty="0" err="1" smtClean="0"/>
              <a:t>Pps</a:t>
            </a:r>
            <a:r>
              <a:rPr lang="en-GB" sz="2400" dirty="0" smtClean="0"/>
              <a:t> to complete the battery of self-report questionnaires three times, once at baseline, then post CBM-I and then again at the end of the study after the </a:t>
            </a:r>
            <a:r>
              <a:rPr lang="en-GB" sz="2400" dirty="0" err="1" smtClean="0"/>
              <a:t>iCBT</a:t>
            </a:r>
            <a:r>
              <a:rPr lang="en-GB" sz="2400" dirty="0" smtClean="0"/>
              <a:t>. Explain a potential weakness of this aspect of the design (2)</a:t>
            </a:r>
            <a:br>
              <a:rPr lang="en-GB" sz="2400" dirty="0" smtClean="0"/>
            </a:br>
            <a:endParaRPr lang="en-GB" sz="2400" dirty="0"/>
          </a:p>
        </p:txBody>
      </p:sp>
      <p:sp>
        <p:nvSpPr>
          <p:cNvPr id="3" name="Content Placeholder 2"/>
          <p:cNvSpPr>
            <a:spLocks noGrp="1"/>
          </p:cNvSpPr>
          <p:nvPr>
            <p:ph idx="1"/>
          </p:nvPr>
        </p:nvSpPr>
        <p:spPr/>
        <p:txBody>
          <a:bodyPr>
            <a:normAutofit/>
          </a:bodyPr>
          <a:lstStyle/>
          <a:p>
            <a:endParaRPr lang="en-GB" dirty="0"/>
          </a:p>
        </p:txBody>
      </p:sp>
    </p:spTree>
    <p:extLst>
      <p:ext uri="{BB962C8B-B14F-4D97-AF65-F5344CB8AC3E}">
        <p14:creationId xmlns:p14="http://schemas.microsoft.com/office/powerpoint/2010/main" val="1477489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fontScale="85000" lnSpcReduction="10000"/>
          </a:bodyPr>
          <a:lstStyle/>
          <a:p>
            <a:pPr marL="0" indent="0">
              <a:buNone/>
            </a:pPr>
            <a:r>
              <a:rPr lang="en-GB" dirty="0"/>
              <a:t>This aspect of the study has a repeated measures design and the results of studies of this nature can be subject to </a:t>
            </a:r>
            <a:r>
              <a:rPr lang="en-GB" b="1" dirty="0">
                <a:solidFill>
                  <a:srgbClr val="FFFF00"/>
                </a:solidFill>
              </a:rPr>
              <a:t>order effects </a:t>
            </a:r>
            <a:r>
              <a:rPr lang="en-GB" dirty="0"/>
              <a:t>which </a:t>
            </a:r>
            <a:r>
              <a:rPr lang="en-GB" b="1" dirty="0">
                <a:solidFill>
                  <a:srgbClr val="FFFF00"/>
                </a:solidFill>
              </a:rPr>
              <a:t>weaken internal validity</a:t>
            </a:r>
            <a:r>
              <a:rPr lang="en-GB" dirty="0"/>
              <a:t>. </a:t>
            </a:r>
          </a:p>
          <a:p>
            <a:pPr marL="0" indent="0">
              <a:buNone/>
            </a:pPr>
            <a:r>
              <a:rPr lang="en-GB" dirty="0" smtClean="0"/>
              <a:t>This </a:t>
            </a:r>
            <a:r>
              <a:rPr lang="en-GB" dirty="0"/>
              <a:t>means that the way that the questionnaire is filled in at time point 2 (after CBM –I) is affected the fact they have already filled the same questionnaire in one at time point 1 (the baseline), similarly at the end of the </a:t>
            </a:r>
            <a:r>
              <a:rPr lang="en-GB" dirty="0" err="1"/>
              <a:t>iCBT</a:t>
            </a:r>
            <a:r>
              <a:rPr lang="en-GB" dirty="0"/>
              <a:t> when they complete the questionnaire for the third time this may be affected by the fact they have already completed it at time 1 and 2. </a:t>
            </a:r>
            <a:endParaRPr lang="en-GB" dirty="0" smtClean="0"/>
          </a:p>
          <a:p>
            <a:pPr marL="0" indent="0">
              <a:buNone/>
            </a:pPr>
            <a:r>
              <a:rPr lang="en-GB" dirty="0" smtClean="0"/>
              <a:t>This </a:t>
            </a:r>
            <a:r>
              <a:rPr lang="en-GB" dirty="0"/>
              <a:t>means that measure of severity of symptoms might not simply be being affected by the interventions but that the measure is affected by the order in which the data has been gathered. </a:t>
            </a:r>
          </a:p>
          <a:p>
            <a:pPr marL="0" indent="0">
              <a:buNone/>
            </a:pPr>
            <a:endParaRPr lang="en-GB" dirty="0"/>
          </a:p>
        </p:txBody>
      </p:sp>
    </p:spTree>
    <p:extLst>
      <p:ext uri="{BB962C8B-B14F-4D97-AF65-F5344CB8AC3E}">
        <p14:creationId xmlns:p14="http://schemas.microsoft.com/office/powerpoint/2010/main" val="1566203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GB" sz="2800" dirty="0" smtClean="0"/>
              <a:t>The following table shows the findings of the study. Determine three conclusions regarding the efficacy of CBM-I and </a:t>
            </a:r>
            <a:r>
              <a:rPr lang="en-GB" sz="2800" dirty="0" err="1" smtClean="0"/>
              <a:t>iCBT</a:t>
            </a:r>
            <a:r>
              <a:rPr lang="en-GB" sz="2800" dirty="0" smtClean="0"/>
              <a:t> that could be drawn from this data set (6)</a:t>
            </a:r>
            <a:br>
              <a:rPr lang="en-GB" sz="2800" dirty="0" smtClean="0"/>
            </a:br>
            <a:endParaRPr lang="en-GB" sz="2800" dirty="0"/>
          </a:p>
        </p:txBody>
      </p:sp>
      <p:sp>
        <p:nvSpPr>
          <p:cNvPr id="3" name="Content Placeholder 2"/>
          <p:cNvSpPr>
            <a:spLocks noGrp="1"/>
          </p:cNvSpPr>
          <p:nvPr>
            <p:ph idx="1"/>
          </p:nvPr>
        </p:nvSpPr>
        <p:spPr/>
        <p:txBody>
          <a:bodyPr/>
          <a:lstStyle/>
          <a:p>
            <a:r>
              <a:rPr lang="en-GB" dirty="0" smtClean="0"/>
              <a:t>Most people did not use the data from the table to substantiate their conclusions and instead simply copied the conclusions form the paper/handout</a:t>
            </a:r>
          </a:p>
          <a:p>
            <a:r>
              <a:rPr lang="en-GB" dirty="0" smtClean="0"/>
              <a:t>Command term “</a:t>
            </a:r>
            <a:r>
              <a:rPr lang="en-GB" b="1" dirty="0" smtClean="0">
                <a:solidFill>
                  <a:srgbClr val="FFFF00"/>
                </a:solidFill>
              </a:rPr>
              <a:t>determine”</a:t>
            </a:r>
            <a:r>
              <a:rPr lang="en-GB" dirty="0" smtClean="0"/>
              <a:t> says you cannot get the marks unless you use the data</a:t>
            </a:r>
          </a:p>
          <a:p>
            <a:r>
              <a:rPr lang="en-GB" dirty="0" smtClean="0"/>
              <a:t>We learnt this lesson from the tarantula question…but apparently have forgotten it!</a:t>
            </a:r>
            <a:endParaRPr lang="en-GB" dirty="0"/>
          </a:p>
        </p:txBody>
      </p:sp>
    </p:spTree>
    <p:extLst>
      <p:ext uri="{BB962C8B-B14F-4D97-AF65-F5344CB8AC3E}">
        <p14:creationId xmlns:p14="http://schemas.microsoft.com/office/powerpoint/2010/main" val="2179421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lstStyle/>
          <a:p>
            <a:pPr marL="0" indent="0">
              <a:buNone/>
            </a:pPr>
            <a:r>
              <a:rPr lang="en-GB" dirty="0"/>
              <a:t>From the data table it can be concluded that the </a:t>
            </a:r>
            <a:r>
              <a:rPr lang="en-GB" dirty="0" err="1">
                <a:solidFill>
                  <a:srgbClr val="FFFF00"/>
                </a:solidFill>
              </a:rPr>
              <a:t>CBMi</a:t>
            </a:r>
            <a:r>
              <a:rPr lang="en-GB" dirty="0">
                <a:solidFill>
                  <a:srgbClr val="FFFF00"/>
                </a:solidFill>
              </a:rPr>
              <a:t> was effective in reducing depressive symptoms after just 7 days </a:t>
            </a:r>
            <a:r>
              <a:rPr lang="en-GB" dirty="0"/>
              <a:t>as the Beck Depression Inventory scores had decreased by approx. </a:t>
            </a:r>
            <a:r>
              <a:rPr lang="en-GB" dirty="0">
                <a:solidFill>
                  <a:srgbClr val="FFFF00"/>
                </a:solidFill>
              </a:rPr>
              <a:t>9 points </a:t>
            </a:r>
            <a:r>
              <a:rPr lang="en-GB" dirty="0"/>
              <a:t>for the intervention group whereas the waiting list group only experienced a decline of just over </a:t>
            </a:r>
            <a:r>
              <a:rPr lang="en-GB" dirty="0">
                <a:solidFill>
                  <a:srgbClr val="FFFF00"/>
                </a:solidFill>
              </a:rPr>
              <a:t>3 points</a:t>
            </a:r>
            <a:r>
              <a:rPr lang="en-GB" dirty="0"/>
              <a:t>.</a:t>
            </a:r>
          </a:p>
          <a:p>
            <a:endParaRPr lang="en-GB" dirty="0" smtClean="0"/>
          </a:p>
          <a:p>
            <a:pPr marL="0" indent="0" algn="ctr">
              <a:buNone/>
            </a:pPr>
            <a:r>
              <a:rPr lang="en-GB" dirty="0" smtClean="0"/>
              <a:t>You need to do this three times!</a:t>
            </a:r>
            <a:endParaRPr lang="en-GB" dirty="0"/>
          </a:p>
        </p:txBody>
      </p:sp>
    </p:spTree>
    <p:extLst>
      <p:ext uri="{BB962C8B-B14F-4D97-AF65-F5344CB8AC3E}">
        <p14:creationId xmlns:p14="http://schemas.microsoft.com/office/powerpoint/2010/main" val="831925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Evaluate </a:t>
            </a:r>
            <a:r>
              <a:rPr lang="en-GB" sz="2800" dirty="0"/>
              <a:t>Williams et al (2013) ensuring that you refer to at least one ethical issue in your answer (8) </a:t>
            </a:r>
            <a:r>
              <a:rPr lang="en-GB" sz="2800" dirty="0" smtClean="0"/>
              <a:t/>
            </a:r>
            <a:br>
              <a:rPr lang="en-GB" sz="2800" dirty="0" smtClean="0"/>
            </a:br>
            <a:r>
              <a:rPr lang="en-GB" sz="2800" dirty="0" smtClean="0"/>
              <a:t>(</a:t>
            </a:r>
            <a:r>
              <a:rPr lang="en-GB" sz="2800" dirty="0"/>
              <a:t>think GRAVESOC)</a:t>
            </a:r>
          </a:p>
        </p:txBody>
      </p:sp>
      <p:sp>
        <p:nvSpPr>
          <p:cNvPr id="3" name="Content Placeholder 2"/>
          <p:cNvSpPr>
            <a:spLocks noGrp="1"/>
          </p:cNvSpPr>
          <p:nvPr>
            <p:ph idx="1"/>
          </p:nvPr>
        </p:nvSpPr>
        <p:spPr/>
        <p:txBody>
          <a:bodyPr/>
          <a:lstStyle/>
          <a:p>
            <a:r>
              <a:rPr lang="en-GB" dirty="0" smtClean="0"/>
              <a:t>This answer should have been easy as you should have had loads of evaluation points to make having completed the rest of the assessment.</a:t>
            </a:r>
          </a:p>
          <a:p>
            <a:r>
              <a:rPr lang="en-GB" dirty="0" smtClean="0"/>
              <a:t>ATCHOO(BC)</a:t>
            </a:r>
          </a:p>
          <a:p>
            <a:r>
              <a:rPr lang="en-GB" dirty="0" smtClean="0"/>
              <a:t>GRAVESOC</a:t>
            </a:r>
          </a:p>
          <a:p>
            <a:endParaRPr lang="en-GB"/>
          </a:p>
          <a:p>
            <a:endParaRPr lang="en-GB" dirty="0"/>
          </a:p>
        </p:txBody>
      </p:sp>
    </p:spTree>
    <p:extLst>
      <p:ext uri="{BB962C8B-B14F-4D97-AF65-F5344CB8AC3E}">
        <p14:creationId xmlns:p14="http://schemas.microsoft.com/office/powerpoint/2010/main" val="1987633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2956</Words>
  <Application>Microsoft Office PowerPoint</Application>
  <PresentationFormat>On-screen Show (4:3)</PresentationFormat>
  <Paragraphs>205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Williams et al. (2013) Combining imagination and reason in the treatment of depression: a randomised control trial of internet based cognitive bias modification and internet-CBT for depression. </vt:lpstr>
      <vt:lpstr>Aim</vt:lpstr>
      <vt:lpstr>Design</vt:lpstr>
      <vt:lpstr>Ethics</vt:lpstr>
      <vt:lpstr>Participants</vt:lpstr>
      <vt:lpstr>Materials: Primary Measures</vt:lpstr>
      <vt:lpstr>Secondary measures </vt:lpstr>
      <vt:lpstr>Treatment Expectancy and Outcomes Questionnaire</vt:lpstr>
      <vt:lpstr>The interventions: CBM-I</vt:lpstr>
      <vt:lpstr>iCBT</vt:lpstr>
      <vt:lpstr>The Design</vt:lpstr>
      <vt:lpstr>Results</vt:lpstr>
      <vt:lpstr>PowerPoint Presentation</vt:lpstr>
      <vt:lpstr>PowerPoint Presentation</vt:lpstr>
      <vt:lpstr>PowerPoint Presentation</vt:lpstr>
      <vt:lpstr>PowerPoint Presentation</vt:lpstr>
      <vt:lpstr>PowerPoint Presentation</vt:lpstr>
      <vt:lpstr>Conclusions</vt:lpstr>
      <vt:lpstr>Williams et al (2013) used many different self-report questionnaires to gather quaNtitative data in their study on internet-delivered CBT. With reference to data collected in this study, give ONE strength and ONE weakness of the use of quaNtitative data. (4) </vt:lpstr>
      <vt:lpstr>One strength for 2 marks</vt:lpstr>
      <vt:lpstr>One weakness</vt:lpstr>
      <vt:lpstr>Williams et al (2013) gathered primary data in their study from 69 participants. COMPARE the use of primary and secondary data in clinical psychology (3) </vt:lpstr>
      <vt:lpstr>PowerPoint Presentation</vt:lpstr>
      <vt:lpstr>PowerPoint Presentation</vt:lpstr>
      <vt:lpstr>PowerPoint Presentation</vt:lpstr>
      <vt:lpstr>Evaluate the sample used in Williams et al (2013) (2)</vt:lpstr>
      <vt:lpstr>PowerPoint Presentation</vt:lpstr>
      <vt:lpstr>PowerPoint Presentation</vt:lpstr>
      <vt:lpstr>Williams et al (2013) had a complex experimental design combining elements of independent (between subjects) and repeated measures (within subjects) designs. This is known as a “mixed design”. Describe the design of Williams study and explain how it uses both experimental designs. (2) </vt:lpstr>
      <vt:lpstr>PowerPoint Presentation</vt:lpstr>
      <vt:lpstr>Write a suitable directional experimental hypothesis for Williams looking at any element of the study that you like. (3)</vt:lpstr>
      <vt:lpstr>PowerPoint Presentation</vt:lpstr>
      <vt:lpstr>Write a suitable non-directional null hypothesis for another element of the study. (3) </vt:lpstr>
      <vt:lpstr>Give ONE limitation of the use of self-reports in this study (2)</vt:lpstr>
      <vt:lpstr>PowerPoint Presentation</vt:lpstr>
      <vt:lpstr>This study used questionnaires to gather the data. If Williams et al (2013) had used interviews instead, how might this have affected the analysis of the data (3) </vt:lpstr>
      <vt:lpstr>PowerPoint Presentation</vt:lpstr>
      <vt:lpstr>Williams et al (2013) state that they randomly allocated their participants to either the intervention group or the waiting list control group. Explain how this is a strength of their design (2) </vt:lpstr>
      <vt:lpstr>PowerPoint Presentation</vt:lpstr>
      <vt:lpstr>Williams et al (2013) required their Pps to complete the battery of self-report questionnaires three times, once at baseline, then post CBM-I and then again at the end of the study after the iCBT. Explain a potential weakness of this aspect of the design (2) </vt:lpstr>
      <vt:lpstr>PowerPoint Presentation</vt:lpstr>
      <vt:lpstr>The following table shows the findings of the study. Determine three conclusions regarding the efficacy of CBM-I and iCBT that could be drawn from this data set (6) </vt:lpstr>
      <vt:lpstr>PowerPoint Presentation</vt:lpstr>
      <vt:lpstr>Evaluate Williams et al (2013) ensuring that you refer to at least one ethical issue in your answer (8)  (think GRAVESOC)</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Williams et al. (2013) Combining imagination and reason in the treatment of depression: a randomised control trial of internet based cognitive bias modification and internet-CBT for depression.</dc:title>
  <dc:creator>IT Dept</dc:creator>
  <cp:lastModifiedBy>IT Dept</cp:lastModifiedBy>
  <cp:revision>13</cp:revision>
  <dcterms:created xsi:type="dcterms:W3CDTF">2017-04-23T12:44:59Z</dcterms:created>
  <dcterms:modified xsi:type="dcterms:W3CDTF">2017-04-23T16:50:01Z</dcterms:modified>
</cp:coreProperties>
</file>