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02FD5-D0B4-44CB-A964-8D6F89A6E4F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05178B-D6DB-4A92-B742-C9F390E9860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02FD5-D0B4-44CB-A964-8D6F89A6E4F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178B-D6DB-4A92-B742-C9F390E9860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02FD5-D0B4-44CB-A964-8D6F89A6E4F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5178B-D6DB-4A92-B742-C9F390E9860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02FD5-D0B4-44CB-A964-8D6F89A6E4F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178B-D6DB-4A92-B742-C9F390E9860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02FD5-D0B4-44CB-A964-8D6F89A6E4F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178B-D6DB-4A92-B742-C9F390E9860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02FD5-D0B4-44CB-A964-8D6F89A6E4F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178B-D6DB-4A92-B742-C9F390E9860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02FD5-D0B4-44CB-A964-8D6F89A6E4F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178B-D6DB-4A92-B742-C9F390E9860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02FD5-D0B4-44CB-A964-8D6F89A6E4F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178B-D6DB-4A92-B742-C9F390E9860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02FD5-D0B4-44CB-A964-8D6F89A6E4F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05178B-D6DB-4A92-B742-C9F390E9860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02FD5-D0B4-44CB-A964-8D6F89A6E4F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178B-D6DB-4A92-B742-C9F390E9860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02FD5-D0B4-44CB-A964-8D6F89A6E4F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5178B-D6DB-4A92-B742-C9F390E9860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7B302FD5-D0B4-44CB-A964-8D6F89A6E4FE}" type="datetimeFigureOut">
              <a:rPr lang="en-GB" smtClean="0"/>
              <a:t>17/06/2017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0005178B-D6DB-4A92-B742-C9F390E9860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306" y="476672"/>
            <a:ext cx="7772400" cy="1470025"/>
          </a:xfrm>
        </p:spPr>
        <p:txBody>
          <a:bodyPr/>
          <a:lstStyle/>
          <a:p>
            <a:r>
              <a:rPr lang="en-GB" sz="5400" dirty="0" smtClean="0"/>
              <a:t>Paper 2: Clinical</a:t>
            </a:r>
            <a:br>
              <a:rPr lang="en-GB" sz="5400" dirty="0" smtClean="0"/>
            </a:br>
            <a:r>
              <a:rPr lang="en-GB" sz="5400" dirty="0" smtClean="0"/>
              <a:t>Key Question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074" y="2132856"/>
            <a:ext cx="7776864" cy="1752600"/>
          </a:xfrm>
        </p:spPr>
        <p:txBody>
          <a:bodyPr/>
          <a:lstStyle/>
          <a:p>
            <a:r>
              <a:rPr lang="en-GB" dirty="0" smtClean="0"/>
              <a:t>Why do so many people who are homeless also have mental health problems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996952"/>
            <a:ext cx="5421620" cy="360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81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Stop the Scandal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52596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 smtClean="0"/>
              <a:t>February 2016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homelessness </a:t>
            </a:r>
            <a:r>
              <a:rPr lang="en-GB" dirty="0"/>
              <a:t>charity </a:t>
            </a:r>
            <a:r>
              <a:rPr lang="en-GB" b="1" dirty="0"/>
              <a:t>St Mungo’s </a:t>
            </a:r>
            <a:r>
              <a:rPr lang="en-GB" dirty="0"/>
              <a:t>produced a report called “</a:t>
            </a:r>
            <a:r>
              <a:rPr lang="en-GB" b="1" dirty="0"/>
              <a:t>Stop the </a:t>
            </a:r>
            <a:r>
              <a:rPr lang="en-GB" b="1" dirty="0" smtClean="0"/>
              <a:t>Scanda</a:t>
            </a:r>
            <a:r>
              <a:rPr lang="en-GB" dirty="0" smtClean="0"/>
              <a:t>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an </a:t>
            </a:r>
            <a:r>
              <a:rPr lang="en-GB" dirty="0"/>
              <a:t>investigation into </a:t>
            </a:r>
            <a:r>
              <a:rPr lang="en-GB" b="1" dirty="0"/>
              <a:t>mental health and rough </a:t>
            </a:r>
            <a:r>
              <a:rPr lang="en-GB" b="1" dirty="0" smtClean="0"/>
              <a:t>sleeping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 smtClean="0"/>
              <a:t>4/10</a:t>
            </a:r>
            <a:r>
              <a:rPr lang="en-GB" b="1" dirty="0"/>
              <a:t> rough sleepers have a mental health </a:t>
            </a:r>
            <a:r>
              <a:rPr lang="en-GB" b="1" dirty="0" smtClean="0"/>
              <a:t>problem</a:t>
            </a: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this </a:t>
            </a:r>
            <a:r>
              <a:rPr lang="en-GB" dirty="0"/>
              <a:t>is a growing problem.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772816"/>
            <a:ext cx="4041434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5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-315416"/>
            <a:ext cx="5791200" cy="1371600"/>
          </a:xfrm>
        </p:spPr>
        <p:txBody>
          <a:bodyPr/>
          <a:lstStyle/>
          <a:p>
            <a:r>
              <a:rPr lang="en-GB" dirty="0" smtClean="0"/>
              <a:t>London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628" y="1352038"/>
            <a:ext cx="7787208" cy="262088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GB" sz="3200" dirty="0"/>
              <a:t>I</a:t>
            </a:r>
            <a:r>
              <a:rPr lang="en-GB" sz="3200" dirty="0" smtClean="0"/>
              <a:t>n </a:t>
            </a:r>
            <a:r>
              <a:rPr lang="en-GB" sz="3200" b="1" dirty="0"/>
              <a:t>London</a:t>
            </a:r>
            <a:r>
              <a:rPr lang="en-GB" sz="3200" dirty="0"/>
              <a:t> the </a:t>
            </a:r>
            <a:r>
              <a:rPr lang="en-GB" sz="3200" b="1" dirty="0"/>
              <a:t>number</a:t>
            </a:r>
            <a:r>
              <a:rPr lang="en-GB" sz="3200" dirty="0"/>
              <a:t> of people recorded as </a:t>
            </a:r>
            <a:r>
              <a:rPr lang="en-GB" sz="3200" b="1" dirty="0"/>
              <a:t>sleeping rough </a:t>
            </a:r>
            <a:r>
              <a:rPr lang="en-GB" sz="3200" dirty="0"/>
              <a:t>with an identified </a:t>
            </a:r>
            <a:r>
              <a:rPr lang="en-GB" sz="3200" b="1" dirty="0"/>
              <a:t>mental health support need </a:t>
            </a:r>
            <a:r>
              <a:rPr lang="en-GB" sz="3200" dirty="0"/>
              <a:t>has </a:t>
            </a:r>
            <a:r>
              <a:rPr lang="en-GB" sz="3200" b="1" dirty="0"/>
              <a:t>more than tripled</a:t>
            </a:r>
            <a:r>
              <a:rPr lang="en-GB" sz="3200" dirty="0"/>
              <a:t> over the last </a:t>
            </a:r>
            <a:r>
              <a:rPr lang="en-GB" sz="3200" b="1" dirty="0"/>
              <a:t>five years </a:t>
            </a:r>
            <a:r>
              <a:rPr lang="en-GB" sz="3200" dirty="0"/>
              <a:t>from 711 in 2009-10 to 2,342 in 2014-15.1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943350"/>
            <a:ext cx="4391025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75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5791200" cy="1371600"/>
          </a:xfrm>
        </p:spPr>
        <p:txBody>
          <a:bodyPr/>
          <a:lstStyle/>
          <a:p>
            <a:r>
              <a:rPr lang="en-GB" dirty="0" smtClean="0"/>
              <a:t>Substance abuse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08912" cy="4781128"/>
          </a:xfrm>
        </p:spPr>
        <p:txBody>
          <a:bodyPr>
            <a:normAutofit/>
          </a:bodyPr>
          <a:lstStyle/>
          <a:p>
            <a:r>
              <a:rPr lang="en-GB" sz="2400" b="0" dirty="0"/>
              <a:t>Many homeless people </a:t>
            </a:r>
            <a:r>
              <a:rPr lang="en-GB" sz="2400" b="0" dirty="0" smtClean="0"/>
              <a:t>use </a:t>
            </a:r>
            <a:r>
              <a:rPr lang="en-GB" sz="2400" dirty="0"/>
              <a:t>drugs and alcohol </a:t>
            </a:r>
            <a:r>
              <a:rPr lang="en-GB" sz="2400" b="0" dirty="0"/>
              <a:t>to </a:t>
            </a:r>
            <a:r>
              <a:rPr lang="en-GB" sz="2400" dirty="0"/>
              <a:t>self-medicate</a:t>
            </a:r>
            <a:r>
              <a:rPr lang="en-GB" sz="2400" b="0" dirty="0"/>
              <a:t> and to </a:t>
            </a:r>
            <a:r>
              <a:rPr lang="en-GB" sz="2400" dirty="0"/>
              <a:t>help them sleep </a:t>
            </a:r>
            <a:r>
              <a:rPr lang="en-GB" sz="2400" b="0" dirty="0"/>
              <a:t>and </a:t>
            </a:r>
            <a:r>
              <a:rPr lang="en-GB" sz="2400" dirty="0"/>
              <a:t>not feel the </a:t>
            </a:r>
            <a:r>
              <a:rPr lang="en-GB" sz="2400" dirty="0" smtClean="0"/>
              <a:t>cold</a:t>
            </a:r>
            <a:r>
              <a:rPr lang="en-GB" sz="2400" b="0" dirty="0" smtClean="0"/>
              <a:t>.</a:t>
            </a:r>
          </a:p>
          <a:p>
            <a:r>
              <a:rPr lang="en-GB" sz="2400" b="0" dirty="0" smtClean="0"/>
              <a:t>In </a:t>
            </a:r>
            <a:r>
              <a:rPr lang="en-GB" sz="2400" dirty="0"/>
              <a:t>Oxford, 65 per cent </a:t>
            </a:r>
            <a:r>
              <a:rPr lang="en-GB" sz="2400" b="0" dirty="0"/>
              <a:t>of people </a:t>
            </a:r>
            <a:r>
              <a:rPr lang="en-GB" sz="2400" dirty="0"/>
              <a:t>sleeping rough with a mental health need</a:t>
            </a:r>
            <a:r>
              <a:rPr lang="en-GB" sz="2400" b="0" dirty="0"/>
              <a:t> also have a </a:t>
            </a:r>
            <a:r>
              <a:rPr lang="en-GB" sz="2400" dirty="0"/>
              <a:t>substance use </a:t>
            </a:r>
            <a:r>
              <a:rPr lang="en-GB" sz="2400" dirty="0" smtClean="0"/>
              <a:t>needs</a:t>
            </a:r>
          </a:p>
          <a:p>
            <a:r>
              <a:rPr lang="en-GB" sz="2400" b="0" dirty="0" smtClean="0"/>
              <a:t>Only</a:t>
            </a:r>
            <a:r>
              <a:rPr lang="en-GB" sz="2400" dirty="0" smtClean="0"/>
              <a:t> 27 </a:t>
            </a:r>
            <a:r>
              <a:rPr lang="en-GB" sz="2400" dirty="0"/>
              <a:t>per cent </a:t>
            </a:r>
            <a:r>
              <a:rPr lang="en-GB" sz="2400" b="0" dirty="0"/>
              <a:t>of those </a:t>
            </a:r>
            <a:r>
              <a:rPr lang="en-GB" sz="2400" b="0" dirty="0" smtClean="0"/>
              <a:t>who are </a:t>
            </a:r>
            <a:r>
              <a:rPr lang="en-GB" sz="2400" dirty="0" smtClean="0"/>
              <a:t>homeless who do not have a </a:t>
            </a:r>
            <a:r>
              <a:rPr lang="en-GB" sz="2400" dirty="0"/>
              <a:t>mental health </a:t>
            </a:r>
            <a:r>
              <a:rPr lang="en-GB" sz="2400" dirty="0" smtClean="0"/>
              <a:t>need </a:t>
            </a:r>
            <a:r>
              <a:rPr lang="en-GB" sz="2400" b="0" dirty="0" smtClean="0"/>
              <a:t>have substance abuse problems</a:t>
            </a:r>
            <a:endParaRPr lang="en-GB" sz="2400" b="0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79"/>
          <a:stretch/>
        </p:blipFill>
        <p:spPr>
          <a:xfrm>
            <a:off x="3347864" y="4127097"/>
            <a:ext cx="4608512" cy="242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391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Failure to connect with outreach workers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4608512" cy="5069160"/>
          </a:xfrm>
        </p:spPr>
        <p:txBody>
          <a:bodyPr>
            <a:normAutofit fontScale="92500" lnSpcReduction="10000"/>
          </a:bodyPr>
          <a:lstStyle/>
          <a:p>
            <a:r>
              <a:rPr lang="en-GB" sz="2400" b="0" dirty="0"/>
              <a:t>P</a:t>
            </a:r>
            <a:r>
              <a:rPr lang="en-GB" sz="2400" b="0" dirty="0" smtClean="0"/>
              <a:t>eople struggle </a:t>
            </a:r>
            <a:r>
              <a:rPr lang="en-GB" sz="2400" b="0" dirty="0"/>
              <a:t>to escape the street because mental health problems make it </a:t>
            </a:r>
            <a:r>
              <a:rPr lang="en-GB" sz="2400" dirty="0"/>
              <a:t>harder for them to engage with homelessness </a:t>
            </a:r>
            <a:r>
              <a:rPr lang="en-GB" sz="2400" dirty="0" smtClean="0"/>
              <a:t>services</a:t>
            </a:r>
          </a:p>
          <a:p>
            <a:r>
              <a:rPr lang="en-GB" sz="2400" b="0" dirty="0" smtClean="0"/>
              <a:t>The </a:t>
            </a:r>
            <a:r>
              <a:rPr lang="en-GB" sz="2400" b="0" dirty="0"/>
              <a:t>case of Brian (not his real name), who has schizophrenia, </a:t>
            </a:r>
            <a:r>
              <a:rPr lang="en-GB" sz="2400" b="0" dirty="0" smtClean="0"/>
              <a:t>failed </a:t>
            </a:r>
            <a:r>
              <a:rPr lang="en-GB" sz="2400" b="0" dirty="0"/>
              <a:t>to engage with homelessness services due to his </a:t>
            </a:r>
            <a:r>
              <a:rPr lang="en-GB" sz="2400" dirty="0"/>
              <a:t>delusional beliefs and anxieties about </a:t>
            </a:r>
            <a:r>
              <a:rPr lang="en-GB" sz="2400" dirty="0" smtClean="0"/>
              <a:t>persecution</a:t>
            </a:r>
          </a:p>
          <a:p>
            <a:r>
              <a:rPr lang="en-GB" sz="2400" b="0" dirty="0" smtClean="0"/>
              <a:t>In </a:t>
            </a:r>
            <a:r>
              <a:rPr lang="en-GB" sz="2400" b="0" dirty="0"/>
              <a:t>the winter of 2013-14 Brian started </a:t>
            </a:r>
            <a:r>
              <a:rPr lang="en-GB" sz="2400" dirty="0"/>
              <a:t>sleeping on buses, making it harder for the people he relied on to find him.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556792"/>
            <a:ext cx="3503485" cy="23721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181" y="4196095"/>
            <a:ext cx="3240360" cy="243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435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5791200" cy="1371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Recently discharged from mental health hospital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492896"/>
            <a:ext cx="4474840" cy="36332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800" dirty="0" smtClean="0">
                <a:effectLst/>
              </a:rPr>
              <a:t>78 per cent </a:t>
            </a:r>
            <a:r>
              <a:rPr lang="en-GB" sz="2800" b="0" dirty="0" smtClean="0">
                <a:effectLst/>
              </a:rPr>
              <a:t>of the homelessness professionals who responded to St Mungo’s national survey said that </a:t>
            </a:r>
            <a:r>
              <a:rPr lang="en-GB" sz="2800" dirty="0" smtClean="0">
                <a:effectLst/>
              </a:rPr>
              <a:t>in the last 12 months they had met at least one person sleeping rough who had recently been discharged from a mental health hospital.</a:t>
            </a:r>
            <a:endParaRPr lang="en-GB" sz="2800" dirty="0">
              <a:ea typeface="Calibri"/>
              <a:cs typeface="Times New Roman"/>
            </a:endParaRPr>
          </a:p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1" r="30331"/>
          <a:stretch/>
        </p:blipFill>
        <p:spPr>
          <a:xfrm>
            <a:off x="5233624" y="2348880"/>
            <a:ext cx="3138616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596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40</TotalTime>
  <Words>214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Essential</vt:lpstr>
      <vt:lpstr>Paper 2: Clinical Key Question</vt:lpstr>
      <vt:lpstr>Stop the Scandal</vt:lpstr>
      <vt:lpstr>London</vt:lpstr>
      <vt:lpstr>Substance abuse</vt:lpstr>
      <vt:lpstr>Failure to connect with outreach workers</vt:lpstr>
      <vt:lpstr>Recently discharged from mental health hospital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2: Clinical Key Question</dc:title>
  <dc:creator>Amanda Wood (AJW)</dc:creator>
  <cp:lastModifiedBy>Amanda Wood (AJW)</cp:lastModifiedBy>
  <cp:revision>4</cp:revision>
  <dcterms:created xsi:type="dcterms:W3CDTF">2017-06-17T19:32:21Z</dcterms:created>
  <dcterms:modified xsi:type="dcterms:W3CDTF">2017-06-17T20:13:20Z</dcterms:modified>
</cp:coreProperties>
</file>