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89" r:id="rId2"/>
    <p:sldId id="282" r:id="rId3"/>
    <p:sldId id="285" r:id="rId4"/>
    <p:sldId id="283" r:id="rId5"/>
    <p:sldId id="287" r:id="rId6"/>
    <p:sldId id="286" r:id="rId7"/>
    <p:sldId id="256" r:id="rId8"/>
    <p:sldId id="257" r:id="rId9"/>
    <p:sldId id="260" r:id="rId10"/>
    <p:sldId id="262" r:id="rId11"/>
    <p:sldId id="265" r:id="rId12"/>
    <p:sldId id="291" r:id="rId13"/>
    <p:sldId id="261" r:id="rId14"/>
    <p:sldId id="258" r:id="rId15"/>
    <p:sldId id="263" r:id="rId16"/>
    <p:sldId id="264" r:id="rId17"/>
    <p:sldId id="266" r:id="rId18"/>
    <p:sldId id="290" r:id="rId19"/>
    <p:sldId id="267" r:id="rId20"/>
    <p:sldId id="268" r:id="rId21"/>
    <p:sldId id="278" r:id="rId22"/>
    <p:sldId id="279" r:id="rId23"/>
    <p:sldId id="288" r:id="rId24"/>
    <p:sldId id="280" r:id="rId25"/>
    <p:sldId id="281" r:id="rId26"/>
    <p:sldId id="269" r:id="rId27"/>
    <p:sldId id="275" r:id="rId28"/>
    <p:sldId id="276" r:id="rId29"/>
    <p:sldId id="270" r:id="rId30"/>
    <p:sldId id="271" r:id="rId31"/>
    <p:sldId id="273" r:id="rId32"/>
    <p:sldId id="274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53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pPr lvl="0"/>
            <a:fld id="{5C35B53A-AEC5-40E4-B807-0DE4C8AD63D2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 lvl="0"/>
            <a:fld id="{B09D8537-873B-4DAC-A348-ED44AFBC26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C3BE428-8CF0-4041-92CF-7B0755FEDEF1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377FE2-5448-425D-9C54-9791A21CFF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82C60A2-FDE7-4BC8-8B3D-32C59388872C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631671-72E5-4832-B322-BC1508D6477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CDA9A7E-4A5C-43C8-B8A3-F82944EA980F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D0F316-D15E-4C9C-B5D9-FC515A542C1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1DE79BF-A2FA-49D2-9C3B-D835D6E8CF70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EA5399F-E024-40E1-8A9B-438F8084CB5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1123745-489C-4D85-85C3-B21F9A5712D2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DC646F1-DF46-4A7A-BAB3-9B26FB3F5A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AA5431-F9E5-4735-A3F2-1C8F0F931234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C89D96-864D-44DB-ACE6-1438300FF1E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pPr lvl="0"/>
            <a:fld id="{802694A8-DFED-4376-9770-8B291132BB52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pPr lvl="0"/>
            <a:fld id="{9A4ED860-318E-4273-995E-E73B6E82EC1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pPr lvl="0"/>
            <a:fld id="{4EF7E2EE-E2CE-41A6-8085-B9819F9CBA02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pPr lvl="0"/>
            <a:fld id="{B117B26F-49A8-46E9-8228-A2349F25F29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5D6D541-8E97-4D0D-8F90-5FF26F98543D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0B3B64-12F3-4500-B28C-BB2101EB12C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5D3EDCA-A910-44EA-B2A5-9876545F216E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1482958-986F-49DA-BBA2-1E7966E9EB1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lvl="0"/>
            <a:fld id="{978BDD4B-745E-4968-8BD6-B6A293E3D601}" type="datetime1">
              <a:rPr lang="en-GB" smtClean="0"/>
              <a:pPr lvl="0"/>
              <a:t>14/04/2017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lvl="0"/>
            <a:fld id="{8A3BD086-E672-4C98-B845-06ABE33E0DA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688" y="2348880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use of non-human animals in psychological experiments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4581128"/>
            <a:ext cx="5712179" cy="1524000"/>
          </a:xfrm>
        </p:spPr>
        <p:txBody>
          <a:bodyPr/>
          <a:lstStyle/>
          <a:p>
            <a:r>
              <a:rPr lang="en-GB" dirty="0" smtClean="0"/>
              <a:t>Practical and Ethical Issues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52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would psychologists consider using animals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15616" y="2204864"/>
            <a:ext cx="4837152" cy="36038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800" dirty="0" smtClean="0"/>
              <a:t>From an ethical point of view:</a:t>
            </a:r>
          </a:p>
          <a:p>
            <a:r>
              <a:rPr lang="en-GB" sz="2400" dirty="0" smtClean="0"/>
              <a:t>Responsibility to our own species to learn as much as we can about ourselves by what ever means we can (</a:t>
            </a:r>
            <a:r>
              <a:rPr lang="en-GB" sz="2400" dirty="0" err="1" smtClean="0"/>
              <a:t>Gray</a:t>
            </a:r>
            <a:r>
              <a:rPr lang="en-GB" sz="2400" dirty="0" smtClean="0"/>
              <a:t>, 1991 pro-speciesism)</a:t>
            </a:r>
          </a:p>
          <a:p>
            <a:r>
              <a:rPr lang="en-GB" sz="2400" dirty="0" smtClean="0"/>
              <a:t>The research could be considered to be “for the greater good for the greater number” </a:t>
            </a:r>
          </a:p>
          <a:p>
            <a:pPr marL="365760" lvl="1" indent="0">
              <a:buNone/>
            </a:pPr>
            <a:r>
              <a:rPr lang="en-GB" sz="2200" dirty="0" smtClean="0"/>
              <a:t>(Utilitarian Ethics)</a:t>
            </a:r>
          </a:p>
          <a:p>
            <a:r>
              <a:rPr lang="en-GB" sz="2400" dirty="0" smtClean="0"/>
              <a:t>Ethical guidelines for humans rule out certain procedures; animal research may be the only alternative (this does not really justify animal research though)</a:t>
            </a:r>
          </a:p>
          <a:p>
            <a:r>
              <a:rPr lang="en-GB" sz="2400" dirty="0" smtClean="0"/>
              <a:t>Ethical safeguards are extremely detailed and stringent meaning animals suffering is </a:t>
            </a:r>
            <a:r>
              <a:rPr lang="en-GB" sz="2400" dirty="0" err="1" smtClean="0"/>
              <a:t>minimsed</a:t>
            </a:r>
            <a:r>
              <a:rPr lang="en-GB" sz="2400" dirty="0" smtClean="0"/>
              <a:t> </a:t>
            </a:r>
            <a:endParaRPr lang="en-GB" sz="2400" dirty="0" smtClean="0"/>
          </a:p>
          <a:p>
            <a:endParaRPr lang="en-GB" sz="2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2"/>
          <a:stretch/>
        </p:blipFill>
        <p:spPr>
          <a:xfrm>
            <a:off x="5796136" y="2171215"/>
            <a:ext cx="2320864" cy="313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Practical reasons for using animals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88840"/>
            <a:ext cx="3960440" cy="3805879"/>
          </a:xfrm>
        </p:spPr>
        <p:txBody>
          <a:bodyPr>
            <a:normAutofit fontScale="70000" lnSpcReduction="20000"/>
          </a:bodyPr>
          <a:lstStyle/>
          <a:p>
            <a:r>
              <a:rPr lang="en-GB" sz="2800" dirty="0" smtClean="0"/>
              <a:t>Evolutionary continuity; studying animals is useful for learning about humans</a:t>
            </a:r>
          </a:p>
          <a:p>
            <a:r>
              <a:rPr lang="en-GB" sz="2800" dirty="0" smtClean="0"/>
              <a:t>Shorter life/breeding cycles; certain issues can be researched more quickly than with humans</a:t>
            </a:r>
          </a:p>
          <a:p>
            <a:r>
              <a:rPr lang="en-GB" sz="2800" dirty="0" smtClean="0"/>
              <a:t>Animals are small and can be handed easily; certain research is more practical</a:t>
            </a:r>
          </a:p>
          <a:p>
            <a:r>
              <a:rPr lang="en-GB" sz="2800" dirty="0" smtClean="0"/>
              <a:t>Animal research more objective; higher levels of control that can be established; validity/credibility 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76872"/>
            <a:ext cx="3312368" cy="245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1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Ethical Reasons NOT to do animals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04864"/>
            <a:ext cx="4333096" cy="3603812"/>
          </a:xfrm>
        </p:spPr>
        <p:txBody>
          <a:bodyPr>
            <a:normAutofit fontScale="77500" lnSpcReduction="20000"/>
          </a:bodyPr>
          <a:lstStyle/>
          <a:p>
            <a:r>
              <a:rPr lang="en-GB" sz="2400" b="1" dirty="0" smtClean="0"/>
              <a:t>Absolutism</a:t>
            </a:r>
            <a:r>
              <a:rPr lang="en-GB" sz="2400" dirty="0" smtClean="0"/>
              <a:t>; animals should never be used in psychological; making research more humane is not good enough</a:t>
            </a:r>
          </a:p>
          <a:p>
            <a:r>
              <a:rPr lang="en-GB" sz="2400" dirty="0" smtClean="0"/>
              <a:t>Study animals is “</a:t>
            </a:r>
            <a:r>
              <a:rPr lang="en-GB" sz="2400" b="1" dirty="0" err="1" smtClean="0"/>
              <a:t>speciesim</a:t>
            </a:r>
            <a:r>
              <a:rPr lang="en-GB" sz="2400" dirty="0" smtClean="0"/>
              <a:t>”; putting one species above another is wrong; it fails to recognise we are part of a interdependent eco-system</a:t>
            </a:r>
          </a:p>
          <a:p>
            <a:r>
              <a:rPr lang="en-GB" sz="2400" dirty="0" smtClean="0"/>
              <a:t>We are morally obliged to protect other species</a:t>
            </a:r>
          </a:p>
          <a:p>
            <a:r>
              <a:rPr lang="en-GB" sz="2400" dirty="0" smtClean="0"/>
              <a:t>Findings from animals are not useful and therefore not ethical – too many differences, e.g. impact of culture, language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9" b="25213"/>
          <a:stretch/>
        </p:blipFill>
        <p:spPr>
          <a:xfrm>
            <a:off x="5364088" y="2348880"/>
            <a:ext cx="290130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1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volutionary continuity and the argument against animal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060848"/>
            <a:ext cx="4176464" cy="3877887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The evolutionary continuity argument is used to legitimise animal research from a practical point of view</a:t>
            </a:r>
          </a:p>
          <a:p>
            <a:r>
              <a:rPr lang="en-GB" sz="2400" dirty="0" smtClean="0"/>
              <a:t>It </a:t>
            </a:r>
            <a:r>
              <a:rPr lang="en-GB" sz="2400" dirty="0" smtClean="0"/>
              <a:t>can also be used to argue that animals also experience pleasure/pain as CNS works in a similar way</a:t>
            </a:r>
          </a:p>
          <a:p>
            <a:r>
              <a:rPr lang="en-GB" sz="2400" dirty="0" smtClean="0"/>
              <a:t>therefore studies that should not be allowed on humans should not be allowed on animals either.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09"/>
          <a:stretch/>
        </p:blipFill>
        <p:spPr>
          <a:xfrm>
            <a:off x="5220072" y="2348880"/>
            <a:ext cx="293538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2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Practical reasons not to use animal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9" y="2132856"/>
            <a:ext cx="4464495" cy="36038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Many dispute the evolutionary continuity argument meaning animal research may not be usefully extrapolated to humans </a:t>
            </a:r>
          </a:p>
          <a:p>
            <a:pPr lvl="1"/>
            <a:r>
              <a:rPr lang="en-GB" dirty="0" smtClean="0"/>
              <a:t>e.g. mice only have 20 pairs of chromosomes (not 23 as in humans) and only share 90% of their genes with humans</a:t>
            </a:r>
          </a:p>
          <a:p>
            <a:pPr lvl="1"/>
            <a:r>
              <a:rPr lang="en-GB" dirty="0" smtClean="0"/>
              <a:t>Mice and rats show interesting differences in their biochemistry and behaviour, so surely rodents and humans would potentially show vast differences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04864"/>
            <a:ext cx="2592288" cy="394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4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3568" y="1556792"/>
            <a:ext cx="7772400" cy="1470026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/>
              <a:t>BPS Guidelines for Psychologists Working with Animals (2012)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140967"/>
            <a:ext cx="3384376" cy="2256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pPr lvl="0"/>
            <a:r>
              <a:rPr lang="en-GB" dirty="0"/>
              <a:t>Psychologists and animals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15617" y="1772817"/>
            <a:ext cx="3744415" cy="3888432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700"/>
              </a:spcBef>
            </a:pPr>
            <a:r>
              <a:rPr lang="en-GB" sz="2800" dirty="0"/>
              <a:t>Research and Teaching</a:t>
            </a:r>
          </a:p>
          <a:p>
            <a:pPr lvl="0">
              <a:spcBef>
                <a:spcPts val="700"/>
              </a:spcBef>
            </a:pPr>
            <a:r>
              <a:rPr lang="en-GB" sz="2800" dirty="0" smtClean="0"/>
              <a:t>Therapy </a:t>
            </a:r>
            <a:endParaRPr lang="en-GB" sz="2800" dirty="0"/>
          </a:p>
          <a:p>
            <a:pPr lvl="1">
              <a:spcBef>
                <a:spcPts val="600"/>
              </a:spcBef>
            </a:pPr>
            <a:r>
              <a:rPr lang="en-GB" sz="2400" dirty="0"/>
              <a:t>with people (companion animal visiting schemes – e.g. pat dogs)</a:t>
            </a:r>
          </a:p>
          <a:p>
            <a:pPr lvl="1">
              <a:spcBef>
                <a:spcPts val="600"/>
              </a:spcBef>
            </a:pPr>
            <a:r>
              <a:rPr lang="en-GB" sz="2400" dirty="0"/>
              <a:t>animals with anti-social, anxious or distressed behaviour</a:t>
            </a:r>
          </a:p>
          <a:p>
            <a:pPr lvl="0">
              <a:spcBef>
                <a:spcPts val="700"/>
              </a:spcBef>
            </a:pPr>
            <a:r>
              <a:rPr lang="en-GB" sz="2800" dirty="0" smtClean="0"/>
              <a:t>Training </a:t>
            </a:r>
            <a:r>
              <a:rPr lang="en-GB" sz="2800" dirty="0"/>
              <a:t>animals for commercial purposes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80928"/>
            <a:ext cx="3131840" cy="2348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55576" y="692696"/>
            <a:ext cx="7560839" cy="1202485"/>
          </a:xfrm>
        </p:spPr>
        <p:txBody>
          <a:bodyPr>
            <a:normAutofit fontScale="90000"/>
          </a:bodyPr>
          <a:lstStyle/>
          <a:p>
            <a:pPr lvl="0"/>
            <a:r>
              <a:rPr lang="en-GB" sz="4000" dirty="0"/>
              <a:t>The Three </a:t>
            </a:r>
            <a:r>
              <a:rPr lang="en-GB" sz="4000" dirty="0" err="1"/>
              <a:t>Rs</a:t>
            </a:r>
            <a:r>
              <a:rPr lang="en-GB" sz="4000" dirty="0"/>
              <a:t>, (Russell &amp; Burch, 1959)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1772816"/>
            <a:ext cx="3600400" cy="36038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dirty="0" smtClean="0"/>
              <a:t>Before thinking about an animal experiment, researchers must the following before seeking permission </a:t>
            </a:r>
            <a:r>
              <a:rPr lang="en-GB" dirty="0"/>
              <a:t>to perform a regulated </a:t>
            </a:r>
            <a:r>
              <a:rPr lang="en-GB" dirty="0" smtClean="0"/>
              <a:t>procedure:</a:t>
            </a:r>
          </a:p>
          <a:p>
            <a:pPr lvl="1"/>
            <a:r>
              <a:rPr lang="en-GB" b="1" dirty="0" smtClean="0"/>
              <a:t>Replacing</a:t>
            </a:r>
            <a:r>
              <a:rPr lang="en-GB" dirty="0" smtClean="0"/>
              <a:t> </a:t>
            </a:r>
            <a:r>
              <a:rPr lang="en-GB" dirty="0"/>
              <a:t>animals with non-sentient alternatives whenever possible</a:t>
            </a:r>
          </a:p>
          <a:p>
            <a:pPr lvl="1"/>
            <a:r>
              <a:rPr lang="en-GB" b="1" dirty="0" smtClean="0"/>
              <a:t>Reducing</a:t>
            </a:r>
            <a:r>
              <a:rPr lang="en-GB" dirty="0" smtClean="0"/>
              <a:t> </a:t>
            </a:r>
            <a:r>
              <a:rPr lang="en-GB" dirty="0"/>
              <a:t>the number of animals used</a:t>
            </a:r>
          </a:p>
          <a:p>
            <a:pPr lvl="1"/>
            <a:r>
              <a:rPr lang="en-GB" b="1" dirty="0" smtClean="0"/>
              <a:t>Refining</a:t>
            </a:r>
            <a:r>
              <a:rPr lang="en-GB" dirty="0" smtClean="0"/>
              <a:t> </a:t>
            </a:r>
            <a:r>
              <a:rPr lang="en-GB" dirty="0"/>
              <a:t>procedures to minimise suffering (The three R’s:)</a:t>
            </a:r>
          </a:p>
          <a:p>
            <a:pPr lvl="0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48880"/>
            <a:ext cx="3351644" cy="2232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/>
              <a:t>Replacing the Use of Animals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71601" y="2060848"/>
            <a:ext cx="3960440" cy="4525959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Research may well require the use of living animals however, alternatives such as videos and computer simulations may be useful, esp. in teaching contexts</a:t>
            </a:r>
          </a:p>
          <a:p>
            <a:pPr lvl="0"/>
            <a:r>
              <a:rPr lang="en-GB" dirty="0"/>
              <a:t>e.g. ‘</a:t>
            </a:r>
            <a:r>
              <a:rPr lang="en-GB" dirty="0" err="1"/>
              <a:t>Ratlife</a:t>
            </a:r>
            <a:r>
              <a:rPr lang="en-GB" dirty="0"/>
              <a:t>’ project and ‘Sniffy the virtual rat’.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80"/>
            <a:ext cx="3476425" cy="2404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5616" y="620688"/>
            <a:ext cx="6965245" cy="1202485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Reduce the number </a:t>
            </a:r>
            <a:r>
              <a:rPr lang="en-GB" dirty="0"/>
              <a:t>of </a:t>
            </a:r>
            <a:r>
              <a:rPr lang="en-GB" dirty="0" smtClean="0"/>
              <a:t>animals</a:t>
            </a:r>
            <a:endParaRPr lang="en-GB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1772816"/>
            <a:ext cx="4752528" cy="4525959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dirty="0"/>
              <a:t>Researchers must use the smallest number of animals sufficient to accomplish the research goals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dirty="0"/>
              <a:t>This requires pilot studies, reliable measures of behaviour, sound experimental design, appropriate use of statistical tests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dirty="0"/>
              <a:t>Guidance on “statistical power” based on number of </a:t>
            </a:r>
            <a:r>
              <a:rPr lang="en-GB" dirty="0" err="1"/>
              <a:t>Pps</a:t>
            </a:r>
            <a:r>
              <a:rPr lang="en-GB" dirty="0"/>
              <a:t> is ongoing in America and the UK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779" y="1988840"/>
            <a:ext cx="3029737" cy="2376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Refining procedures to minimise suffering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493336" cy="3603812"/>
          </a:xfrm>
        </p:spPr>
        <p:txBody>
          <a:bodyPr/>
          <a:lstStyle/>
          <a:p>
            <a:r>
              <a:rPr lang="en-GB" dirty="0" smtClean="0"/>
              <a:t>There are lots of ways that this can be achieved that are discussed on the following slides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284984"/>
            <a:ext cx="3491880" cy="25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Legislation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71601" y="1988840"/>
            <a:ext cx="4392488" cy="4525959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BPS Members must familiarise themselves with the relevant UK laws on animal welfare</a:t>
            </a:r>
          </a:p>
          <a:p>
            <a:pPr lvl="0"/>
            <a:r>
              <a:rPr lang="en-GB" dirty="0"/>
              <a:t>Animal research submitted for publication in BPS journals, must include cover letter explaining how legal requirements have been met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16832"/>
            <a:ext cx="2791410" cy="31683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sz="4000"/>
              <a:t>Animals (Scientific Procedures) Act 1986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755577" y="1988840"/>
            <a:ext cx="4608512" cy="4525959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400" dirty="0" smtClean="0"/>
              <a:t>Scientific procedures </a:t>
            </a:r>
            <a:r>
              <a:rPr lang="en-GB" sz="2400" dirty="0"/>
              <a:t>that may cause pain, suffering, distress or lasting harm </a:t>
            </a:r>
            <a:endParaRPr lang="en-GB" sz="2400" dirty="0" smtClean="0"/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400" dirty="0" smtClean="0"/>
              <a:t>Protected </a:t>
            </a:r>
            <a:r>
              <a:rPr lang="en-GB" sz="2400" dirty="0"/>
              <a:t>animals: all non-human vertebrates and a single invertebrate species, e.g. octopus 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400" dirty="0" smtClean="0"/>
              <a:t>Permission </a:t>
            </a:r>
            <a:r>
              <a:rPr lang="en-GB" sz="2400" dirty="0"/>
              <a:t>to perform procedures regulated under the 1986 Act will not be granted unless the researcher can justify the costs to the animals in relation to the likely benefits of the </a:t>
            </a:r>
            <a:r>
              <a:rPr lang="en-GB" sz="2400" dirty="0" smtClean="0"/>
              <a:t>research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89040"/>
            <a:ext cx="2796488" cy="1975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30" y="2204864"/>
            <a:ext cx="2809875" cy="1381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/>
              <a:t>Choice of Species and Strain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043608" y="1916832"/>
            <a:ext cx="4536504" cy="4248472"/>
          </a:xfrm>
        </p:spPr>
        <p:txBody>
          <a:bodyPr>
            <a:normAutofit fontScale="92500"/>
          </a:bodyPr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choose a species that is scientifically/ethically suitable for the intended use. 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Detailed knowledge of the species </a:t>
            </a:r>
            <a:r>
              <a:rPr lang="en-GB" sz="2200" dirty="0" err="1"/>
              <a:t>esp</a:t>
            </a:r>
            <a:r>
              <a:rPr lang="en-GB" sz="2200" dirty="0"/>
              <a:t> re. level of sentience.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Knowledge of an individual animal’s previous experience, </a:t>
            </a:r>
            <a:r>
              <a:rPr lang="en-GB" sz="2200" dirty="0" err="1"/>
              <a:t>e.g</a:t>
            </a:r>
            <a:r>
              <a:rPr lang="en-GB" sz="2200" dirty="0"/>
              <a:t> . bred in captivity?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species deemed to experience least suffering whilst attaining the scientific objective, should be chosen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choice must be justified in </a:t>
            </a:r>
            <a:r>
              <a:rPr lang="en-GB" sz="2200" b="1" dirty="0"/>
              <a:t>Project Licence</a:t>
            </a:r>
            <a:r>
              <a:rPr lang="en-GB" sz="2200" dirty="0"/>
              <a:t> application.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200" dirty="0"/>
              <a:t>Non-human primates very careful consideration - high level of sentience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933056"/>
            <a:ext cx="2438400" cy="1876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pPr lvl="0"/>
            <a:r>
              <a:rPr lang="en-GB" dirty="0"/>
              <a:t>Rodents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931193" y="1553664"/>
            <a:ext cx="7272807" cy="4525959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dirty="0"/>
              <a:t>Different strains of lab. rodents have very different physiological and behavioural characteristics that may make them more or less suitable for psychological research.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dirty="0"/>
              <a:t>Many studies now use transgenic (genetically manipulated) mice and there are no suffering issues apparent although this needs monitoring in novel test situations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endParaRPr lang="en-GB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221088"/>
            <a:ext cx="3735611" cy="18361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txBody>
          <a:bodyPr/>
          <a:lstStyle/>
          <a:p>
            <a:pPr lvl="0"/>
            <a:r>
              <a:rPr lang="en-GB" dirty="0" smtClean="0"/>
              <a:t>Regulated Procedures</a:t>
            </a:r>
            <a:endParaRPr lang="en-GB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1844825"/>
            <a:ext cx="4176464" cy="4032448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000" dirty="0"/>
              <a:t>Any scientific procedure that </a:t>
            </a:r>
            <a:r>
              <a:rPr lang="en-GB" sz="2000" dirty="0" smtClean="0"/>
              <a:t>may cause </a:t>
            </a:r>
            <a:r>
              <a:rPr lang="en-GB" sz="2000" dirty="0"/>
              <a:t>pain, suffering, distress or lasting harm is regulated under the Animals (Scientific Procedures) Act 1986</a:t>
            </a:r>
          </a:p>
          <a:p>
            <a:pPr lvl="1">
              <a:lnSpc>
                <a:spcPct val="80000"/>
              </a:lnSpc>
              <a:spcBef>
                <a:spcPts val="400"/>
              </a:spcBef>
            </a:pPr>
            <a:r>
              <a:rPr lang="en-GB" sz="1800" dirty="0"/>
              <a:t>causing death, disease, injury, physiological or psychological stress, significant discomfort, or any disturbance to normal health, whether immediately or in the long term. 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sz="2000" dirty="0"/>
              <a:t>Researchers should consider designs that avoid regulated procedures,</a:t>
            </a:r>
          </a:p>
          <a:p>
            <a:pPr lvl="1">
              <a:lnSpc>
                <a:spcPct val="80000"/>
              </a:lnSpc>
              <a:spcBef>
                <a:spcPts val="400"/>
              </a:spcBef>
            </a:pPr>
            <a:r>
              <a:rPr lang="en-GB" sz="1800" dirty="0"/>
              <a:t>e.g. enriching rather than impoverishing the environment</a:t>
            </a:r>
          </a:p>
          <a:p>
            <a:pPr lvl="1">
              <a:lnSpc>
                <a:spcPct val="80000"/>
              </a:lnSpc>
              <a:spcBef>
                <a:spcPts val="400"/>
              </a:spcBef>
            </a:pPr>
            <a:r>
              <a:rPr lang="en-GB" sz="1800" dirty="0"/>
              <a:t>observing naturally occurring instances of deleterious conditions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8" r="13015"/>
          <a:stretch/>
        </p:blipFill>
        <p:spPr>
          <a:xfrm>
            <a:off x="5253502" y="2924944"/>
            <a:ext cx="2968668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798" y="1791074"/>
            <a:ext cx="2202075" cy="1105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 Office Licenses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464" y="2162236"/>
            <a:ext cx="4477111" cy="3603812"/>
          </a:xfrm>
        </p:spPr>
        <p:txBody>
          <a:bodyPr>
            <a:normAutofit lnSpcReduction="10000"/>
          </a:bodyPr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/>
              <a:t>a </a:t>
            </a:r>
            <a:r>
              <a:rPr lang="en-GB" b="1" dirty="0"/>
              <a:t>Project Licence </a:t>
            </a:r>
            <a:r>
              <a:rPr lang="en-GB" dirty="0"/>
              <a:t>is required to perform regulated procedures specifying the species, numbers of animals and procedures 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/>
              <a:t>licence only granted after </a:t>
            </a:r>
            <a:r>
              <a:rPr lang="en-GB" b="1" dirty="0"/>
              <a:t>weighing the benefits of the research against welfare costs to the animals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/>
              <a:t>regulated procedures usually have to be carried out at a </a:t>
            </a:r>
            <a:r>
              <a:rPr lang="en-GB" b="1" dirty="0"/>
              <a:t>Registered Establishment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33056"/>
            <a:ext cx="2947263" cy="1688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988" y="1988840"/>
            <a:ext cx="1951462" cy="1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0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Personal Licence</a:t>
            </a:r>
            <a:endParaRPr lang="en-GB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87624" y="2060848"/>
            <a:ext cx="5184576" cy="3888432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sz="2700" dirty="0"/>
              <a:t>Regulated procedures also require a </a:t>
            </a:r>
            <a:r>
              <a:rPr lang="en-GB" sz="2700" b="1" dirty="0"/>
              <a:t>“Personal Licence</a:t>
            </a:r>
            <a:r>
              <a:rPr lang="en-GB" sz="2700" dirty="0"/>
              <a:t>”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sz="2700" dirty="0"/>
              <a:t>Requires successful completion of </a:t>
            </a:r>
            <a:r>
              <a:rPr lang="en-GB" sz="2700" b="1" dirty="0"/>
              <a:t>appropriate training to demonstrate competence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sz="2700" dirty="0"/>
              <a:t>Licence holders are responsible for </a:t>
            </a:r>
            <a:r>
              <a:rPr lang="en-GB" sz="2700" b="1" dirty="0"/>
              <a:t>recognising , assessing and taking immediate action</a:t>
            </a:r>
            <a:r>
              <a:rPr lang="en-GB" sz="2700" dirty="0"/>
              <a:t> should any adverse effects on the animals occur</a:t>
            </a:r>
          </a:p>
          <a:p>
            <a:pPr lvl="0">
              <a:lnSpc>
                <a:spcPct val="90000"/>
              </a:lnSpc>
              <a:spcBef>
                <a:spcPts val="600"/>
              </a:spcBef>
            </a:pPr>
            <a:r>
              <a:rPr lang="en-GB" sz="2700" dirty="0"/>
              <a:t>a Named Animal Care and Welfare Officer (</a:t>
            </a:r>
            <a:r>
              <a:rPr lang="en-GB" sz="2700" b="1" dirty="0"/>
              <a:t>NACWO)</a:t>
            </a:r>
            <a:r>
              <a:rPr lang="en-GB" sz="2700" dirty="0"/>
              <a:t> with responsibility for day-to-day care of the animal and a Named </a:t>
            </a:r>
            <a:r>
              <a:rPr lang="en-GB" sz="2700" b="1" dirty="0"/>
              <a:t>Veterinary Surgeon </a:t>
            </a:r>
            <a:r>
              <a:rPr lang="en-GB" sz="2700" dirty="0"/>
              <a:t>(NVS) will also be available to give advice on animal health and welfare.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47" y="2204864"/>
            <a:ext cx="1800225" cy="3276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5616" y="476672"/>
            <a:ext cx="6965245" cy="1202485"/>
          </a:xfrm>
        </p:spPr>
        <p:txBody>
          <a:bodyPr/>
          <a:lstStyle/>
          <a:p>
            <a:pPr lvl="0"/>
            <a:r>
              <a:rPr lang="en-GB" dirty="0"/>
              <a:t>Local Ethical Review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1700808"/>
            <a:ext cx="4968552" cy="3603812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/>
              <a:t>investigators </a:t>
            </a:r>
            <a:r>
              <a:rPr lang="en-GB" dirty="0" smtClean="0"/>
              <a:t>must discuss </a:t>
            </a:r>
            <a:r>
              <a:rPr lang="en-GB" dirty="0"/>
              <a:t>the cost-benefit analysis </a:t>
            </a:r>
            <a:r>
              <a:rPr lang="en-GB" dirty="0" smtClean="0"/>
              <a:t>of </a:t>
            </a:r>
            <a:r>
              <a:rPr lang="en-GB" dirty="0"/>
              <a:t>proposed regulated procedures with local </a:t>
            </a:r>
            <a:r>
              <a:rPr lang="en-GB" dirty="0" smtClean="0"/>
              <a:t>colleagues/others including…</a:t>
            </a:r>
            <a:endParaRPr lang="en-GB" dirty="0"/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400" dirty="0"/>
              <a:t>academics</a:t>
            </a:r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400" dirty="0"/>
              <a:t>veterinary surgeon</a:t>
            </a:r>
          </a:p>
          <a:p>
            <a:pPr lvl="1">
              <a:lnSpc>
                <a:spcPct val="80000"/>
              </a:lnSpc>
              <a:spcBef>
                <a:spcPts val="500"/>
              </a:spcBef>
            </a:pPr>
            <a:r>
              <a:rPr lang="en-GB" sz="2400" dirty="0"/>
              <a:t>lay </a:t>
            </a:r>
            <a:r>
              <a:rPr lang="en-GB" sz="2400" dirty="0" smtClean="0"/>
              <a:t>people</a:t>
            </a:r>
            <a:endParaRPr lang="en-GB" sz="2400" dirty="0"/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 smtClean="0"/>
              <a:t>They must </a:t>
            </a:r>
            <a:r>
              <a:rPr lang="en-GB" dirty="0"/>
              <a:t>approve project and personal licence applications before they are passed to the Home Office</a:t>
            </a:r>
          </a:p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en-GB" dirty="0" smtClean="0"/>
              <a:t>various </a:t>
            </a:r>
            <a:r>
              <a:rPr lang="en-GB" dirty="0"/>
              <a:t>models </a:t>
            </a:r>
            <a:r>
              <a:rPr lang="en-GB" dirty="0" smtClean="0"/>
              <a:t>can be used to assist in the decision-making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958" y="1700808"/>
            <a:ext cx="1728192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952462"/>
            <a:ext cx="2875702" cy="18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965245" cy="1202485"/>
          </a:xfrm>
        </p:spPr>
        <p:txBody>
          <a:bodyPr/>
          <a:lstStyle/>
          <a:p>
            <a:r>
              <a:rPr lang="en-GB" dirty="0" smtClean="0"/>
              <a:t>Cost-benefit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4104456" cy="4464496"/>
          </a:xfrm>
        </p:spPr>
        <p:txBody>
          <a:bodyPr>
            <a:normAutofit/>
          </a:bodyPr>
          <a:lstStyle/>
          <a:p>
            <a:r>
              <a:rPr lang="en-GB" dirty="0" smtClean="0"/>
              <a:t>How do local ethics committees decide whether to approve a study?</a:t>
            </a:r>
          </a:p>
          <a:p>
            <a:r>
              <a:rPr lang="en-GB" dirty="0" smtClean="0"/>
              <a:t>Bateson (1986): The decision-making cube</a:t>
            </a:r>
          </a:p>
          <a:p>
            <a:pPr lvl="1"/>
            <a:r>
              <a:rPr lang="en-GB" dirty="0" smtClean="0"/>
              <a:t>The Cost to the animal; suffering</a:t>
            </a:r>
          </a:p>
          <a:p>
            <a:pPr lvl="1"/>
            <a:r>
              <a:rPr lang="en-GB" dirty="0" smtClean="0"/>
              <a:t>Potential Benefits of the research to society</a:t>
            </a:r>
          </a:p>
          <a:p>
            <a:pPr lvl="1"/>
            <a:r>
              <a:rPr lang="en-GB" dirty="0" smtClean="0"/>
              <a:t>The Scientific Quality of the suggested research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r="6149"/>
          <a:stretch/>
        </p:blipFill>
        <p:spPr>
          <a:xfrm>
            <a:off x="4728575" y="2348880"/>
            <a:ext cx="3469710" cy="247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4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/>
            <a:r>
              <a:rPr lang="en-GB" sz="4400" dirty="0" smtClean="0"/>
              <a:t>The Cost to the animal; Suffering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1" y="2132856"/>
            <a:ext cx="4248472" cy="360381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What does suffering even mean?</a:t>
            </a:r>
          </a:p>
          <a:p>
            <a:pPr lvl="1"/>
            <a:r>
              <a:rPr lang="en-GB" dirty="0" smtClean="0"/>
              <a:t>Sentience</a:t>
            </a:r>
          </a:p>
          <a:p>
            <a:pPr lvl="1"/>
            <a:r>
              <a:rPr lang="en-GB" dirty="0" smtClean="0"/>
              <a:t>behavioural indicators of pain are not the same as suffering </a:t>
            </a:r>
          </a:p>
          <a:p>
            <a:pPr lvl="1"/>
            <a:r>
              <a:rPr lang="en-GB" dirty="0" smtClean="0"/>
              <a:t>Suffering is longer term?</a:t>
            </a:r>
          </a:p>
          <a:p>
            <a:pPr lvl="1"/>
            <a:r>
              <a:rPr lang="en-GB" dirty="0" smtClean="0"/>
              <a:t>Suffering is a feeling?</a:t>
            </a:r>
          </a:p>
          <a:p>
            <a:pPr lvl="1"/>
            <a:r>
              <a:rPr lang="en-GB" dirty="0" smtClean="0"/>
              <a:t>Feelings are not emotions, feelings requires consciousness and self awareness?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73" y="2204864"/>
            <a:ext cx="2962275" cy="15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44" y="3985992"/>
            <a:ext cx="3029124" cy="106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6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Assessing animal suffering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29708"/>
            <a:ext cx="4392488" cy="4235596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Need to know different species well in order to make a good reasoned judgment about the degree of suffering</a:t>
            </a:r>
          </a:p>
          <a:p>
            <a:pPr lvl="1"/>
            <a:r>
              <a:rPr lang="en-GB" sz="2400" dirty="0" smtClean="0"/>
              <a:t>Need to think about ways in which suffering can be minimised (3 </a:t>
            </a:r>
            <a:r>
              <a:rPr lang="en-GB" sz="2400" dirty="0" err="1" smtClean="0"/>
              <a:t>Rs</a:t>
            </a:r>
            <a:r>
              <a:rPr lang="en-GB" sz="2400" dirty="0" smtClean="0"/>
              <a:t>: Refine)</a:t>
            </a:r>
          </a:p>
          <a:p>
            <a:pPr lvl="1"/>
            <a:r>
              <a:rPr lang="en-GB" sz="2400" dirty="0" smtClean="0"/>
              <a:t>If suffering will take place use least number of animals still give statistical power to the findings (3s </a:t>
            </a:r>
            <a:r>
              <a:rPr lang="en-GB" sz="2400" dirty="0" err="1" smtClean="0"/>
              <a:t>Rs</a:t>
            </a:r>
            <a:r>
              <a:rPr lang="en-GB" sz="2400" dirty="0" smtClean="0"/>
              <a:t>: Reduce)</a:t>
            </a:r>
          </a:p>
          <a:p>
            <a:pPr lvl="1"/>
            <a:r>
              <a:rPr lang="en-GB" sz="2400" dirty="0" smtClean="0"/>
              <a:t>Is there any way that you could replace animals altogether? Computer modelling?</a:t>
            </a:r>
          </a:p>
          <a:p>
            <a:pPr lvl="1"/>
            <a:r>
              <a:rPr lang="en-GB" sz="2400" dirty="0" smtClean="0"/>
              <a:t>Can we really know the cost to the animal?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90726"/>
            <a:ext cx="2849152" cy="251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90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65245" cy="1202485"/>
          </a:xfrm>
        </p:spPr>
        <p:txBody>
          <a:bodyPr/>
          <a:lstStyle/>
          <a:p>
            <a:r>
              <a:rPr lang="en-GB" dirty="0" smtClean="0"/>
              <a:t>Benefits to society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303" y="1772816"/>
            <a:ext cx="4464496" cy="42484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Psychologists need to think through their aims carefully and consider the implications with care</a:t>
            </a:r>
          </a:p>
          <a:p>
            <a:pPr lvl="1"/>
            <a:r>
              <a:rPr lang="en-GB" dirty="0" smtClean="0"/>
              <a:t>How serious is the question they are studying in terms of the costs to society if this topic is left unexplored? </a:t>
            </a:r>
          </a:p>
          <a:p>
            <a:pPr lvl="1"/>
            <a:r>
              <a:rPr lang="en-GB" dirty="0" smtClean="0"/>
              <a:t>What other literature already exists on this topic? How will this proposed study add to this? Is it a replication – how many times has the study been previously replicated?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92896"/>
            <a:ext cx="2852142" cy="316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0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Scientific Quality of the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139827"/>
            <a:ext cx="4189080" cy="3603812"/>
          </a:xfrm>
        </p:spPr>
        <p:txBody>
          <a:bodyPr/>
          <a:lstStyle/>
          <a:p>
            <a:r>
              <a:rPr lang="en-GB" dirty="0" smtClean="0"/>
              <a:t>Generalisability to humans (extrapolation);</a:t>
            </a:r>
          </a:p>
          <a:p>
            <a:pPr lvl="1"/>
            <a:r>
              <a:rPr lang="en-GB" dirty="0" smtClean="0"/>
              <a:t>evolutionary continuity</a:t>
            </a:r>
          </a:p>
          <a:p>
            <a:r>
              <a:rPr lang="en-GB" dirty="0" smtClean="0"/>
              <a:t>Reliability </a:t>
            </a:r>
          </a:p>
          <a:p>
            <a:r>
              <a:rPr lang="en-GB" dirty="0" smtClean="0"/>
              <a:t>Validity (internal/external)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22" y="4486833"/>
            <a:ext cx="3365231" cy="16725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037" y="1844824"/>
            <a:ext cx="3309203" cy="248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29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66000" y="404664"/>
            <a:ext cx="6965245" cy="1202485"/>
          </a:xfrm>
        </p:spPr>
        <p:txBody>
          <a:bodyPr/>
          <a:lstStyle/>
          <a:p>
            <a:pPr lvl="0"/>
            <a:r>
              <a:rPr lang="en-GB" dirty="0" smtClean="0"/>
              <a:t>Housing</a:t>
            </a:r>
            <a:endParaRPr lang="en-GB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27584" y="1412776"/>
            <a:ext cx="7416824" cy="4608512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000" dirty="0" smtClean="0"/>
              <a:t>Consider the </a:t>
            </a:r>
            <a:r>
              <a:rPr lang="en-GB" sz="2000" dirty="0"/>
              <a:t>social behaviour of the </a:t>
            </a:r>
            <a:r>
              <a:rPr lang="en-GB" sz="2000" dirty="0" smtClean="0"/>
              <a:t>species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GB" sz="2000" dirty="0" smtClean="0"/>
              <a:t>isolation </a:t>
            </a:r>
            <a:r>
              <a:rPr lang="en-GB" sz="2000" dirty="0"/>
              <a:t>may be stressful to social </a:t>
            </a:r>
            <a:r>
              <a:rPr lang="en-GB" sz="2000" dirty="0" smtClean="0"/>
              <a:t>animals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GB" sz="2000" dirty="0" smtClean="0"/>
              <a:t>overcrowding </a:t>
            </a:r>
            <a:r>
              <a:rPr lang="en-GB" sz="2000" dirty="0"/>
              <a:t>may also cause </a:t>
            </a:r>
            <a:r>
              <a:rPr lang="en-GB" sz="2000" dirty="0" smtClean="0"/>
              <a:t>distress or harm </a:t>
            </a:r>
            <a:r>
              <a:rPr lang="en-GB" sz="2000" dirty="0"/>
              <a:t>through </a:t>
            </a:r>
            <a:r>
              <a:rPr lang="en-GB" sz="2000" dirty="0" smtClean="0"/>
              <a:t>aggression</a:t>
            </a:r>
          </a:p>
          <a:p>
            <a:pPr lvl="1">
              <a:lnSpc>
                <a:spcPct val="80000"/>
              </a:lnSpc>
              <a:spcBef>
                <a:spcPts val="600"/>
              </a:spcBef>
            </a:pPr>
            <a:r>
              <a:rPr lang="en-GB" sz="2000" dirty="0" smtClean="0"/>
              <a:t>stress </a:t>
            </a:r>
            <a:r>
              <a:rPr lang="en-GB" sz="2000" dirty="0"/>
              <a:t>can vary with species, age, sex, reproductive condition, developmental history, depression of the immune system and social status </a:t>
            </a:r>
            <a:endParaRPr lang="en-GB" sz="2000" dirty="0" smtClean="0"/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GB" sz="2000" dirty="0" smtClean="0"/>
              <a:t>the </a:t>
            </a:r>
            <a:r>
              <a:rPr lang="en-GB" sz="2000" dirty="0"/>
              <a:t>Animals (Scientific Procedures) Act 1986 gives minimum standards for the housing of laboratory animals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59" y="4058000"/>
            <a:ext cx="3688071" cy="2074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80636" y="1700808"/>
            <a:ext cx="4536504" cy="4670333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700"/>
              </a:spcBef>
            </a:pPr>
            <a:r>
              <a:rPr lang="en-GB" sz="2800" dirty="0"/>
              <a:t>the </a:t>
            </a:r>
            <a:r>
              <a:rPr lang="en-GB" sz="2800" dirty="0" smtClean="0"/>
              <a:t>accommodation must allow  </a:t>
            </a:r>
            <a:r>
              <a:rPr lang="en-GB" sz="2800" dirty="0"/>
              <a:t>at least a minimum of freedom of movement, </a:t>
            </a:r>
            <a:r>
              <a:rPr lang="en-GB" sz="2800" dirty="0" smtClean="0"/>
              <a:t>and necessary food</a:t>
            </a:r>
            <a:r>
              <a:rPr lang="en-GB" sz="2800" dirty="0"/>
              <a:t>, water and </a:t>
            </a:r>
            <a:r>
              <a:rPr lang="en-GB" sz="2800" dirty="0" smtClean="0"/>
              <a:t>care for wellbeing</a:t>
            </a:r>
          </a:p>
          <a:p>
            <a:pPr lvl="0">
              <a:spcBef>
                <a:spcPts val="700"/>
              </a:spcBef>
            </a:pPr>
            <a:r>
              <a:rPr lang="en-GB" sz="2800" dirty="0" smtClean="0"/>
              <a:t>natural </a:t>
            </a:r>
            <a:r>
              <a:rPr lang="en-GB" sz="2800" dirty="0"/>
              <a:t>living conditions as far as possible, e.g. using natural materials, refuges, perches and dust and water baths.</a:t>
            </a:r>
          </a:p>
          <a:p>
            <a:pPr lvl="0">
              <a:spcBef>
                <a:spcPts val="700"/>
              </a:spcBef>
            </a:pPr>
            <a:r>
              <a:rPr lang="en-GB" sz="2800" dirty="0" smtClean="0"/>
              <a:t>cage </a:t>
            </a:r>
            <a:r>
              <a:rPr lang="en-GB" sz="2800" dirty="0"/>
              <a:t>cleaning: compromise; level of cleanliness necessary to prevent diseases and amount of stress imposed by cleaning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021" y="4077072"/>
            <a:ext cx="2663957" cy="1997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096" y="1772816"/>
            <a:ext cx="2691763" cy="2016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9671" y="764704"/>
            <a:ext cx="6547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Animal Care and Welfare</a:t>
            </a:r>
            <a:endParaRPr lang="en-GB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5616" y="404664"/>
            <a:ext cx="6965245" cy="1202485"/>
          </a:xfrm>
        </p:spPr>
        <p:txBody>
          <a:bodyPr/>
          <a:lstStyle/>
          <a:p>
            <a:r>
              <a:rPr lang="en-GB" dirty="0" smtClean="0"/>
              <a:t>Animal care cont’d</a:t>
            </a:r>
            <a:endParaRPr lang="en-GB" dirty="0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15616" y="1556792"/>
            <a:ext cx="3816424" cy="4464496"/>
          </a:xfrm>
        </p:spPr>
        <p:txBody>
          <a:bodyPr>
            <a:normAutofit fontScale="92500"/>
          </a:bodyPr>
          <a:lstStyle/>
          <a:p>
            <a:pPr lvl="0"/>
            <a:r>
              <a:rPr lang="en-GB" dirty="0"/>
              <a:t>Companions </a:t>
            </a:r>
            <a:r>
              <a:rPr lang="en-GB" dirty="0" smtClean="0"/>
              <a:t>are needed for </a:t>
            </a:r>
            <a:r>
              <a:rPr lang="en-GB" dirty="0"/>
              <a:t>social </a:t>
            </a:r>
            <a:r>
              <a:rPr lang="en-GB" dirty="0" smtClean="0"/>
              <a:t>animals wellbeing</a:t>
            </a:r>
            <a:endParaRPr lang="en-GB" dirty="0"/>
          </a:p>
          <a:p>
            <a:pPr lvl="0"/>
            <a:r>
              <a:rPr lang="en-GB" dirty="0"/>
              <a:t>adequate exercise and cognitive stimulation</a:t>
            </a:r>
          </a:p>
          <a:p>
            <a:pPr lvl="0"/>
            <a:r>
              <a:rPr lang="en-GB" dirty="0"/>
              <a:t>human-animal interactions should be considered; special training needed to minimise stress</a:t>
            </a:r>
          </a:p>
          <a:p>
            <a:pPr lvl="0"/>
            <a:r>
              <a:rPr lang="en-GB" dirty="0"/>
              <a:t>training animals to co-operate with handlers and experimenters also minimise stress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0" r="13987"/>
          <a:stretch/>
        </p:blipFill>
        <p:spPr>
          <a:xfrm>
            <a:off x="4932040" y="1641543"/>
            <a:ext cx="3270552" cy="2926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sz="4000"/>
              <a:t>Reward, Deprivation and Aversive Stimulation 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2059142"/>
            <a:ext cx="4176464" cy="3603812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000" dirty="0"/>
              <a:t>deprivation studies; </a:t>
            </a:r>
            <a:r>
              <a:rPr lang="en-GB" sz="2000" dirty="0" smtClean="0"/>
              <a:t>consider </a:t>
            </a:r>
            <a:r>
              <a:rPr lang="en-GB" sz="2000" dirty="0"/>
              <a:t>the animal’s normal </a:t>
            </a:r>
            <a:r>
              <a:rPr lang="en-GB" sz="2000" dirty="0" smtClean="0"/>
              <a:t>eating/drinking habits; short </a:t>
            </a:r>
            <a:r>
              <a:rPr lang="en-GB" sz="2000" dirty="0"/>
              <a:t>period of deprivation for one species may be unacceptably long for another.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000" dirty="0"/>
              <a:t>if using deprivation </a:t>
            </a:r>
            <a:r>
              <a:rPr lang="en-GB" sz="2000" dirty="0" smtClean="0"/>
              <a:t>researcher must ascertain </a:t>
            </a:r>
            <a:r>
              <a:rPr lang="en-GB" sz="2000" dirty="0"/>
              <a:t>that there is no alternative way of motivating the </a:t>
            </a:r>
            <a:r>
              <a:rPr lang="en-GB" sz="2000" dirty="0" smtClean="0"/>
              <a:t>animal; levels </a:t>
            </a:r>
            <a:r>
              <a:rPr lang="en-GB" sz="2000" dirty="0"/>
              <a:t>of deprivation </a:t>
            </a:r>
            <a:r>
              <a:rPr lang="en-GB" sz="2000" dirty="0" smtClean="0"/>
              <a:t>must be no </a:t>
            </a:r>
            <a:r>
              <a:rPr lang="en-GB" sz="2000" dirty="0"/>
              <a:t>greater than </a:t>
            </a:r>
            <a:r>
              <a:rPr lang="en-GB" sz="2000" dirty="0" smtClean="0"/>
              <a:t>necessary</a:t>
            </a:r>
            <a:endParaRPr lang="en-GB" sz="2000" dirty="0"/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GB" sz="2000" dirty="0"/>
              <a:t>alternatives to deprivation include the use of highly preferred foods and other rewards which may even motivate a sated animal.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2" r="14756"/>
          <a:stretch/>
        </p:blipFill>
        <p:spPr>
          <a:xfrm>
            <a:off x="5220072" y="2348880"/>
            <a:ext cx="2806201" cy="302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Aggression and Predation 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99592" y="2060848"/>
            <a:ext cx="4896544" cy="3603812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90000"/>
              </a:lnSpc>
              <a:spcBef>
                <a:spcPts val="700"/>
              </a:spcBef>
            </a:pPr>
            <a:r>
              <a:rPr lang="en-GB" sz="3000" dirty="0"/>
              <a:t>field studies of natural encounters should be used in preference to staged encounters</a:t>
            </a:r>
          </a:p>
          <a:p>
            <a:pPr lvl="0">
              <a:lnSpc>
                <a:spcPct val="90000"/>
              </a:lnSpc>
              <a:spcBef>
                <a:spcPts val="700"/>
              </a:spcBef>
            </a:pPr>
            <a:r>
              <a:rPr lang="en-GB" sz="3000" dirty="0"/>
              <a:t>Where staged encounters are necessary, the use of models as targets should be considered</a:t>
            </a:r>
          </a:p>
          <a:p>
            <a:pPr>
              <a:lnSpc>
                <a:spcPct val="90000"/>
              </a:lnSpc>
              <a:spcBef>
                <a:spcPts val="700"/>
              </a:spcBef>
            </a:pPr>
            <a:r>
              <a:rPr lang="en-GB" sz="3000" dirty="0"/>
              <a:t>If live animals are used as potential targets for aggressive behaviour then </a:t>
            </a:r>
            <a:r>
              <a:rPr lang="en-GB" sz="3000" dirty="0" smtClean="0"/>
              <a:t>there must be continuous observation and intervention; protective barriers/escape routes, recommended</a:t>
            </a:r>
            <a:endParaRPr lang="en-GB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276872"/>
            <a:ext cx="2502024" cy="2502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sz="4000"/>
              <a:t>Anaesthesia, Analgesia and Euthanasia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043608" y="2132856"/>
            <a:ext cx="6984775" cy="3888432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700"/>
              </a:spcBef>
            </a:pPr>
            <a:r>
              <a:rPr lang="en-GB" sz="2800" dirty="0" smtClean="0"/>
              <a:t>After surgery; there must be proper </a:t>
            </a:r>
            <a:r>
              <a:rPr lang="en-GB" sz="2800" dirty="0"/>
              <a:t>post-operative </a:t>
            </a:r>
            <a:r>
              <a:rPr lang="en-GB" sz="2800" dirty="0" smtClean="0"/>
              <a:t>care and monitoring</a:t>
            </a:r>
            <a:endParaRPr lang="en-GB" sz="2800" dirty="0"/>
          </a:p>
          <a:p>
            <a:pPr lvl="0">
              <a:spcBef>
                <a:spcPts val="700"/>
              </a:spcBef>
            </a:pPr>
            <a:r>
              <a:rPr lang="en-GB" sz="2800" dirty="0"/>
              <a:t>if at any time an animal is found to be suffering severe pain/distress that cannot be alleviated it must be killed humanely using an approved technique</a:t>
            </a:r>
          </a:p>
          <a:p>
            <a:pPr lvl="0">
              <a:spcBef>
                <a:spcPts val="700"/>
              </a:spcBef>
            </a:pPr>
            <a:r>
              <a:rPr lang="en-GB" sz="2800" dirty="0"/>
              <a:t>procedures that are likely to cause pain or discomfort should be performed </a:t>
            </a:r>
            <a:r>
              <a:rPr lang="en-GB" sz="2800" dirty="0" smtClean="0"/>
              <a:t>with adequate anaesthetic</a:t>
            </a:r>
            <a:endParaRPr lang="en-GB" sz="2800" dirty="0"/>
          </a:p>
          <a:p>
            <a:pPr lvl="0">
              <a:spcBef>
                <a:spcPts val="700"/>
              </a:spcBef>
            </a:pPr>
            <a:r>
              <a:rPr lang="en-GB" sz="2800" dirty="0"/>
              <a:t>analgesics </a:t>
            </a:r>
            <a:r>
              <a:rPr lang="en-GB" sz="2800" dirty="0" smtClean="0"/>
              <a:t>to be used before </a:t>
            </a:r>
            <a:r>
              <a:rPr lang="en-GB" sz="2800" dirty="0"/>
              <a:t>and after </a:t>
            </a:r>
            <a:r>
              <a:rPr lang="en-GB" sz="2800" dirty="0" smtClean="0"/>
              <a:t>procedures </a:t>
            </a:r>
            <a:r>
              <a:rPr lang="en-GB" sz="2800" dirty="0"/>
              <a:t>to minimise pain and distress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Procurement of Animals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87624" y="1916832"/>
            <a:ext cx="6696744" cy="2376264"/>
          </a:xfrm>
        </p:spPr>
        <p:txBody>
          <a:bodyPr>
            <a:normAutofit fontScale="92500"/>
          </a:bodyPr>
          <a:lstStyle/>
          <a:p>
            <a:pPr lvl="0"/>
            <a:r>
              <a:rPr lang="en-GB" dirty="0" smtClean="0"/>
              <a:t>common lab species </a:t>
            </a:r>
            <a:r>
              <a:rPr lang="en-GB" dirty="0"/>
              <a:t>must come from Home Office Designated Breeding and </a:t>
            </a:r>
            <a:r>
              <a:rPr lang="en-GB" dirty="0" smtClean="0"/>
              <a:t>Supply Establishments</a:t>
            </a:r>
            <a:endParaRPr lang="en-GB" dirty="0"/>
          </a:p>
          <a:p>
            <a:pPr lvl="0"/>
            <a:r>
              <a:rPr lang="en-GB" dirty="0" smtClean="0"/>
              <a:t>other </a:t>
            </a:r>
            <a:r>
              <a:rPr lang="en-GB" dirty="0"/>
              <a:t>species should only come from high quality suppliers</a:t>
            </a:r>
          </a:p>
          <a:p>
            <a:pPr lvl="0"/>
            <a:r>
              <a:rPr lang="en-GB" dirty="0"/>
              <a:t>guidance relevant to wild-caught animals is provided by the Association for the Study of Animal Behaviour</a:t>
            </a:r>
          </a:p>
          <a:p>
            <a:pPr lvl="0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21088"/>
            <a:ext cx="2992113" cy="1872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Disposing of Animals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/>
              <a:t>reuse is tightly controlled; requires specific Home Office approval</a:t>
            </a:r>
          </a:p>
          <a:p>
            <a:pPr lvl="0"/>
            <a:r>
              <a:rPr lang="en-GB"/>
              <a:t>animals can be given to colleagues for further study, breeding or as companion animals</a:t>
            </a:r>
          </a:p>
          <a:p>
            <a:pPr lvl="0"/>
            <a:r>
              <a:rPr lang="en-GB"/>
              <a:t>appropriate measures must be taken to ensure continued high quality care</a:t>
            </a:r>
          </a:p>
          <a:p>
            <a:pPr lvl="0"/>
            <a:r>
              <a:rPr lang="en-GB"/>
              <a:t>Euthanasia: must be done as humanely and painlessly as possible</a:t>
            </a:r>
          </a:p>
          <a:p>
            <a:pPr lvl="0"/>
            <a:r>
              <a:rPr lang="en-GB"/>
              <a:t>Death of the animals must be confirmed before their bodies are disposed of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399</TotalTime>
  <Words>1829</Words>
  <Application>Microsoft Office PowerPoint</Application>
  <PresentationFormat>On-screen Show (4:3)</PresentationFormat>
  <Paragraphs>153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Pushpin</vt:lpstr>
      <vt:lpstr>The use of non-human animals in psychological experiments </vt:lpstr>
      <vt:lpstr>Why would psychologists consider using animals</vt:lpstr>
      <vt:lpstr>Practical reasons for using animals</vt:lpstr>
      <vt:lpstr>Ethical Reasons NOT to do animals research</vt:lpstr>
      <vt:lpstr>Evolutionary continuity and the argument against animal research</vt:lpstr>
      <vt:lpstr>Practical reasons not to use animal research</vt:lpstr>
      <vt:lpstr>BPS Guidelines for Psychologists Working with Animals (2012)</vt:lpstr>
      <vt:lpstr>Psychologists and animals</vt:lpstr>
      <vt:lpstr>The Three Rs, (Russell &amp; Burch, 1959)</vt:lpstr>
      <vt:lpstr>Replacing the Use of Animals</vt:lpstr>
      <vt:lpstr>Reduce the number of animals</vt:lpstr>
      <vt:lpstr>Refining procedures to minimise suffering</vt:lpstr>
      <vt:lpstr>Legislation</vt:lpstr>
      <vt:lpstr>Animals (Scientific Procedures) Act 1986</vt:lpstr>
      <vt:lpstr>Choice of Species and Strain</vt:lpstr>
      <vt:lpstr>Rodents</vt:lpstr>
      <vt:lpstr>Regulated Procedures</vt:lpstr>
      <vt:lpstr>Home Office Licenses</vt:lpstr>
      <vt:lpstr>Personal Licence</vt:lpstr>
      <vt:lpstr>Local Ethical Review</vt:lpstr>
      <vt:lpstr>Cost-benefit Analysis</vt:lpstr>
      <vt:lpstr>The Cost to the animal; Suffering</vt:lpstr>
      <vt:lpstr>Assessing animal suffering</vt:lpstr>
      <vt:lpstr>Benefits to society</vt:lpstr>
      <vt:lpstr>Scientific Quality of the Research</vt:lpstr>
      <vt:lpstr>Housing</vt:lpstr>
      <vt:lpstr>PowerPoint Presentation</vt:lpstr>
      <vt:lpstr>Animal care cont’d</vt:lpstr>
      <vt:lpstr>Reward, Deprivation and Aversive Stimulation </vt:lpstr>
      <vt:lpstr>Aggression and Predation </vt:lpstr>
      <vt:lpstr>Anaesthesia, Analgesia and Euthanasia</vt:lpstr>
      <vt:lpstr>Procurement of Animals</vt:lpstr>
      <vt:lpstr>Disposing of Animals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BPS Guidelines for psychologists working with animals (2012)</dc:title>
  <dc:creator>IT Dept</dc:creator>
  <cp:lastModifiedBy>Amanda Wood (AJW)</cp:lastModifiedBy>
  <cp:revision>27</cp:revision>
  <dcterms:created xsi:type="dcterms:W3CDTF">2017-04-13T19:51:02Z</dcterms:created>
  <dcterms:modified xsi:type="dcterms:W3CDTF">2017-04-14T12:42:07Z</dcterms:modified>
</cp:coreProperties>
</file>