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8" r:id="rId2"/>
    <p:sldId id="256" r:id="rId3"/>
    <p:sldId id="259" r:id="rId4"/>
    <p:sldId id="307" r:id="rId5"/>
    <p:sldId id="260" r:id="rId6"/>
    <p:sldId id="268" r:id="rId7"/>
    <p:sldId id="269" r:id="rId8"/>
    <p:sldId id="265" r:id="rId9"/>
    <p:sldId id="270" r:id="rId10"/>
    <p:sldId id="267" r:id="rId11"/>
    <p:sldId id="304" r:id="rId12"/>
    <p:sldId id="261" r:id="rId13"/>
    <p:sldId id="264" r:id="rId14"/>
    <p:sldId id="266" r:id="rId15"/>
    <p:sldId id="305" r:id="rId16"/>
    <p:sldId id="306" r:id="rId17"/>
    <p:sldId id="271" r:id="rId18"/>
    <p:sldId id="273" r:id="rId19"/>
    <p:sldId id="274" r:id="rId20"/>
    <p:sldId id="272" r:id="rId21"/>
    <p:sldId id="275" r:id="rId22"/>
    <p:sldId id="276" r:id="rId23"/>
    <p:sldId id="277" r:id="rId24"/>
    <p:sldId id="278" r:id="rId25"/>
    <p:sldId id="279" r:id="rId26"/>
    <p:sldId id="280" r:id="rId27"/>
    <p:sldId id="308" r:id="rId28"/>
    <p:sldId id="309" r:id="rId29"/>
    <p:sldId id="310" r:id="rId30"/>
    <p:sldId id="311" r:id="rId31"/>
    <p:sldId id="312" r:id="rId32"/>
    <p:sldId id="313" r:id="rId33"/>
    <p:sldId id="314" r:id="rId34"/>
    <p:sldId id="283" r:id="rId35"/>
    <p:sldId id="287" r:id="rId36"/>
    <p:sldId id="288" r:id="rId37"/>
    <p:sldId id="289" r:id="rId38"/>
    <p:sldId id="290" r:id="rId39"/>
    <p:sldId id="291" r:id="rId40"/>
    <p:sldId id="292" r:id="rId41"/>
    <p:sldId id="293" r:id="rId42"/>
    <p:sldId id="294" r:id="rId43"/>
    <p:sldId id="295" r:id="rId44"/>
    <p:sldId id="296" r:id="rId45"/>
    <p:sldId id="284" r:id="rId46"/>
    <p:sldId id="285" r:id="rId47"/>
    <p:sldId id="297" r:id="rId48"/>
    <p:sldId id="302" r:id="rId49"/>
    <p:sldId id="281" r:id="rId50"/>
    <p:sldId id="282" r:id="rId51"/>
    <p:sldId id="298" r:id="rId52"/>
    <p:sldId id="299" r:id="rId53"/>
    <p:sldId id="300" r:id="rId54"/>
    <p:sldId id="301" r:id="rId55"/>
    <p:sldId id="25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37" autoAdjust="0"/>
  </p:normalViewPr>
  <p:slideViewPr>
    <p:cSldViewPr>
      <p:cViewPr>
        <p:scale>
          <a:sx n="68" d="100"/>
          <a:sy n="68" d="100"/>
        </p:scale>
        <p:origin x="-582" y="-48"/>
      </p:cViewPr>
      <p:guideLst>
        <p:guide orient="horz" pos="2160"/>
        <p:guide pos="2880"/>
      </p:guideLst>
    </p:cSldViewPr>
  </p:slideViewPr>
  <p:outlineViewPr>
    <p:cViewPr>
      <p:scale>
        <a:sx n="33" d="100"/>
        <a:sy n="33" d="100"/>
      </p:scale>
      <p:origin x="0" y="257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58EC9-B3EA-48D5-AAB4-CD9B8DA38C78}" type="datetimeFigureOut">
              <a:rPr lang="en-GB" smtClean="0"/>
              <a:t>07/07/2017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11F019-D2F9-420F-8F40-A12A66AF0835}" type="slidenum">
              <a:rPr lang="en-GB" smtClean="0"/>
              <a:t>‹#›</a:t>
            </a:fld>
            <a:endParaRPr lang="en-GB"/>
          </a:p>
        </p:txBody>
      </p:sp>
    </p:spTree>
    <p:extLst>
      <p:ext uri="{BB962C8B-B14F-4D97-AF65-F5344CB8AC3E}">
        <p14:creationId xmlns:p14="http://schemas.microsoft.com/office/powerpoint/2010/main" val="4111003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at 5,</a:t>
            </a:r>
            <a:r>
              <a:rPr lang="en-GB" baseline="0" dirty="0" smtClean="0"/>
              <a:t> its…</a:t>
            </a:r>
            <a:endParaRPr lang="en-GB" dirty="0"/>
          </a:p>
        </p:txBody>
      </p:sp>
      <p:sp>
        <p:nvSpPr>
          <p:cNvPr id="4" name="Slide Number Placeholder 3"/>
          <p:cNvSpPr>
            <a:spLocks noGrp="1"/>
          </p:cNvSpPr>
          <p:nvPr>
            <p:ph type="sldNum" sz="quarter" idx="10"/>
          </p:nvPr>
        </p:nvSpPr>
        <p:spPr/>
        <p:txBody>
          <a:bodyPr/>
          <a:lstStyle/>
          <a:p>
            <a:fld id="{7411F019-D2F9-420F-8F40-A12A66AF0835}" type="slidenum">
              <a:rPr lang="en-GB" smtClean="0"/>
              <a:t>7</a:t>
            </a:fld>
            <a:endParaRPr lang="en-GB"/>
          </a:p>
        </p:txBody>
      </p:sp>
    </p:spTree>
    <p:extLst>
      <p:ext uri="{BB962C8B-B14F-4D97-AF65-F5344CB8AC3E}">
        <p14:creationId xmlns:p14="http://schemas.microsoft.com/office/powerpoint/2010/main" val="161519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a non mover at 4</a:t>
            </a:r>
            <a:endParaRPr lang="en-GB" dirty="0"/>
          </a:p>
        </p:txBody>
      </p:sp>
      <p:sp>
        <p:nvSpPr>
          <p:cNvPr id="4" name="Slide Number Placeholder 3"/>
          <p:cNvSpPr>
            <a:spLocks noGrp="1"/>
          </p:cNvSpPr>
          <p:nvPr>
            <p:ph type="sldNum" sz="quarter" idx="10"/>
          </p:nvPr>
        </p:nvSpPr>
        <p:spPr/>
        <p:txBody>
          <a:bodyPr/>
          <a:lstStyle/>
          <a:p>
            <a:fld id="{7411F019-D2F9-420F-8F40-A12A66AF0835}" type="slidenum">
              <a:rPr lang="en-GB" smtClean="0"/>
              <a:t>8</a:t>
            </a:fld>
            <a:endParaRPr lang="en-GB"/>
          </a:p>
        </p:txBody>
      </p:sp>
    </p:spTree>
    <p:extLst>
      <p:ext uri="{BB962C8B-B14F-4D97-AF65-F5344CB8AC3E}">
        <p14:creationId xmlns:p14="http://schemas.microsoft.com/office/powerpoint/2010/main" val="2472798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Thundering in to the chart</a:t>
            </a:r>
            <a:r>
              <a:rPr lang="en-GB" baseline="0" dirty="0" smtClean="0"/>
              <a:t>  at 3</a:t>
            </a:r>
            <a:endParaRPr lang="en-GB" dirty="0"/>
          </a:p>
        </p:txBody>
      </p:sp>
      <p:sp>
        <p:nvSpPr>
          <p:cNvPr id="4" name="Slide Number Placeholder 3"/>
          <p:cNvSpPr>
            <a:spLocks noGrp="1"/>
          </p:cNvSpPr>
          <p:nvPr>
            <p:ph type="sldNum" sz="quarter" idx="10"/>
          </p:nvPr>
        </p:nvSpPr>
        <p:spPr/>
        <p:txBody>
          <a:bodyPr/>
          <a:lstStyle/>
          <a:p>
            <a:fld id="{7411F019-D2F9-420F-8F40-A12A66AF0835}" type="slidenum">
              <a:rPr lang="en-GB" smtClean="0"/>
              <a:t>9</a:t>
            </a:fld>
            <a:endParaRPr lang="en-GB"/>
          </a:p>
        </p:txBody>
      </p:sp>
    </p:spTree>
    <p:extLst>
      <p:ext uri="{BB962C8B-B14F-4D97-AF65-F5344CB8AC3E}">
        <p14:creationId xmlns:p14="http://schemas.microsoft.com/office/powerpoint/2010/main" val="109848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new entry at 2</a:t>
            </a:r>
            <a:endParaRPr lang="en-GB" dirty="0"/>
          </a:p>
        </p:txBody>
      </p:sp>
      <p:sp>
        <p:nvSpPr>
          <p:cNvPr id="4" name="Slide Number Placeholder 3"/>
          <p:cNvSpPr>
            <a:spLocks noGrp="1"/>
          </p:cNvSpPr>
          <p:nvPr>
            <p:ph type="sldNum" sz="quarter" idx="10"/>
          </p:nvPr>
        </p:nvSpPr>
        <p:spPr/>
        <p:txBody>
          <a:bodyPr/>
          <a:lstStyle/>
          <a:p>
            <a:fld id="{7411F019-D2F9-420F-8F40-A12A66AF0835}" type="slidenum">
              <a:rPr lang="en-GB" smtClean="0"/>
              <a:t>10</a:t>
            </a:fld>
            <a:endParaRPr lang="en-GB"/>
          </a:p>
        </p:txBody>
      </p:sp>
    </p:spTree>
    <p:extLst>
      <p:ext uri="{BB962C8B-B14F-4D97-AF65-F5344CB8AC3E}">
        <p14:creationId xmlns:p14="http://schemas.microsoft.com/office/powerpoint/2010/main" val="898168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a:t>
            </a:r>
            <a:r>
              <a:rPr lang="en-GB" baseline="0" dirty="0" smtClean="0"/>
              <a:t> at number 1 after a record breaking 70 years since it s first use, it’s the I will always love you of the methods chart…</a:t>
            </a:r>
            <a:endParaRPr lang="en-GB" dirty="0"/>
          </a:p>
        </p:txBody>
      </p:sp>
      <p:sp>
        <p:nvSpPr>
          <p:cNvPr id="4" name="Slide Number Placeholder 3"/>
          <p:cNvSpPr>
            <a:spLocks noGrp="1"/>
          </p:cNvSpPr>
          <p:nvPr>
            <p:ph type="sldNum" sz="quarter" idx="10"/>
          </p:nvPr>
        </p:nvSpPr>
        <p:spPr/>
        <p:txBody>
          <a:bodyPr/>
          <a:lstStyle/>
          <a:p>
            <a:fld id="{7411F019-D2F9-420F-8F40-A12A66AF0835}" type="slidenum">
              <a:rPr lang="en-GB" smtClean="0"/>
              <a:t>12</a:t>
            </a:fld>
            <a:endParaRPr lang="en-GB"/>
          </a:p>
        </p:txBody>
      </p:sp>
    </p:spTree>
    <p:extLst>
      <p:ext uri="{BB962C8B-B14F-4D97-AF65-F5344CB8AC3E}">
        <p14:creationId xmlns:p14="http://schemas.microsoft.com/office/powerpoint/2010/main" val="3344261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D81F32-763C-DD47-AABD-1C44F42612F0}" type="slidenum">
              <a:rPr lang="en-US" smtClean="0"/>
              <a:pPr/>
              <a:t>23</a:t>
            </a:fld>
            <a:endParaRPr lang="en-US"/>
          </a:p>
        </p:txBody>
      </p:sp>
    </p:spTree>
    <p:extLst>
      <p:ext uri="{BB962C8B-B14F-4D97-AF65-F5344CB8AC3E}">
        <p14:creationId xmlns:p14="http://schemas.microsoft.com/office/powerpoint/2010/main" val="1306865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79857CE-DD59-45CF-98CF-E8E683DF7512}" type="datetimeFigureOut">
              <a:rPr lang="en-GB" smtClean="0"/>
              <a:t>07/07/2017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163419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9857CE-DD59-45CF-98CF-E8E683DF7512}" type="datetimeFigureOut">
              <a:rPr lang="en-GB" smtClean="0"/>
              <a:t>07/07/2017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1683168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9857CE-DD59-45CF-98CF-E8E683DF7512}" type="datetimeFigureOut">
              <a:rPr lang="en-GB" smtClean="0"/>
              <a:t>07/07/2017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3045213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79857CE-DD59-45CF-98CF-E8E683DF7512}" type="datetimeFigureOut">
              <a:rPr lang="en-GB" smtClean="0"/>
              <a:t>07/07/2017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486234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79857CE-DD59-45CF-98CF-E8E683DF7512}" type="datetimeFigureOut">
              <a:rPr lang="en-GB" smtClean="0"/>
              <a:t>07/07/2017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546267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79857CE-DD59-45CF-98CF-E8E683DF7512}" type="datetimeFigureOut">
              <a:rPr lang="en-GB" smtClean="0"/>
              <a:t>07/07/2017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839631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857CE-DD59-45CF-98CF-E8E683DF7512}" type="datetimeFigureOut">
              <a:rPr lang="en-GB" smtClean="0"/>
              <a:t>07/07/2017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52892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857CE-DD59-45CF-98CF-E8E683DF7512}" type="datetimeFigureOut">
              <a:rPr lang="en-GB" smtClean="0"/>
              <a:t>07/07/2017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267934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857CE-DD59-45CF-98CF-E8E683DF7512}" type="datetimeFigureOut">
              <a:rPr lang="en-GB" smtClean="0"/>
              <a:t>07/07/2017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2897876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9857CE-DD59-45CF-98CF-E8E683DF7512}" type="datetimeFigureOut">
              <a:rPr lang="en-GB" smtClean="0"/>
              <a:t>07/07/2017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907642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79857CE-DD59-45CF-98CF-E8E683DF7512}" type="datetimeFigureOut">
              <a:rPr lang="en-GB" smtClean="0"/>
              <a:t>07/07/2017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474004-3615-479E-994C-14D1CBD5B64B}" type="slidenum">
              <a:rPr lang="en-GB" smtClean="0"/>
              <a:t>‹#›</a:t>
            </a:fld>
            <a:endParaRPr lang="en-GB"/>
          </a:p>
        </p:txBody>
      </p:sp>
    </p:spTree>
    <p:extLst>
      <p:ext uri="{BB962C8B-B14F-4D97-AF65-F5344CB8AC3E}">
        <p14:creationId xmlns:p14="http://schemas.microsoft.com/office/powerpoint/2010/main" val="2899719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857CE-DD59-45CF-98CF-E8E683DF7512}" type="datetimeFigureOut">
              <a:rPr lang="en-GB" smtClean="0"/>
              <a:t>07/07/2017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474004-3615-479E-994C-14D1CBD5B64B}" type="slidenum">
              <a:rPr lang="en-GB" smtClean="0"/>
              <a:t>‹#›</a:t>
            </a:fld>
            <a:endParaRPr lang="en-GB"/>
          </a:p>
        </p:txBody>
      </p:sp>
    </p:spTree>
    <p:extLst>
      <p:ext uri="{BB962C8B-B14F-4D97-AF65-F5344CB8AC3E}">
        <p14:creationId xmlns:p14="http://schemas.microsoft.com/office/powerpoint/2010/main" val="4055679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oL8hvlYOrik"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bY85ET2gXGQ"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bY85ET2gXG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bY85ET2gXG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bY85ET2gXGQ"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bY85ET2gXGQ"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brunswik.org/notes/essay2.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xScdBEJCACA" TargetMode="Externa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wSYHkb6CO7o"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www.youtube.com/watch?v=wSYHkb6CO7o"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eg"/><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s://digest.bps.org.uk/"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692696"/>
            <a:ext cx="7772400" cy="1470025"/>
          </a:xfrm>
        </p:spPr>
        <p:txBody>
          <a:bodyPr>
            <a:normAutofit/>
          </a:bodyPr>
          <a:lstStyle/>
          <a:p>
            <a:r>
              <a:rPr lang="en-GB" dirty="0"/>
              <a:t>Do methods drive </a:t>
            </a:r>
            <a:r>
              <a:rPr lang="en-GB" dirty="0" smtClean="0"/>
              <a:t>you mad</a:t>
            </a:r>
            <a:r>
              <a:rPr lang="en-GB" dirty="0"/>
              <a:t>! </a:t>
            </a:r>
            <a:r>
              <a:rPr lang="en-GB" dirty="0" smtClean="0"/>
              <a:t>Do </a:t>
            </a:r>
            <a:r>
              <a:rPr lang="en-GB" dirty="0"/>
              <a:t>stats get you in a state?</a:t>
            </a:r>
          </a:p>
        </p:txBody>
      </p:sp>
      <p:sp>
        <p:nvSpPr>
          <p:cNvPr id="3" name="Subtitle 2"/>
          <p:cNvSpPr>
            <a:spLocks noGrp="1"/>
          </p:cNvSpPr>
          <p:nvPr>
            <p:ph type="subTitle" idx="1"/>
          </p:nvPr>
        </p:nvSpPr>
        <p:spPr>
          <a:xfrm>
            <a:off x="251520" y="2420888"/>
            <a:ext cx="4968552" cy="3145904"/>
          </a:xfrm>
        </p:spPr>
        <p:txBody>
          <a:bodyPr/>
          <a:lstStyle/>
          <a:p>
            <a:r>
              <a:rPr lang="en-GB" dirty="0" smtClean="0">
                <a:solidFill>
                  <a:schemeClr val="tx1"/>
                </a:solidFill>
              </a:rPr>
              <a:t>Who you </a:t>
            </a:r>
            <a:r>
              <a:rPr lang="en-GB" dirty="0" err="1" smtClean="0">
                <a:solidFill>
                  <a:schemeClr val="tx1"/>
                </a:solidFill>
              </a:rPr>
              <a:t>gonna</a:t>
            </a:r>
            <a:r>
              <a:rPr lang="en-GB" dirty="0" smtClean="0">
                <a:solidFill>
                  <a:schemeClr val="tx1"/>
                </a:solidFill>
              </a:rPr>
              <a:t> call?!</a:t>
            </a:r>
          </a:p>
          <a:p>
            <a:r>
              <a:rPr lang="en-GB" dirty="0" smtClean="0">
                <a:solidFill>
                  <a:schemeClr val="tx1"/>
                </a:solidFill>
              </a:rPr>
              <a:t>STATS BUSTER: </a:t>
            </a:r>
          </a:p>
          <a:p>
            <a:r>
              <a:rPr lang="en-GB" dirty="0" smtClean="0">
                <a:solidFill>
                  <a:schemeClr val="tx1"/>
                </a:solidFill>
              </a:rPr>
              <a:t>HUGH COOLICAN!</a:t>
            </a:r>
            <a:endParaRPr lang="en-GB"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81411">
            <a:off x="4528764" y="2455280"/>
            <a:ext cx="1678129" cy="2161227"/>
          </a:xfrm>
          <a:prstGeom prst="rect">
            <a:avLst/>
          </a:prstGeom>
        </p:spPr>
      </p:pic>
      <p:pic>
        <p:nvPicPr>
          <p:cNvPr id="6" name="Pictur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7103" y="4188900"/>
            <a:ext cx="2573290" cy="220402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32" y="4500264"/>
            <a:ext cx="3362603" cy="1892665"/>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7895" r="16787"/>
          <a:stretch/>
        </p:blipFill>
        <p:spPr>
          <a:xfrm>
            <a:off x="6372201" y="2074933"/>
            <a:ext cx="2463526" cy="1843378"/>
          </a:xfrm>
          <a:prstGeom prst="rect">
            <a:avLst/>
          </a:prstGeom>
        </p:spPr>
      </p:pic>
    </p:spTree>
    <p:extLst>
      <p:ext uri="{BB962C8B-B14F-4D97-AF65-F5344CB8AC3E}">
        <p14:creationId xmlns:p14="http://schemas.microsoft.com/office/powerpoint/2010/main" val="351328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5459" y="332656"/>
            <a:ext cx="7772400" cy="1470025"/>
          </a:xfrm>
        </p:spPr>
        <p:txBody>
          <a:bodyPr/>
          <a:lstStyle/>
          <a:p>
            <a:pPr algn="l"/>
            <a:r>
              <a:rPr lang="en-GB" dirty="0" smtClean="0"/>
              <a:t>HUGH AKA </a:t>
            </a:r>
            <a:br>
              <a:rPr lang="en-GB" dirty="0" smtClean="0"/>
            </a:br>
            <a:r>
              <a:rPr lang="en-GB" dirty="0" smtClean="0"/>
              <a:t>Vital </a:t>
            </a:r>
            <a:r>
              <a:rPr lang="en-GB" dirty="0" err="1" smtClean="0"/>
              <a:t>Statistix</a:t>
            </a: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204864"/>
            <a:ext cx="2736304" cy="3525004"/>
          </a:xfrm>
          <a:prstGeom prst="rect">
            <a:avLst/>
          </a:prstGeom>
        </p:spPr>
      </p:pic>
      <p:sp>
        <p:nvSpPr>
          <p:cNvPr id="8" name="TextBox 7"/>
          <p:cNvSpPr txBox="1"/>
          <p:nvPr/>
        </p:nvSpPr>
        <p:spPr>
          <a:xfrm>
            <a:off x="4572000" y="1667053"/>
            <a:ext cx="3744416" cy="3970318"/>
          </a:xfrm>
          <a:prstGeom prst="rect">
            <a:avLst/>
          </a:prstGeom>
          <a:noFill/>
        </p:spPr>
        <p:txBody>
          <a:bodyPr wrap="square" rtlCol="0">
            <a:spAutoFit/>
          </a:bodyPr>
          <a:lstStyle/>
          <a:p>
            <a:pPr algn="ctr"/>
            <a:r>
              <a:rPr lang="en-GB" sz="3600" dirty="0" smtClean="0"/>
              <a:t>Complete the true and false quiz, can you spot the fact and the fiction?! You have as long as the ghostbusters theme tune!</a:t>
            </a:r>
            <a:endParaRPr lang="en-GB" sz="3600" dirty="0"/>
          </a:p>
        </p:txBody>
      </p:sp>
    </p:spTree>
    <p:extLst>
      <p:ext uri="{BB962C8B-B14F-4D97-AF65-F5344CB8AC3E}">
        <p14:creationId xmlns:p14="http://schemas.microsoft.com/office/powerpoint/2010/main" val="13053926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this session…</a:t>
            </a:r>
            <a:endParaRPr lang="en-GB" dirty="0"/>
          </a:p>
        </p:txBody>
      </p:sp>
      <p:sp>
        <p:nvSpPr>
          <p:cNvPr id="3" name="Content Placeholder 2"/>
          <p:cNvSpPr>
            <a:spLocks noGrp="1"/>
          </p:cNvSpPr>
          <p:nvPr>
            <p:ph idx="1"/>
          </p:nvPr>
        </p:nvSpPr>
        <p:spPr/>
        <p:txBody>
          <a:bodyPr>
            <a:normAutofit/>
          </a:bodyPr>
          <a:lstStyle/>
          <a:p>
            <a:r>
              <a:rPr lang="en-GB" b="1" dirty="0" smtClean="0"/>
              <a:t>Fact or</a:t>
            </a:r>
            <a:r>
              <a:rPr lang="en-GB" b="1" dirty="0"/>
              <a:t> </a:t>
            </a:r>
            <a:r>
              <a:rPr lang="en-GB" b="1" dirty="0" smtClean="0"/>
              <a:t>fiction</a:t>
            </a:r>
            <a:r>
              <a:rPr lang="en-GB" dirty="0" smtClean="0"/>
              <a:t>; top 5 most </a:t>
            </a:r>
            <a:r>
              <a:rPr lang="en-GB" dirty="0"/>
              <a:t>misused concepts in sixth form </a:t>
            </a:r>
            <a:r>
              <a:rPr lang="en-GB" dirty="0" smtClean="0"/>
              <a:t>psychology</a:t>
            </a:r>
          </a:p>
          <a:p>
            <a:r>
              <a:rPr lang="en-GB" b="1" dirty="0" smtClean="0"/>
              <a:t>Selecting a test? </a:t>
            </a:r>
            <a:r>
              <a:rPr lang="en-GB" dirty="0" smtClean="0"/>
              <a:t>Which test and why?</a:t>
            </a:r>
          </a:p>
          <a:p>
            <a:r>
              <a:rPr lang="en-GB" b="1" dirty="0" smtClean="0"/>
              <a:t>Running and reporting stats tests:</a:t>
            </a:r>
            <a:r>
              <a:rPr lang="en-GB" dirty="0" smtClean="0"/>
              <a:t> guiding your students to statistical success</a:t>
            </a:r>
          </a:p>
          <a:p>
            <a:r>
              <a:rPr lang="en-GB" b="1" dirty="0" smtClean="0"/>
              <a:t>Grow your own;</a:t>
            </a:r>
            <a:r>
              <a:rPr lang="en-GB" dirty="0" smtClean="0"/>
              <a:t> using</a:t>
            </a:r>
            <a:r>
              <a:rPr lang="en-GB" dirty="0"/>
              <a:t> the BPS research digest to stretch your G and T pupils and get them creating sets of stats questions of their own.</a:t>
            </a:r>
          </a:p>
        </p:txBody>
      </p:sp>
    </p:spTree>
    <p:extLst>
      <p:ext uri="{BB962C8B-B14F-4D97-AF65-F5344CB8AC3E}">
        <p14:creationId xmlns:p14="http://schemas.microsoft.com/office/powerpoint/2010/main" val="245993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Introductions: </a:t>
            </a:r>
            <a:r>
              <a:rPr lang="en-GB" dirty="0"/>
              <a:t>Who are we</a:t>
            </a:r>
            <a:r>
              <a:rPr lang="en-GB" dirty="0" smtClean="0"/>
              <a:t>?</a:t>
            </a:r>
            <a:endParaRPr lang="en-GB" dirty="0"/>
          </a:p>
        </p:txBody>
      </p:sp>
      <p:sp>
        <p:nvSpPr>
          <p:cNvPr id="3" name="Content Placeholder 2"/>
          <p:cNvSpPr>
            <a:spLocks noGrp="1"/>
          </p:cNvSpPr>
          <p:nvPr>
            <p:ph idx="1"/>
          </p:nvPr>
        </p:nvSpPr>
        <p:spPr/>
        <p:txBody>
          <a:bodyPr>
            <a:normAutofit fontScale="85000" lnSpcReduction="20000"/>
          </a:bodyPr>
          <a:lstStyle/>
          <a:p>
            <a:r>
              <a:rPr lang="en-GB" b="1" dirty="0" smtClean="0"/>
              <a:t>Mandy Wood: </a:t>
            </a:r>
            <a:r>
              <a:rPr lang="en-GB" dirty="0" smtClean="0"/>
              <a:t>Edexcel teacher, taught since Curriculum 2000, with a brief spell in AQA, 11 years at PGS, as lone teacher and then Head of Department, have been an Edexcel CW examiner and learnt a lot about methods and stats the Edexcel way from Dawn Collis.</a:t>
            </a:r>
          </a:p>
          <a:p>
            <a:r>
              <a:rPr lang="en-GB" dirty="0" smtClean="0"/>
              <a:t>Met Hugh through Cara at a training day; the training day was a challenge and led me to realise a few things even as a seasoned pro, or so I thought </a:t>
            </a:r>
            <a:r>
              <a:rPr lang="en-GB" dirty="0" smtClean="0">
                <a:sym typeface="Wingdings" panose="05000000000000000000" pitchFamily="2" charset="2"/>
              </a:rPr>
              <a:t> </a:t>
            </a:r>
          </a:p>
          <a:p>
            <a:r>
              <a:rPr lang="en-GB" dirty="0" smtClean="0"/>
              <a:t>enjoyed the privilege of being able to ask Hugh questions  for the last 2 years</a:t>
            </a:r>
          </a:p>
          <a:p>
            <a:r>
              <a:rPr lang="en-GB" dirty="0" smtClean="0"/>
              <a:t>Hugh; the stats man </a:t>
            </a:r>
            <a:r>
              <a:rPr lang="en-GB" dirty="0" smtClean="0">
                <a:sym typeface="Wingdings" panose="05000000000000000000" pitchFamily="2" charset="2"/>
              </a:rPr>
              <a:t></a:t>
            </a:r>
            <a:endParaRPr lang="en-GB" dirty="0" smtClean="0"/>
          </a:p>
        </p:txBody>
      </p:sp>
    </p:spTree>
    <p:extLst>
      <p:ext uri="{BB962C8B-B14F-4D97-AF65-F5344CB8AC3E}">
        <p14:creationId xmlns:p14="http://schemas.microsoft.com/office/powerpoint/2010/main" val="3625114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 or fiction; you choose!</a:t>
            </a:r>
            <a:endParaRPr lang="en-GB" dirty="0"/>
          </a:p>
        </p:txBody>
      </p:sp>
      <p:sp>
        <p:nvSpPr>
          <p:cNvPr id="3" name="Content Placeholder 2"/>
          <p:cNvSpPr>
            <a:spLocks noGrp="1"/>
          </p:cNvSpPr>
          <p:nvPr>
            <p:ph idx="1"/>
          </p:nvPr>
        </p:nvSpPr>
        <p:spPr/>
        <p:txBody>
          <a:bodyPr>
            <a:normAutofit lnSpcReduction="10000"/>
          </a:bodyPr>
          <a:lstStyle/>
          <a:p>
            <a:r>
              <a:rPr lang="en-GB" dirty="0" smtClean="0"/>
              <a:t>Orwellian Newspeak and A </a:t>
            </a:r>
            <a:r>
              <a:rPr lang="en-GB" dirty="0"/>
              <a:t>L</a:t>
            </a:r>
            <a:r>
              <a:rPr lang="en-GB" dirty="0" smtClean="0"/>
              <a:t>evel methods vocab </a:t>
            </a:r>
            <a:r>
              <a:rPr lang="en-GB" dirty="0" smtClean="0">
                <a:sym typeface="Wingdings" panose="05000000000000000000" pitchFamily="2" charset="2"/>
              </a:rPr>
              <a:t></a:t>
            </a:r>
          </a:p>
          <a:p>
            <a:r>
              <a:rPr lang="en-GB" dirty="0" smtClean="0">
                <a:sym typeface="Wingdings" panose="05000000000000000000" pitchFamily="2" charset="2"/>
              </a:rPr>
              <a:t>Are our differing lexicons bound to the era in which we were taught?</a:t>
            </a:r>
          </a:p>
          <a:p>
            <a:r>
              <a:rPr lang="en-GB" dirty="0" smtClean="0">
                <a:sym typeface="Wingdings" panose="05000000000000000000" pitchFamily="2" charset="2"/>
              </a:rPr>
              <a:t>The evolution of language; survival of the fittest; using the terms which fit the niche in which we find ourselves!</a:t>
            </a:r>
          </a:p>
          <a:p>
            <a:r>
              <a:rPr lang="en-GB" dirty="0">
                <a:sym typeface="Wingdings" panose="05000000000000000000" pitchFamily="2" charset="2"/>
              </a:rPr>
              <a:t>L</a:t>
            </a:r>
            <a:r>
              <a:rPr lang="en-GB" dirty="0" smtClean="0">
                <a:sym typeface="Wingdings" panose="05000000000000000000" pitchFamily="2" charset="2"/>
              </a:rPr>
              <a:t>et’s look at 5 popular methods terms and revisit the niche from whence they came; </a:t>
            </a:r>
          </a:p>
          <a:p>
            <a:endParaRPr lang="en-GB" dirty="0" smtClean="0">
              <a:sym typeface="Wingdings" panose="05000000000000000000" pitchFamily="2" charset="2"/>
            </a:endParaRPr>
          </a:p>
        </p:txBody>
      </p:sp>
    </p:spTree>
    <p:extLst>
      <p:ext uri="{BB962C8B-B14F-4D97-AF65-F5344CB8AC3E}">
        <p14:creationId xmlns:p14="http://schemas.microsoft.com/office/powerpoint/2010/main" val="39566219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9715"/>
          <a:stretch/>
        </p:blipFill>
        <p:spPr>
          <a:xfrm>
            <a:off x="593340" y="332656"/>
            <a:ext cx="6051784" cy="4022231"/>
          </a:xfrm>
          <a:prstGeom prst="rect">
            <a:avLst/>
          </a:prstGeom>
        </p:spPr>
      </p:pic>
      <p:sp>
        <p:nvSpPr>
          <p:cNvPr id="3" name="TextBox 2"/>
          <p:cNvSpPr txBox="1"/>
          <p:nvPr/>
        </p:nvSpPr>
        <p:spPr>
          <a:xfrm>
            <a:off x="755576" y="5229200"/>
            <a:ext cx="7488832" cy="1200329"/>
          </a:xfrm>
          <a:prstGeom prst="rect">
            <a:avLst/>
          </a:prstGeom>
          <a:noFill/>
        </p:spPr>
        <p:txBody>
          <a:bodyPr wrap="square" rtlCol="0">
            <a:spAutoFit/>
          </a:bodyPr>
          <a:lstStyle/>
          <a:p>
            <a:pPr algn="ctr"/>
            <a:r>
              <a:rPr lang="en-GB" sz="3600" dirty="0" smtClean="0"/>
              <a:t>Be prepared the next section is not for the faint hearted! </a:t>
            </a:r>
            <a:endParaRPr lang="en-GB" sz="36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0931" t="8127" b="14150"/>
          <a:stretch/>
        </p:blipFill>
        <p:spPr>
          <a:xfrm>
            <a:off x="6012159" y="2636912"/>
            <a:ext cx="2841185" cy="2376264"/>
          </a:xfrm>
          <a:prstGeom prst="rect">
            <a:avLst/>
          </a:prstGeom>
        </p:spPr>
      </p:pic>
    </p:spTree>
    <p:extLst>
      <p:ext uri="{BB962C8B-B14F-4D97-AF65-F5344CB8AC3E}">
        <p14:creationId xmlns:p14="http://schemas.microsoft.com/office/powerpoint/2010/main" val="359740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80">
                                          <p:stCondLst>
                                            <p:cond delay="0"/>
                                          </p:stCondLst>
                                        </p:cTn>
                                        <p:tgtEl>
                                          <p:spTgt spid="3"/>
                                        </p:tgtEl>
                                      </p:cBhvr>
                                    </p:animEffect>
                                    <p:anim calcmode="lin" valueType="num">
                                      <p:cBhvr>
                                        <p:cTn id="4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gtEl>
                                      </p:cBhvr>
                                      <p:to x="100000" y="60000"/>
                                    </p:animScale>
                                    <p:animScale>
                                      <p:cBhvr>
                                        <p:cTn id="50" dur="166" decel="50000">
                                          <p:stCondLst>
                                            <p:cond delay="676"/>
                                          </p:stCondLst>
                                        </p:cTn>
                                        <p:tgtEl>
                                          <p:spTgt spid="3"/>
                                        </p:tgtEl>
                                      </p:cBhvr>
                                      <p:to x="100000" y="100000"/>
                                    </p:animScale>
                                    <p:animScale>
                                      <p:cBhvr>
                                        <p:cTn id="51" dur="26">
                                          <p:stCondLst>
                                            <p:cond delay="1312"/>
                                          </p:stCondLst>
                                        </p:cTn>
                                        <p:tgtEl>
                                          <p:spTgt spid="3"/>
                                        </p:tgtEl>
                                      </p:cBhvr>
                                      <p:to x="100000" y="80000"/>
                                    </p:animScale>
                                    <p:animScale>
                                      <p:cBhvr>
                                        <p:cTn id="52" dur="166" decel="50000">
                                          <p:stCondLst>
                                            <p:cond delay="1338"/>
                                          </p:stCondLst>
                                        </p:cTn>
                                        <p:tgtEl>
                                          <p:spTgt spid="3"/>
                                        </p:tgtEl>
                                      </p:cBhvr>
                                      <p:to x="100000" y="100000"/>
                                    </p:animScale>
                                    <p:animScale>
                                      <p:cBhvr>
                                        <p:cTn id="53" dur="26">
                                          <p:stCondLst>
                                            <p:cond delay="1642"/>
                                          </p:stCondLst>
                                        </p:cTn>
                                        <p:tgtEl>
                                          <p:spTgt spid="3"/>
                                        </p:tgtEl>
                                      </p:cBhvr>
                                      <p:to x="100000" y="90000"/>
                                    </p:animScale>
                                    <p:animScale>
                                      <p:cBhvr>
                                        <p:cTn id="54" dur="166" decel="50000">
                                          <p:stCondLst>
                                            <p:cond delay="1668"/>
                                          </p:stCondLst>
                                        </p:cTn>
                                        <p:tgtEl>
                                          <p:spTgt spid="3"/>
                                        </p:tgtEl>
                                      </p:cBhvr>
                                      <p:to x="100000" y="100000"/>
                                    </p:animScale>
                                    <p:animScale>
                                      <p:cBhvr>
                                        <p:cTn id="55" dur="26">
                                          <p:stCondLst>
                                            <p:cond delay="1808"/>
                                          </p:stCondLst>
                                        </p:cTn>
                                        <p:tgtEl>
                                          <p:spTgt spid="3"/>
                                        </p:tgtEl>
                                      </p:cBhvr>
                                      <p:to x="100000" y="95000"/>
                                    </p:animScale>
                                    <p:animScale>
                                      <p:cBhvr>
                                        <p:cTn id="5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dirty="0" smtClean="0">
                <a:latin typeface="Aharoni" pitchFamily="2" charset="-79"/>
                <a:cs typeface="Aharoni" pitchFamily="2" charset="-79"/>
                <a:hlinkClick r:id="rId3"/>
              </a:rPr>
              <a:t>Anonymity and confidentiality </a:t>
            </a:r>
            <a:endParaRPr lang="en-GB" dirty="0"/>
          </a:p>
        </p:txBody>
      </p:sp>
      <p:sp>
        <p:nvSpPr>
          <p:cNvPr id="3" name="Content Placeholder 2"/>
          <p:cNvSpPr>
            <a:spLocks noGrp="1"/>
          </p:cNvSpPr>
          <p:nvPr>
            <p:ph idx="1"/>
          </p:nvPr>
        </p:nvSpPr>
        <p:spPr>
          <a:xfrm>
            <a:off x="323528" y="1600200"/>
            <a:ext cx="8568952" cy="4525963"/>
          </a:xfrm>
        </p:spPr>
        <p:txBody>
          <a:bodyPr>
            <a:normAutofit/>
          </a:bodyPr>
          <a:lstStyle/>
          <a:p>
            <a:r>
              <a:rPr lang="en-GB" dirty="0" smtClean="0">
                <a:solidFill>
                  <a:srgbClr val="FFFF00"/>
                </a:solidFill>
              </a:rPr>
              <a:t>Data</a:t>
            </a:r>
            <a:r>
              <a:rPr lang="en-GB" dirty="0" smtClean="0"/>
              <a:t> taken in a study do NOT remain confidential</a:t>
            </a:r>
          </a:p>
          <a:p>
            <a:r>
              <a:rPr lang="en-GB" dirty="0" smtClean="0">
                <a:solidFill>
                  <a:srgbClr val="FFFF00"/>
                </a:solidFill>
              </a:rPr>
              <a:t>The source MUST be anonymous</a:t>
            </a:r>
          </a:p>
          <a:p>
            <a:r>
              <a:rPr lang="en-GB" dirty="0" smtClean="0"/>
              <a:t>‘If data were confidential’, said a qualitative researcher recently, ‘I could never publish any research articles’. </a:t>
            </a:r>
          </a:p>
          <a:p>
            <a:r>
              <a:rPr lang="en-GB" dirty="0" smtClean="0"/>
              <a:t>Even some raw quantitative data are published (e.g. </a:t>
            </a:r>
            <a:r>
              <a:rPr lang="en-GB" dirty="0"/>
              <a:t>r</a:t>
            </a:r>
            <a:r>
              <a:rPr lang="en-GB" dirty="0" smtClean="0"/>
              <a:t>ogue scores).</a:t>
            </a:r>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85223">
            <a:off x="7023373" y="1737571"/>
            <a:ext cx="1754399" cy="1374279"/>
          </a:xfrm>
          <a:prstGeom prst="rect">
            <a:avLst/>
          </a:prstGeom>
        </p:spPr>
      </p:pic>
    </p:spTree>
    <p:extLst>
      <p:ext uri="{BB962C8B-B14F-4D97-AF65-F5344CB8AC3E}">
        <p14:creationId xmlns:p14="http://schemas.microsoft.com/office/powerpoint/2010/main" val="402970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hlinkClick r:id="rId3"/>
              </a:rPr>
              <a:t>Demand characteristics</a:t>
            </a:r>
            <a:endParaRPr lang="en-GB" dirty="0"/>
          </a:p>
        </p:txBody>
      </p:sp>
      <p:sp>
        <p:nvSpPr>
          <p:cNvPr id="3" name="Content Placeholder 2"/>
          <p:cNvSpPr>
            <a:spLocks noGrp="1"/>
          </p:cNvSpPr>
          <p:nvPr>
            <p:ph idx="1"/>
          </p:nvPr>
        </p:nvSpPr>
        <p:spPr/>
        <p:txBody>
          <a:bodyPr>
            <a:normAutofit fontScale="85000" lnSpcReduction="10000"/>
          </a:bodyPr>
          <a:lstStyle/>
          <a:p>
            <a:r>
              <a:rPr lang="en-US" i="1" dirty="0" smtClean="0"/>
              <a:t>The totality of cues that convey an experimental hypothesis to the subject become significant determinants of the subject’s </a:t>
            </a:r>
            <a:r>
              <a:rPr lang="en-US" i="1" dirty="0" err="1" smtClean="0"/>
              <a:t>behaviour</a:t>
            </a:r>
            <a:r>
              <a:rPr lang="en-US" i="1" dirty="0" smtClean="0"/>
              <a:t>. We have labelled the sum total of such cues as the ‘demand characteristics of the experimental situation’. </a:t>
            </a:r>
            <a:r>
              <a:rPr lang="en-US" dirty="0" smtClean="0"/>
              <a:t>(1962)</a:t>
            </a:r>
          </a:p>
          <a:p>
            <a:r>
              <a:rPr lang="en-US" dirty="0" smtClean="0"/>
              <a:t>The term ‘demand characteristics’ does NOT imply that participants will use these to please the experimenter.</a:t>
            </a:r>
          </a:p>
          <a:p>
            <a:r>
              <a:rPr lang="en-US" dirty="0" smtClean="0"/>
              <a:t>The cues and what participants do with them are entirely separate matters.</a:t>
            </a:r>
          </a:p>
          <a:p>
            <a:r>
              <a:rPr lang="en-US" dirty="0" smtClean="0"/>
              <a:t>They may well exhibit the ‘</a:t>
            </a:r>
            <a:r>
              <a:rPr lang="en-US" i="1" dirty="0" smtClean="0"/>
              <a:t>screw you</a:t>
            </a:r>
            <a:r>
              <a:rPr lang="en-US" dirty="0" smtClean="0"/>
              <a:t>’ effect.</a:t>
            </a:r>
            <a:endParaRPr lang="en-GB" dirty="0" smtClean="0"/>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56082">
            <a:off x="7173880" y="232324"/>
            <a:ext cx="1435790" cy="1426218"/>
          </a:xfrm>
          <a:prstGeom prst="rect">
            <a:avLst/>
          </a:prstGeom>
        </p:spPr>
      </p:pic>
    </p:spTree>
    <p:extLst>
      <p:ext uri="{BB962C8B-B14F-4D97-AF65-F5344CB8AC3E}">
        <p14:creationId xmlns:p14="http://schemas.microsoft.com/office/powerpoint/2010/main" val="20061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b="1" dirty="0" smtClean="0">
                <a:hlinkClick r:id="rId3"/>
              </a:rPr>
              <a:t>The Hawthorne Effect</a:t>
            </a:r>
            <a:endParaRPr lang="en-GB" dirty="0"/>
          </a:p>
        </p:txBody>
      </p:sp>
      <p:sp>
        <p:nvSpPr>
          <p:cNvPr id="3" name="Content Placeholder 2"/>
          <p:cNvSpPr>
            <a:spLocks noGrp="1"/>
          </p:cNvSpPr>
          <p:nvPr>
            <p:ph idx="1"/>
          </p:nvPr>
        </p:nvSpPr>
        <p:spPr>
          <a:xfrm>
            <a:off x="457200" y="1600200"/>
            <a:ext cx="7643192" cy="5069160"/>
          </a:xfrm>
        </p:spPr>
        <p:txBody>
          <a:bodyPr>
            <a:normAutofit fontScale="47500" lnSpcReduction="20000"/>
          </a:bodyPr>
          <a:lstStyle/>
          <a:p>
            <a:endParaRPr lang="en-GB" b="1" dirty="0" smtClean="0"/>
          </a:p>
          <a:p>
            <a:r>
              <a:rPr lang="en-GB" sz="3800" b="1" dirty="0" smtClean="0"/>
              <a:t>Generally seen to mean: </a:t>
            </a:r>
            <a:r>
              <a:rPr lang="en-GB" sz="3800" dirty="0" smtClean="0"/>
              <a:t>People’s behaviour changes solely as a result of being observed (observer effects – this is a specific threat to validity)</a:t>
            </a:r>
          </a:p>
          <a:p>
            <a:r>
              <a:rPr lang="en-GB" sz="3800" dirty="0" smtClean="0"/>
              <a:t>It is often taught and thought that, in the studies at the Hawthorne electrical plant in the 1920s (Roethlisberger and Dickson, 1939) workers improved their productivity rate no matter what changes were made to the lighting. </a:t>
            </a:r>
          </a:p>
          <a:p>
            <a:r>
              <a:rPr lang="en-GB" sz="3800" dirty="0" smtClean="0"/>
              <a:t>In fact, overall </a:t>
            </a:r>
            <a:r>
              <a:rPr lang="en-US" sz="3800" dirty="0" smtClean="0"/>
              <a:t> there was no reliable relationship between lighting conditions and productivity though it was maintained and even increased under very low lighting conditions, but no more than the researchers had predicted. </a:t>
            </a:r>
          </a:p>
          <a:p>
            <a:r>
              <a:rPr lang="en-US" sz="3800" dirty="0" smtClean="0"/>
              <a:t>The studies were carried out on very low samples of workers and effects were confounded by researchers changing pay and incentive systems partway through the experiment and removing two of the ‘least co-operative’ of the five workers from the rest break conditions. Changes to rest breaks </a:t>
            </a:r>
            <a:r>
              <a:rPr lang="en-US" sz="3800" i="1" dirty="0" smtClean="0"/>
              <a:t>did</a:t>
            </a:r>
            <a:r>
              <a:rPr lang="en-US" sz="3800" dirty="0" smtClean="0"/>
              <a:t> generally improve productivity but there were several dips. </a:t>
            </a:r>
            <a:r>
              <a:rPr lang="en-GB" sz="3800" dirty="0" smtClean="0"/>
              <a:t>    </a:t>
            </a:r>
          </a:p>
          <a:p>
            <a:endParaRPr lang="en-GB" sz="3800" dirty="0" smtClean="0"/>
          </a:p>
          <a:p>
            <a:r>
              <a:rPr lang="en-US" sz="3800" dirty="0" smtClean="0"/>
              <a:t>Olson, R., Hogan, L. and Santos, L. (2006) Illuminating the history of psychology: Tips for teaching students about the Hawthorne studies. </a:t>
            </a:r>
            <a:r>
              <a:rPr lang="en-US" sz="3800" i="1" dirty="0" smtClean="0"/>
              <a:t>Psychology Learning and Teaching</a:t>
            </a:r>
            <a:r>
              <a:rPr lang="en-US" sz="3800" dirty="0" smtClean="0"/>
              <a:t>, </a:t>
            </a:r>
            <a:r>
              <a:rPr lang="en-US" sz="3800" i="1" dirty="0" smtClean="0"/>
              <a:t>5</a:t>
            </a:r>
            <a:r>
              <a:rPr lang="en-US" sz="3800" dirty="0" smtClean="0"/>
              <a:t>(2), 110–18. </a:t>
            </a:r>
            <a:endParaRPr lang="en-GB" sz="3800" dirty="0" smtClean="0"/>
          </a:p>
          <a:p>
            <a:endParaRPr lang="en-GB" sz="38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25232">
            <a:off x="7077763" y="236969"/>
            <a:ext cx="1575619" cy="1575619"/>
          </a:xfrm>
          <a:prstGeom prst="rect">
            <a:avLst/>
          </a:prstGeom>
        </p:spPr>
      </p:pic>
    </p:spTree>
    <p:extLst>
      <p:ext uri="{BB962C8B-B14F-4D97-AF65-F5344CB8AC3E}">
        <p14:creationId xmlns:p14="http://schemas.microsoft.com/office/powerpoint/2010/main" val="168806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heel(1)">
                                      <p:cBhvr>
                                        <p:cTn id="19" dur="2000"/>
                                        <p:tgtEl>
                                          <p:spTgt spid="3">
                                            <p:txEl>
                                              <p:pRg st="1" end="1"/>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heel(1)">
                                      <p:cBhvr>
                                        <p:cTn id="25" dur="2000"/>
                                        <p:tgtEl>
                                          <p:spTgt spid="3">
                                            <p:txEl>
                                              <p:pRg st="3" end="3"/>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heel(1)">
                                      <p:cBhvr>
                                        <p:cTn id="28" dur="2000"/>
                                        <p:tgtEl>
                                          <p:spTgt spid="3">
                                            <p:txEl>
                                              <p:pRg st="4" end="4"/>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1)">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pPr algn="l"/>
            <a:r>
              <a:rPr lang="en-GB" dirty="0" smtClean="0">
                <a:hlinkClick r:id="rId3"/>
              </a:rPr>
              <a:t>Quasi experiments</a:t>
            </a:r>
            <a:endParaRPr lang="en-GB" dirty="0"/>
          </a:p>
        </p:txBody>
      </p:sp>
      <p:sp>
        <p:nvSpPr>
          <p:cNvPr id="3" name="Content Placeholder 2"/>
          <p:cNvSpPr>
            <a:spLocks noGrp="1"/>
          </p:cNvSpPr>
          <p:nvPr>
            <p:ph idx="1"/>
          </p:nvPr>
        </p:nvSpPr>
        <p:spPr>
          <a:xfrm>
            <a:off x="323528" y="1556792"/>
            <a:ext cx="7128792" cy="5616624"/>
          </a:xfrm>
        </p:spPr>
        <p:txBody>
          <a:bodyPr>
            <a:normAutofit fontScale="55000" lnSpcReduction="20000"/>
          </a:bodyPr>
          <a:lstStyle/>
          <a:p>
            <a:r>
              <a:rPr lang="en-GB" dirty="0" smtClean="0"/>
              <a:t>Cook and Campbell (1979) worked in applied field and wanted to raise status of non-experiments to near that of true experiments providing that extra controls were put in place to diminish possible threats to validity.</a:t>
            </a:r>
          </a:p>
          <a:p>
            <a:r>
              <a:rPr lang="en-GB" dirty="0" smtClean="0"/>
              <a:t>They say quasi-experiments are not true experiments due to one or more of the following criteria:</a:t>
            </a:r>
          </a:p>
          <a:p>
            <a:pPr lvl="1"/>
            <a:r>
              <a:rPr lang="en-GB" dirty="0" smtClean="0">
                <a:solidFill>
                  <a:srgbClr val="FFFF00"/>
                </a:solidFill>
              </a:rPr>
              <a:t>No random allocation of participants to conditions</a:t>
            </a:r>
          </a:p>
          <a:p>
            <a:pPr lvl="1"/>
            <a:r>
              <a:rPr lang="en-GB" dirty="0" smtClean="0">
                <a:solidFill>
                  <a:srgbClr val="FFFF00"/>
                </a:solidFill>
              </a:rPr>
              <a:t>Researcher does not control IV manipulation</a:t>
            </a:r>
          </a:p>
          <a:p>
            <a:r>
              <a:rPr lang="en-GB" dirty="0" smtClean="0"/>
              <a:t>BUT  in a quasi-experiment there needed to be </a:t>
            </a:r>
            <a:r>
              <a:rPr lang="en-GB" dirty="0" smtClean="0">
                <a:solidFill>
                  <a:srgbClr val="FFFF00"/>
                </a:solidFill>
              </a:rPr>
              <a:t>a definable IV which could be considered as a time constrained treatment </a:t>
            </a:r>
            <a:r>
              <a:rPr lang="en-GB" dirty="0" smtClean="0"/>
              <a:t>and it should be very close to an experiment in being able to minimise threats to validity. </a:t>
            </a:r>
          </a:p>
          <a:p>
            <a:r>
              <a:rPr lang="en-GB" dirty="0" smtClean="0"/>
              <a:t>This means that sex or other group difference studies are not quasi according to the original usage of the term</a:t>
            </a:r>
          </a:p>
          <a:p>
            <a:r>
              <a:rPr lang="en-GB" dirty="0" smtClean="0"/>
              <a:t>Hence you will see the term “group differences studies” used in some texts</a:t>
            </a:r>
          </a:p>
          <a:p>
            <a:r>
              <a:rPr lang="en-US" dirty="0" smtClean="0"/>
              <a:t>Further reading: Cook, T.D. and Campbell, D.T. (1979) </a:t>
            </a:r>
            <a:r>
              <a:rPr lang="en-US" i="1" dirty="0" smtClean="0"/>
              <a:t>Quasi-experimentation: Design and analysis issues for field settings</a:t>
            </a:r>
            <a:r>
              <a:rPr lang="en-US" dirty="0" smtClean="0"/>
              <a:t>. Chicago, IL: Rand McNally. </a:t>
            </a:r>
          </a:p>
          <a:p>
            <a:r>
              <a:rPr lang="en-US" dirty="0" smtClean="0"/>
              <a:t>Natural experiments are a type of quasi experiment; need to lobby AQA and the IB to clarify what they perceive the difference to be!</a:t>
            </a:r>
            <a:endParaRPr lang="en-GB" dirty="0" smtClean="0"/>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81582">
            <a:off x="7179406" y="239046"/>
            <a:ext cx="1890428" cy="1890428"/>
          </a:xfrm>
          <a:prstGeom prst="rect">
            <a:avLst/>
          </a:prstGeom>
        </p:spPr>
      </p:pic>
    </p:spTree>
    <p:extLst>
      <p:ext uri="{BB962C8B-B14F-4D97-AF65-F5344CB8AC3E}">
        <p14:creationId xmlns:p14="http://schemas.microsoft.com/office/powerpoint/2010/main" val="187295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heel(1)">
                                      <p:cBhvr>
                                        <p:cTn id="19" dur="2000"/>
                                        <p:tgtEl>
                                          <p:spTgt spid="3">
                                            <p:txEl>
                                              <p:pRg st="0" end="0"/>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heel(1)">
                                      <p:cBhvr>
                                        <p:cTn id="22" dur="2000"/>
                                        <p:tgtEl>
                                          <p:spTgt spid="3">
                                            <p:txEl>
                                              <p:pRg st="1" end="1"/>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heel(1)">
                                      <p:cBhvr>
                                        <p:cTn id="25" dur="2000"/>
                                        <p:tgtEl>
                                          <p:spTgt spid="3">
                                            <p:txEl>
                                              <p:pRg st="2" end="2"/>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heel(1)">
                                      <p:cBhvr>
                                        <p:cTn id="28" dur="2000"/>
                                        <p:tgtEl>
                                          <p:spTgt spid="3">
                                            <p:txEl>
                                              <p:pRg st="3" end="3"/>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heel(1)">
                                      <p:cBhvr>
                                        <p:cTn id="31" dur="2000"/>
                                        <p:tgtEl>
                                          <p:spTgt spid="3">
                                            <p:txEl>
                                              <p:pRg st="4" end="4"/>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heel(1)">
                                      <p:cBhvr>
                                        <p:cTn id="34" dur="2000"/>
                                        <p:tgtEl>
                                          <p:spTgt spid="3">
                                            <p:txEl>
                                              <p:pRg st="5" end="5"/>
                                            </p:txEl>
                                          </p:spTgt>
                                        </p:tgtEl>
                                      </p:cBhvr>
                                    </p:animEffect>
                                  </p:childTnLst>
                                </p:cTn>
                              </p:par>
                              <p:par>
                                <p:cTn id="35" presetID="21" presetClass="entr" presetSubtype="1"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par>
                                <p:cTn id="38" presetID="21" presetClass="entr" presetSubtype="1" fill="hold" nodeType="with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heel(1)">
                                      <p:cBhvr>
                                        <p:cTn id="40" dur="2000"/>
                                        <p:tgtEl>
                                          <p:spTgt spid="3">
                                            <p:txEl>
                                              <p:pRg st="7" end="7"/>
                                            </p:txEl>
                                          </p:spTgt>
                                        </p:tgtEl>
                                      </p:cBhvr>
                                    </p:animEffect>
                                  </p:childTnLst>
                                </p:cTn>
                              </p:par>
                              <p:par>
                                <p:cTn id="41" presetID="21" presetClass="entr" presetSubtype="1"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wheel(1)">
                                      <p:cBhvr>
                                        <p:cTn id="4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To-may-to/To-mar-to!</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7784" y="1340768"/>
            <a:ext cx="4133778" cy="3096344"/>
          </a:xfrm>
        </p:spPr>
      </p:pic>
      <p:sp>
        <p:nvSpPr>
          <p:cNvPr id="5" name="TextBox 4"/>
          <p:cNvSpPr txBox="1"/>
          <p:nvPr/>
        </p:nvSpPr>
        <p:spPr>
          <a:xfrm>
            <a:off x="467544" y="4653136"/>
            <a:ext cx="8352928" cy="1569660"/>
          </a:xfrm>
          <a:prstGeom prst="rect">
            <a:avLst/>
          </a:prstGeom>
          <a:noFill/>
        </p:spPr>
        <p:txBody>
          <a:bodyPr wrap="square" rtlCol="0">
            <a:spAutoFit/>
          </a:bodyPr>
          <a:lstStyle/>
          <a:p>
            <a:pPr algn="ctr"/>
            <a:r>
              <a:rPr lang="en-GB" sz="3200" dirty="0" err="1" smtClean="0"/>
              <a:t>Kwayz</a:t>
            </a:r>
            <a:r>
              <a:rPr lang="en-GB" sz="3200" dirty="0" smtClean="0"/>
              <a:t>-eye/</a:t>
            </a:r>
            <a:r>
              <a:rPr lang="en-GB" sz="3200" dirty="0" err="1" smtClean="0"/>
              <a:t>Kwarz</a:t>
            </a:r>
            <a:r>
              <a:rPr lang="en-GB" sz="3200" dirty="0" smtClean="0"/>
              <a:t>-eye or indeed </a:t>
            </a:r>
            <a:r>
              <a:rPr lang="en-GB" sz="3200" dirty="0" err="1" smtClean="0"/>
              <a:t>Kwar-zeeeee</a:t>
            </a:r>
            <a:r>
              <a:rPr lang="en-GB" sz="3200" dirty="0" smtClean="0"/>
              <a:t>!</a:t>
            </a:r>
          </a:p>
          <a:p>
            <a:pPr algn="ctr"/>
            <a:endParaRPr lang="en-GB" sz="3200" dirty="0"/>
          </a:p>
          <a:p>
            <a:pPr algn="ctr"/>
            <a:r>
              <a:rPr lang="en-GB" sz="3200" dirty="0" smtClean="0"/>
              <a:t>Frankly my dear….</a:t>
            </a:r>
            <a:endParaRPr lang="en-GB" sz="3200" dirty="0"/>
          </a:p>
        </p:txBody>
      </p:sp>
    </p:spTree>
    <p:extLst>
      <p:ext uri="{BB962C8B-B14F-4D97-AF65-F5344CB8AC3E}">
        <p14:creationId xmlns:p14="http://schemas.microsoft.com/office/powerpoint/2010/main" val="4276200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a:bodyPr>
          <a:lstStyle/>
          <a:p>
            <a:pPr algn="l"/>
            <a:r>
              <a:rPr lang="en-GB" dirty="0" smtClean="0">
                <a:hlinkClick r:id="rId3"/>
              </a:rPr>
              <a:t>Ecological validity</a:t>
            </a:r>
            <a:endParaRPr lang="en-GB" dirty="0"/>
          </a:p>
        </p:txBody>
      </p:sp>
      <p:sp>
        <p:nvSpPr>
          <p:cNvPr id="3" name="Content Placeholder 2"/>
          <p:cNvSpPr>
            <a:spLocks noGrp="1"/>
          </p:cNvSpPr>
          <p:nvPr>
            <p:ph idx="1"/>
          </p:nvPr>
        </p:nvSpPr>
        <p:spPr>
          <a:xfrm>
            <a:off x="313184" y="1039044"/>
            <a:ext cx="6995120" cy="4923928"/>
          </a:xfrm>
        </p:spPr>
        <p:txBody>
          <a:bodyPr>
            <a:normAutofit fontScale="25000" lnSpcReduction="20000"/>
          </a:bodyPr>
          <a:lstStyle/>
          <a:p>
            <a:endParaRPr lang="en-GB" sz="6000" dirty="0" smtClean="0"/>
          </a:p>
          <a:p>
            <a:r>
              <a:rPr lang="en-GB" sz="8000" dirty="0" smtClean="0"/>
              <a:t>Student: </a:t>
            </a:r>
            <a:r>
              <a:rPr lang="en-GB" sz="8000" i="1" dirty="0" smtClean="0"/>
              <a:t>“It was carried out in a laboratory so it is low in ecological validity” </a:t>
            </a:r>
          </a:p>
          <a:p>
            <a:r>
              <a:rPr lang="en-GB" sz="8000" dirty="0" smtClean="0"/>
              <a:t>Hugh: </a:t>
            </a:r>
            <a:r>
              <a:rPr lang="en-GB" sz="8000" i="1" dirty="0" smtClean="0"/>
              <a:t>Balderdash!</a:t>
            </a:r>
          </a:p>
          <a:p>
            <a:r>
              <a:rPr lang="en-GB" sz="8000" dirty="0" smtClean="0"/>
              <a:t>Originally used by </a:t>
            </a:r>
            <a:r>
              <a:rPr lang="en-GB" sz="8000" b="1" dirty="0" err="1" smtClean="0">
                <a:solidFill>
                  <a:srgbClr val="FFFF00"/>
                </a:solidFill>
              </a:rPr>
              <a:t>Brunswik</a:t>
            </a:r>
            <a:r>
              <a:rPr lang="en-GB" sz="8000" b="1" dirty="0" smtClean="0">
                <a:solidFill>
                  <a:srgbClr val="FFFF00"/>
                </a:solidFill>
              </a:rPr>
              <a:t> (1947) </a:t>
            </a:r>
            <a:r>
              <a:rPr lang="en-GB" sz="8000" b="1" dirty="0" smtClean="0"/>
              <a:t>when discussing the psychology of perception</a:t>
            </a:r>
          </a:p>
          <a:p>
            <a:pPr lvl="1"/>
            <a:r>
              <a:rPr lang="en-GB" sz="8000" b="1" dirty="0" smtClean="0"/>
              <a:t> </a:t>
            </a:r>
            <a:r>
              <a:rPr lang="en-GB" sz="8000" dirty="0" smtClean="0"/>
              <a:t>‘the degree of correlation between a proximal (e.g. retinal) cue and the distal (e.g. object) variable to which it is related’.   More realistic = ‘</a:t>
            </a:r>
            <a:r>
              <a:rPr lang="en-GB" sz="8000" i="1" dirty="0" smtClean="0"/>
              <a:t>representative design</a:t>
            </a:r>
            <a:r>
              <a:rPr lang="en-GB" sz="8000" dirty="0" smtClean="0"/>
              <a:t>’</a:t>
            </a:r>
          </a:p>
          <a:p>
            <a:pPr lvl="1"/>
            <a:r>
              <a:rPr lang="en-GB" sz="8000" dirty="0" smtClean="0"/>
              <a:t>e.g. set of lines decreasing in size has high ecological validity – e.g. relates to telegraph poles. So CUES have ecological validity. </a:t>
            </a:r>
          </a:p>
          <a:p>
            <a:r>
              <a:rPr lang="en-GB" sz="8000" dirty="0" smtClean="0"/>
              <a:t>However, the term has morphed over the years and this is why examiners require pupils to use it a little more discriminately, i.e. to justify, with regard to elements of the design of the specific study they are evaluating</a:t>
            </a:r>
          </a:p>
          <a:p>
            <a:r>
              <a:rPr lang="en-GB" sz="8000" dirty="0" smtClean="0"/>
              <a:t>Nowadays the term is used to describe how far the effect/conclusions of studies can be generalised to other situations</a:t>
            </a:r>
          </a:p>
          <a:p>
            <a:r>
              <a:rPr lang="en-GB" sz="8000" dirty="0" smtClean="0"/>
              <a:t>Hence EFFECT has ecological validity.  We can talk of </a:t>
            </a:r>
            <a:r>
              <a:rPr lang="en-GB" sz="8000" i="1" dirty="0" smtClean="0"/>
              <a:t>threats to the validity </a:t>
            </a:r>
            <a:r>
              <a:rPr lang="en-GB" sz="8000" dirty="0" smtClean="0"/>
              <a:t>of the effect.</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352" r="14533"/>
          <a:stretch/>
        </p:blipFill>
        <p:spPr>
          <a:xfrm>
            <a:off x="6876256" y="260648"/>
            <a:ext cx="2065111" cy="2088232"/>
          </a:xfrm>
          <a:prstGeom prst="rect">
            <a:avLst/>
          </a:prstGeom>
        </p:spPr>
      </p:pic>
    </p:spTree>
    <p:extLst>
      <p:ext uri="{BB962C8B-B14F-4D97-AF65-F5344CB8AC3E}">
        <p14:creationId xmlns:p14="http://schemas.microsoft.com/office/powerpoint/2010/main" val="103354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80">
                                          <p:stCondLst>
                                            <p:cond delay="0"/>
                                          </p:stCondLst>
                                        </p:cTn>
                                        <p:tgtEl>
                                          <p:spTgt spid="3">
                                            <p:txEl>
                                              <p:pRg st="1" end="1"/>
                                            </p:txEl>
                                          </p:spTgt>
                                        </p:tgtEl>
                                      </p:cBhvr>
                                    </p:animEffect>
                                    <p:anim calcmode="lin" valueType="num">
                                      <p:cBhvr>
                                        <p:cTn id="20"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1" end="1"/>
                                            </p:txEl>
                                          </p:spTgt>
                                        </p:tgtEl>
                                      </p:cBhvr>
                                      <p:to x="100000" y="60000"/>
                                    </p:animScale>
                                    <p:animScale>
                                      <p:cBhvr>
                                        <p:cTn id="26" dur="166" decel="50000">
                                          <p:stCondLst>
                                            <p:cond delay="676"/>
                                          </p:stCondLst>
                                        </p:cTn>
                                        <p:tgtEl>
                                          <p:spTgt spid="3">
                                            <p:txEl>
                                              <p:pRg st="1" end="1"/>
                                            </p:txEl>
                                          </p:spTgt>
                                        </p:tgtEl>
                                      </p:cBhvr>
                                      <p:to x="100000" y="100000"/>
                                    </p:animScale>
                                    <p:animScale>
                                      <p:cBhvr>
                                        <p:cTn id="27" dur="26">
                                          <p:stCondLst>
                                            <p:cond delay="1312"/>
                                          </p:stCondLst>
                                        </p:cTn>
                                        <p:tgtEl>
                                          <p:spTgt spid="3">
                                            <p:txEl>
                                              <p:pRg st="1" end="1"/>
                                            </p:txEl>
                                          </p:spTgt>
                                        </p:tgtEl>
                                      </p:cBhvr>
                                      <p:to x="100000" y="80000"/>
                                    </p:animScale>
                                    <p:animScale>
                                      <p:cBhvr>
                                        <p:cTn id="28" dur="166" decel="50000">
                                          <p:stCondLst>
                                            <p:cond delay="1338"/>
                                          </p:stCondLst>
                                        </p:cTn>
                                        <p:tgtEl>
                                          <p:spTgt spid="3">
                                            <p:txEl>
                                              <p:pRg st="1" end="1"/>
                                            </p:txEl>
                                          </p:spTgt>
                                        </p:tgtEl>
                                      </p:cBhvr>
                                      <p:to x="100000" y="100000"/>
                                    </p:animScale>
                                    <p:animScale>
                                      <p:cBhvr>
                                        <p:cTn id="29" dur="26">
                                          <p:stCondLst>
                                            <p:cond delay="1642"/>
                                          </p:stCondLst>
                                        </p:cTn>
                                        <p:tgtEl>
                                          <p:spTgt spid="3">
                                            <p:txEl>
                                              <p:pRg st="1" end="1"/>
                                            </p:txEl>
                                          </p:spTgt>
                                        </p:tgtEl>
                                      </p:cBhvr>
                                      <p:to x="100000" y="90000"/>
                                    </p:animScale>
                                    <p:animScale>
                                      <p:cBhvr>
                                        <p:cTn id="30" dur="166" decel="50000">
                                          <p:stCondLst>
                                            <p:cond delay="1668"/>
                                          </p:stCondLst>
                                        </p:cTn>
                                        <p:tgtEl>
                                          <p:spTgt spid="3">
                                            <p:txEl>
                                              <p:pRg st="1" end="1"/>
                                            </p:txEl>
                                          </p:spTgt>
                                        </p:tgtEl>
                                      </p:cBhvr>
                                      <p:to x="100000" y="100000"/>
                                    </p:animScale>
                                    <p:animScale>
                                      <p:cBhvr>
                                        <p:cTn id="31" dur="26">
                                          <p:stCondLst>
                                            <p:cond delay="1808"/>
                                          </p:stCondLst>
                                        </p:cTn>
                                        <p:tgtEl>
                                          <p:spTgt spid="3">
                                            <p:txEl>
                                              <p:pRg st="1" end="1"/>
                                            </p:txEl>
                                          </p:spTgt>
                                        </p:tgtEl>
                                      </p:cBhvr>
                                      <p:to x="100000" y="95000"/>
                                    </p:animScale>
                                    <p:animScale>
                                      <p:cBhvr>
                                        <p:cTn id="32" dur="166" decel="50000">
                                          <p:stCondLst>
                                            <p:cond delay="1834"/>
                                          </p:stCondLst>
                                        </p:cTn>
                                        <p:tgtEl>
                                          <p:spTgt spid="3">
                                            <p:txEl>
                                              <p:pRg st="1" end="1"/>
                                            </p:txEl>
                                          </p:spTgt>
                                        </p:tgtEl>
                                      </p:cBhvr>
                                      <p:to x="100000" y="100000"/>
                                    </p:animScale>
                                  </p:childTnLst>
                                </p:cTn>
                              </p:par>
                              <p:par>
                                <p:cTn id="33" presetID="26"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80">
                                          <p:stCondLst>
                                            <p:cond delay="0"/>
                                          </p:stCondLst>
                                        </p:cTn>
                                        <p:tgtEl>
                                          <p:spTgt spid="3">
                                            <p:txEl>
                                              <p:pRg st="2" end="2"/>
                                            </p:txEl>
                                          </p:spTgt>
                                        </p:tgtEl>
                                      </p:cBhvr>
                                    </p:animEffect>
                                    <p:anim calcmode="lin" valueType="num">
                                      <p:cBhvr>
                                        <p:cTn id="3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1" dur="26">
                                          <p:stCondLst>
                                            <p:cond delay="650"/>
                                          </p:stCondLst>
                                        </p:cTn>
                                        <p:tgtEl>
                                          <p:spTgt spid="3">
                                            <p:txEl>
                                              <p:pRg st="2" end="2"/>
                                            </p:txEl>
                                          </p:spTgt>
                                        </p:tgtEl>
                                      </p:cBhvr>
                                      <p:to x="100000" y="60000"/>
                                    </p:animScale>
                                    <p:animScale>
                                      <p:cBhvr>
                                        <p:cTn id="42" dur="166" decel="50000">
                                          <p:stCondLst>
                                            <p:cond delay="676"/>
                                          </p:stCondLst>
                                        </p:cTn>
                                        <p:tgtEl>
                                          <p:spTgt spid="3">
                                            <p:txEl>
                                              <p:pRg st="2" end="2"/>
                                            </p:txEl>
                                          </p:spTgt>
                                        </p:tgtEl>
                                      </p:cBhvr>
                                      <p:to x="100000" y="100000"/>
                                    </p:animScale>
                                    <p:animScale>
                                      <p:cBhvr>
                                        <p:cTn id="43" dur="26">
                                          <p:stCondLst>
                                            <p:cond delay="1312"/>
                                          </p:stCondLst>
                                        </p:cTn>
                                        <p:tgtEl>
                                          <p:spTgt spid="3">
                                            <p:txEl>
                                              <p:pRg st="2" end="2"/>
                                            </p:txEl>
                                          </p:spTgt>
                                        </p:tgtEl>
                                      </p:cBhvr>
                                      <p:to x="100000" y="80000"/>
                                    </p:animScale>
                                    <p:animScale>
                                      <p:cBhvr>
                                        <p:cTn id="44" dur="166" decel="50000">
                                          <p:stCondLst>
                                            <p:cond delay="1338"/>
                                          </p:stCondLst>
                                        </p:cTn>
                                        <p:tgtEl>
                                          <p:spTgt spid="3">
                                            <p:txEl>
                                              <p:pRg st="2" end="2"/>
                                            </p:txEl>
                                          </p:spTgt>
                                        </p:tgtEl>
                                      </p:cBhvr>
                                      <p:to x="100000" y="100000"/>
                                    </p:animScale>
                                    <p:animScale>
                                      <p:cBhvr>
                                        <p:cTn id="45" dur="26">
                                          <p:stCondLst>
                                            <p:cond delay="1642"/>
                                          </p:stCondLst>
                                        </p:cTn>
                                        <p:tgtEl>
                                          <p:spTgt spid="3">
                                            <p:txEl>
                                              <p:pRg st="2" end="2"/>
                                            </p:txEl>
                                          </p:spTgt>
                                        </p:tgtEl>
                                      </p:cBhvr>
                                      <p:to x="100000" y="90000"/>
                                    </p:animScale>
                                    <p:animScale>
                                      <p:cBhvr>
                                        <p:cTn id="46" dur="166" decel="50000">
                                          <p:stCondLst>
                                            <p:cond delay="1668"/>
                                          </p:stCondLst>
                                        </p:cTn>
                                        <p:tgtEl>
                                          <p:spTgt spid="3">
                                            <p:txEl>
                                              <p:pRg st="2" end="2"/>
                                            </p:txEl>
                                          </p:spTgt>
                                        </p:tgtEl>
                                      </p:cBhvr>
                                      <p:to x="100000" y="100000"/>
                                    </p:animScale>
                                    <p:animScale>
                                      <p:cBhvr>
                                        <p:cTn id="47" dur="26">
                                          <p:stCondLst>
                                            <p:cond delay="1808"/>
                                          </p:stCondLst>
                                        </p:cTn>
                                        <p:tgtEl>
                                          <p:spTgt spid="3">
                                            <p:txEl>
                                              <p:pRg st="2" end="2"/>
                                            </p:txEl>
                                          </p:spTgt>
                                        </p:tgtEl>
                                      </p:cBhvr>
                                      <p:to x="100000" y="95000"/>
                                    </p:animScale>
                                    <p:animScale>
                                      <p:cBhvr>
                                        <p:cTn id="48" dur="166" decel="50000">
                                          <p:stCondLst>
                                            <p:cond delay="1834"/>
                                          </p:stCondLst>
                                        </p:cTn>
                                        <p:tgtEl>
                                          <p:spTgt spid="3">
                                            <p:txEl>
                                              <p:pRg st="2" end="2"/>
                                            </p:txEl>
                                          </p:spTgt>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Effect transition="in" filter="wipe(down)">
                                      <p:cBhvr>
                                        <p:cTn id="51" dur="580">
                                          <p:stCondLst>
                                            <p:cond delay="0"/>
                                          </p:stCondLst>
                                        </p:cTn>
                                        <p:tgtEl>
                                          <p:spTgt spid="3">
                                            <p:txEl>
                                              <p:pRg st="3" end="3"/>
                                            </p:txEl>
                                          </p:spTgt>
                                        </p:tgtEl>
                                      </p:cBhvr>
                                    </p:animEffect>
                                    <p:anim calcmode="lin" valueType="num">
                                      <p:cBhvr>
                                        <p:cTn id="5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3">
                                            <p:txEl>
                                              <p:pRg st="3" end="3"/>
                                            </p:txEl>
                                          </p:spTgt>
                                        </p:tgtEl>
                                      </p:cBhvr>
                                      <p:to x="100000" y="60000"/>
                                    </p:animScale>
                                    <p:animScale>
                                      <p:cBhvr>
                                        <p:cTn id="58" dur="166" decel="50000">
                                          <p:stCondLst>
                                            <p:cond delay="676"/>
                                          </p:stCondLst>
                                        </p:cTn>
                                        <p:tgtEl>
                                          <p:spTgt spid="3">
                                            <p:txEl>
                                              <p:pRg st="3" end="3"/>
                                            </p:txEl>
                                          </p:spTgt>
                                        </p:tgtEl>
                                      </p:cBhvr>
                                      <p:to x="100000" y="100000"/>
                                    </p:animScale>
                                    <p:animScale>
                                      <p:cBhvr>
                                        <p:cTn id="59" dur="26">
                                          <p:stCondLst>
                                            <p:cond delay="1312"/>
                                          </p:stCondLst>
                                        </p:cTn>
                                        <p:tgtEl>
                                          <p:spTgt spid="3">
                                            <p:txEl>
                                              <p:pRg st="3" end="3"/>
                                            </p:txEl>
                                          </p:spTgt>
                                        </p:tgtEl>
                                      </p:cBhvr>
                                      <p:to x="100000" y="80000"/>
                                    </p:animScale>
                                    <p:animScale>
                                      <p:cBhvr>
                                        <p:cTn id="60" dur="166" decel="50000">
                                          <p:stCondLst>
                                            <p:cond delay="1338"/>
                                          </p:stCondLst>
                                        </p:cTn>
                                        <p:tgtEl>
                                          <p:spTgt spid="3">
                                            <p:txEl>
                                              <p:pRg st="3" end="3"/>
                                            </p:txEl>
                                          </p:spTgt>
                                        </p:tgtEl>
                                      </p:cBhvr>
                                      <p:to x="100000" y="100000"/>
                                    </p:animScale>
                                    <p:animScale>
                                      <p:cBhvr>
                                        <p:cTn id="61" dur="26">
                                          <p:stCondLst>
                                            <p:cond delay="1642"/>
                                          </p:stCondLst>
                                        </p:cTn>
                                        <p:tgtEl>
                                          <p:spTgt spid="3">
                                            <p:txEl>
                                              <p:pRg st="3" end="3"/>
                                            </p:txEl>
                                          </p:spTgt>
                                        </p:tgtEl>
                                      </p:cBhvr>
                                      <p:to x="100000" y="90000"/>
                                    </p:animScale>
                                    <p:animScale>
                                      <p:cBhvr>
                                        <p:cTn id="62" dur="166" decel="50000">
                                          <p:stCondLst>
                                            <p:cond delay="1668"/>
                                          </p:stCondLst>
                                        </p:cTn>
                                        <p:tgtEl>
                                          <p:spTgt spid="3">
                                            <p:txEl>
                                              <p:pRg st="3" end="3"/>
                                            </p:txEl>
                                          </p:spTgt>
                                        </p:tgtEl>
                                      </p:cBhvr>
                                      <p:to x="100000" y="100000"/>
                                    </p:animScale>
                                    <p:animScale>
                                      <p:cBhvr>
                                        <p:cTn id="63" dur="26">
                                          <p:stCondLst>
                                            <p:cond delay="1808"/>
                                          </p:stCondLst>
                                        </p:cTn>
                                        <p:tgtEl>
                                          <p:spTgt spid="3">
                                            <p:txEl>
                                              <p:pRg st="3" end="3"/>
                                            </p:txEl>
                                          </p:spTgt>
                                        </p:tgtEl>
                                      </p:cBhvr>
                                      <p:to x="100000" y="95000"/>
                                    </p:animScale>
                                    <p:animScale>
                                      <p:cBhvr>
                                        <p:cTn id="64" dur="166" decel="50000">
                                          <p:stCondLst>
                                            <p:cond delay="1834"/>
                                          </p:stCondLst>
                                        </p:cTn>
                                        <p:tgtEl>
                                          <p:spTgt spid="3">
                                            <p:txEl>
                                              <p:pRg st="3" end="3"/>
                                            </p:txEl>
                                          </p:spTgt>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Effect transition="in" filter="wipe(down)">
                                      <p:cBhvr>
                                        <p:cTn id="67" dur="580">
                                          <p:stCondLst>
                                            <p:cond delay="0"/>
                                          </p:stCondLst>
                                        </p:cTn>
                                        <p:tgtEl>
                                          <p:spTgt spid="3">
                                            <p:txEl>
                                              <p:pRg st="4" end="4"/>
                                            </p:txEl>
                                          </p:spTgt>
                                        </p:tgtEl>
                                      </p:cBhvr>
                                    </p:animEffect>
                                    <p:anim calcmode="lin" valueType="num">
                                      <p:cBhvr>
                                        <p:cTn id="6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3">
                                            <p:txEl>
                                              <p:pRg st="4" end="4"/>
                                            </p:txEl>
                                          </p:spTgt>
                                        </p:tgtEl>
                                      </p:cBhvr>
                                      <p:to x="100000" y="60000"/>
                                    </p:animScale>
                                    <p:animScale>
                                      <p:cBhvr>
                                        <p:cTn id="74" dur="166" decel="50000">
                                          <p:stCondLst>
                                            <p:cond delay="676"/>
                                          </p:stCondLst>
                                        </p:cTn>
                                        <p:tgtEl>
                                          <p:spTgt spid="3">
                                            <p:txEl>
                                              <p:pRg st="4" end="4"/>
                                            </p:txEl>
                                          </p:spTgt>
                                        </p:tgtEl>
                                      </p:cBhvr>
                                      <p:to x="100000" y="100000"/>
                                    </p:animScale>
                                    <p:animScale>
                                      <p:cBhvr>
                                        <p:cTn id="75" dur="26">
                                          <p:stCondLst>
                                            <p:cond delay="1312"/>
                                          </p:stCondLst>
                                        </p:cTn>
                                        <p:tgtEl>
                                          <p:spTgt spid="3">
                                            <p:txEl>
                                              <p:pRg st="4" end="4"/>
                                            </p:txEl>
                                          </p:spTgt>
                                        </p:tgtEl>
                                      </p:cBhvr>
                                      <p:to x="100000" y="80000"/>
                                    </p:animScale>
                                    <p:animScale>
                                      <p:cBhvr>
                                        <p:cTn id="76" dur="166" decel="50000">
                                          <p:stCondLst>
                                            <p:cond delay="1338"/>
                                          </p:stCondLst>
                                        </p:cTn>
                                        <p:tgtEl>
                                          <p:spTgt spid="3">
                                            <p:txEl>
                                              <p:pRg st="4" end="4"/>
                                            </p:txEl>
                                          </p:spTgt>
                                        </p:tgtEl>
                                      </p:cBhvr>
                                      <p:to x="100000" y="100000"/>
                                    </p:animScale>
                                    <p:animScale>
                                      <p:cBhvr>
                                        <p:cTn id="77" dur="26">
                                          <p:stCondLst>
                                            <p:cond delay="1642"/>
                                          </p:stCondLst>
                                        </p:cTn>
                                        <p:tgtEl>
                                          <p:spTgt spid="3">
                                            <p:txEl>
                                              <p:pRg st="4" end="4"/>
                                            </p:txEl>
                                          </p:spTgt>
                                        </p:tgtEl>
                                      </p:cBhvr>
                                      <p:to x="100000" y="90000"/>
                                    </p:animScale>
                                    <p:animScale>
                                      <p:cBhvr>
                                        <p:cTn id="78" dur="166" decel="50000">
                                          <p:stCondLst>
                                            <p:cond delay="1668"/>
                                          </p:stCondLst>
                                        </p:cTn>
                                        <p:tgtEl>
                                          <p:spTgt spid="3">
                                            <p:txEl>
                                              <p:pRg st="4" end="4"/>
                                            </p:txEl>
                                          </p:spTgt>
                                        </p:tgtEl>
                                      </p:cBhvr>
                                      <p:to x="100000" y="100000"/>
                                    </p:animScale>
                                    <p:animScale>
                                      <p:cBhvr>
                                        <p:cTn id="79" dur="26">
                                          <p:stCondLst>
                                            <p:cond delay="1808"/>
                                          </p:stCondLst>
                                        </p:cTn>
                                        <p:tgtEl>
                                          <p:spTgt spid="3">
                                            <p:txEl>
                                              <p:pRg st="4" end="4"/>
                                            </p:txEl>
                                          </p:spTgt>
                                        </p:tgtEl>
                                      </p:cBhvr>
                                      <p:to x="100000" y="95000"/>
                                    </p:animScale>
                                    <p:animScale>
                                      <p:cBhvr>
                                        <p:cTn id="80" dur="166" decel="50000">
                                          <p:stCondLst>
                                            <p:cond delay="1834"/>
                                          </p:stCondLst>
                                        </p:cTn>
                                        <p:tgtEl>
                                          <p:spTgt spid="3">
                                            <p:txEl>
                                              <p:pRg st="4" end="4"/>
                                            </p:txEl>
                                          </p:spTgt>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3">
                                            <p:txEl>
                                              <p:pRg st="5" end="5"/>
                                            </p:txEl>
                                          </p:spTgt>
                                        </p:tgtEl>
                                        <p:attrNameLst>
                                          <p:attrName>style.visibility</p:attrName>
                                        </p:attrNameLst>
                                      </p:cBhvr>
                                      <p:to>
                                        <p:strVal val="visible"/>
                                      </p:to>
                                    </p:set>
                                    <p:animEffect transition="in" filter="wipe(down)">
                                      <p:cBhvr>
                                        <p:cTn id="83" dur="580">
                                          <p:stCondLst>
                                            <p:cond delay="0"/>
                                          </p:stCondLst>
                                        </p:cTn>
                                        <p:tgtEl>
                                          <p:spTgt spid="3">
                                            <p:txEl>
                                              <p:pRg st="5" end="5"/>
                                            </p:txEl>
                                          </p:spTgt>
                                        </p:tgtEl>
                                      </p:cBhvr>
                                    </p:animEffect>
                                    <p:anim calcmode="lin" valueType="num">
                                      <p:cBhvr>
                                        <p:cTn id="8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9" dur="26">
                                          <p:stCondLst>
                                            <p:cond delay="650"/>
                                          </p:stCondLst>
                                        </p:cTn>
                                        <p:tgtEl>
                                          <p:spTgt spid="3">
                                            <p:txEl>
                                              <p:pRg st="5" end="5"/>
                                            </p:txEl>
                                          </p:spTgt>
                                        </p:tgtEl>
                                      </p:cBhvr>
                                      <p:to x="100000" y="60000"/>
                                    </p:animScale>
                                    <p:animScale>
                                      <p:cBhvr>
                                        <p:cTn id="90" dur="166" decel="50000">
                                          <p:stCondLst>
                                            <p:cond delay="676"/>
                                          </p:stCondLst>
                                        </p:cTn>
                                        <p:tgtEl>
                                          <p:spTgt spid="3">
                                            <p:txEl>
                                              <p:pRg st="5" end="5"/>
                                            </p:txEl>
                                          </p:spTgt>
                                        </p:tgtEl>
                                      </p:cBhvr>
                                      <p:to x="100000" y="100000"/>
                                    </p:animScale>
                                    <p:animScale>
                                      <p:cBhvr>
                                        <p:cTn id="91" dur="26">
                                          <p:stCondLst>
                                            <p:cond delay="1312"/>
                                          </p:stCondLst>
                                        </p:cTn>
                                        <p:tgtEl>
                                          <p:spTgt spid="3">
                                            <p:txEl>
                                              <p:pRg st="5" end="5"/>
                                            </p:txEl>
                                          </p:spTgt>
                                        </p:tgtEl>
                                      </p:cBhvr>
                                      <p:to x="100000" y="80000"/>
                                    </p:animScale>
                                    <p:animScale>
                                      <p:cBhvr>
                                        <p:cTn id="92" dur="166" decel="50000">
                                          <p:stCondLst>
                                            <p:cond delay="1338"/>
                                          </p:stCondLst>
                                        </p:cTn>
                                        <p:tgtEl>
                                          <p:spTgt spid="3">
                                            <p:txEl>
                                              <p:pRg st="5" end="5"/>
                                            </p:txEl>
                                          </p:spTgt>
                                        </p:tgtEl>
                                      </p:cBhvr>
                                      <p:to x="100000" y="100000"/>
                                    </p:animScale>
                                    <p:animScale>
                                      <p:cBhvr>
                                        <p:cTn id="93" dur="26">
                                          <p:stCondLst>
                                            <p:cond delay="1642"/>
                                          </p:stCondLst>
                                        </p:cTn>
                                        <p:tgtEl>
                                          <p:spTgt spid="3">
                                            <p:txEl>
                                              <p:pRg st="5" end="5"/>
                                            </p:txEl>
                                          </p:spTgt>
                                        </p:tgtEl>
                                      </p:cBhvr>
                                      <p:to x="100000" y="90000"/>
                                    </p:animScale>
                                    <p:animScale>
                                      <p:cBhvr>
                                        <p:cTn id="94" dur="166" decel="50000">
                                          <p:stCondLst>
                                            <p:cond delay="1668"/>
                                          </p:stCondLst>
                                        </p:cTn>
                                        <p:tgtEl>
                                          <p:spTgt spid="3">
                                            <p:txEl>
                                              <p:pRg st="5" end="5"/>
                                            </p:txEl>
                                          </p:spTgt>
                                        </p:tgtEl>
                                      </p:cBhvr>
                                      <p:to x="100000" y="100000"/>
                                    </p:animScale>
                                    <p:animScale>
                                      <p:cBhvr>
                                        <p:cTn id="95" dur="26">
                                          <p:stCondLst>
                                            <p:cond delay="1808"/>
                                          </p:stCondLst>
                                        </p:cTn>
                                        <p:tgtEl>
                                          <p:spTgt spid="3">
                                            <p:txEl>
                                              <p:pRg st="5" end="5"/>
                                            </p:txEl>
                                          </p:spTgt>
                                        </p:tgtEl>
                                      </p:cBhvr>
                                      <p:to x="100000" y="95000"/>
                                    </p:animScale>
                                    <p:animScale>
                                      <p:cBhvr>
                                        <p:cTn id="96" dur="166" decel="50000">
                                          <p:stCondLst>
                                            <p:cond delay="1834"/>
                                          </p:stCondLst>
                                        </p:cTn>
                                        <p:tgtEl>
                                          <p:spTgt spid="3">
                                            <p:txEl>
                                              <p:pRg st="5" end="5"/>
                                            </p:txEl>
                                          </p:spTgt>
                                        </p:tgtEl>
                                      </p:cBhvr>
                                      <p:to x="100000" y="100000"/>
                                    </p:animScale>
                                  </p:childTnLst>
                                </p:cTn>
                              </p:par>
                              <p:par>
                                <p:cTn id="97" presetID="26" presetClass="entr" presetSubtype="0" fill="hold" nodeType="withEffect">
                                  <p:stCondLst>
                                    <p:cond delay="0"/>
                                  </p:stCondLst>
                                  <p:childTnLst>
                                    <p:set>
                                      <p:cBhvr>
                                        <p:cTn id="98" dur="1" fill="hold">
                                          <p:stCondLst>
                                            <p:cond delay="0"/>
                                          </p:stCondLst>
                                        </p:cTn>
                                        <p:tgtEl>
                                          <p:spTgt spid="3">
                                            <p:txEl>
                                              <p:pRg st="6" end="6"/>
                                            </p:txEl>
                                          </p:spTgt>
                                        </p:tgtEl>
                                        <p:attrNameLst>
                                          <p:attrName>style.visibility</p:attrName>
                                        </p:attrNameLst>
                                      </p:cBhvr>
                                      <p:to>
                                        <p:strVal val="visible"/>
                                      </p:to>
                                    </p:set>
                                    <p:animEffect transition="in" filter="wipe(down)">
                                      <p:cBhvr>
                                        <p:cTn id="99" dur="580">
                                          <p:stCondLst>
                                            <p:cond delay="0"/>
                                          </p:stCondLst>
                                        </p:cTn>
                                        <p:tgtEl>
                                          <p:spTgt spid="3">
                                            <p:txEl>
                                              <p:pRg st="6" end="6"/>
                                            </p:txEl>
                                          </p:spTgt>
                                        </p:tgtEl>
                                      </p:cBhvr>
                                    </p:animEffect>
                                    <p:anim calcmode="lin" valueType="num">
                                      <p:cBhvr>
                                        <p:cTn id="100"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5" dur="26">
                                          <p:stCondLst>
                                            <p:cond delay="650"/>
                                          </p:stCondLst>
                                        </p:cTn>
                                        <p:tgtEl>
                                          <p:spTgt spid="3">
                                            <p:txEl>
                                              <p:pRg st="6" end="6"/>
                                            </p:txEl>
                                          </p:spTgt>
                                        </p:tgtEl>
                                      </p:cBhvr>
                                      <p:to x="100000" y="60000"/>
                                    </p:animScale>
                                    <p:animScale>
                                      <p:cBhvr>
                                        <p:cTn id="106" dur="166" decel="50000">
                                          <p:stCondLst>
                                            <p:cond delay="676"/>
                                          </p:stCondLst>
                                        </p:cTn>
                                        <p:tgtEl>
                                          <p:spTgt spid="3">
                                            <p:txEl>
                                              <p:pRg st="6" end="6"/>
                                            </p:txEl>
                                          </p:spTgt>
                                        </p:tgtEl>
                                      </p:cBhvr>
                                      <p:to x="100000" y="100000"/>
                                    </p:animScale>
                                    <p:animScale>
                                      <p:cBhvr>
                                        <p:cTn id="107" dur="26">
                                          <p:stCondLst>
                                            <p:cond delay="1312"/>
                                          </p:stCondLst>
                                        </p:cTn>
                                        <p:tgtEl>
                                          <p:spTgt spid="3">
                                            <p:txEl>
                                              <p:pRg st="6" end="6"/>
                                            </p:txEl>
                                          </p:spTgt>
                                        </p:tgtEl>
                                      </p:cBhvr>
                                      <p:to x="100000" y="80000"/>
                                    </p:animScale>
                                    <p:animScale>
                                      <p:cBhvr>
                                        <p:cTn id="108" dur="166" decel="50000">
                                          <p:stCondLst>
                                            <p:cond delay="1338"/>
                                          </p:stCondLst>
                                        </p:cTn>
                                        <p:tgtEl>
                                          <p:spTgt spid="3">
                                            <p:txEl>
                                              <p:pRg st="6" end="6"/>
                                            </p:txEl>
                                          </p:spTgt>
                                        </p:tgtEl>
                                      </p:cBhvr>
                                      <p:to x="100000" y="100000"/>
                                    </p:animScale>
                                    <p:animScale>
                                      <p:cBhvr>
                                        <p:cTn id="109" dur="26">
                                          <p:stCondLst>
                                            <p:cond delay="1642"/>
                                          </p:stCondLst>
                                        </p:cTn>
                                        <p:tgtEl>
                                          <p:spTgt spid="3">
                                            <p:txEl>
                                              <p:pRg st="6" end="6"/>
                                            </p:txEl>
                                          </p:spTgt>
                                        </p:tgtEl>
                                      </p:cBhvr>
                                      <p:to x="100000" y="90000"/>
                                    </p:animScale>
                                    <p:animScale>
                                      <p:cBhvr>
                                        <p:cTn id="110" dur="166" decel="50000">
                                          <p:stCondLst>
                                            <p:cond delay="1668"/>
                                          </p:stCondLst>
                                        </p:cTn>
                                        <p:tgtEl>
                                          <p:spTgt spid="3">
                                            <p:txEl>
                                              <p:pRg st="6" end="6"/>
                                            </p:txEl>
                                          </p:spTgt>
                                        </p:tgtEl>
                                      </p:cBhvr>
                                      <p:to x="100000" y="100000"/>
                                    </p:animScale>
                                    <p:animScale>
                                      <p:cBhvr>
                                        <p:cTn id="111" dur="26">
                                          <p:stCondLst>
                                            <p:cond delay="1808"/>
                                          </p:stCondLst>
                                        </p:cTn>
                                        <p:tgtEl>
                                          <p:spTgt spid="3">
                                            <p:txEl>
                                              <p:pRg st="6" end="6"/>
                                            </p:txEl>
                                          </p:spTgt>
                                        </p:tgtEl>
                                      </p:cBhvr>
                                      <p:to x="100000" y="95000"/>
                                    </p:animScale>
                                    <p:animScale>
                                      <p:cBhvr>
                                        <p:cTn id="112" dur="166" decel="50000">
                                          <p:stCondLst>
                                            <p:cond delay="1834"/>
                                          </p:stCondLst>
                                        </p:cTn>
                                        <p:tgtEl>
                                          <p:spTgt spid="3">
                                            <p:txEl>
                                              <p:pRg st="6" end="6"/>
                                            </p:txEl>
                                          </p:spTgt>
                                        </p:tgtEl>
                                      </p:cBhvr>
                                      <p:to x="100000" y="100000"/>
                                    </p:animScale>
                                  </p:childTnLst>
                                </p:cTn>
                              </p:par>
                              <p:par>
                                <p:cTn id="113" presetID="26" presetClass="entr" presetSubtype="0" fill="hold" nodeType="with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animEffect transition="in" filter="wipe(down)">
                                      <p:cBhvr>
                                        <p:cTn id="115" dur="580">
                                          <p:stCondLst>
                                            <p:cond delay="0"/>
                                          </p:stCondLst>
                                        </p:cTn>
                                        <p:tgtEl>
                                          <p:spTgt spid="3">
                                            <p:txEl>
                                              <p:pRg st="7" end="7"/>
                                            </p:txEl>
                                          </p:spTgt>
                                        </p:tgtEl>
                                      </p:cBhvr>
                                    </p:animEffect>
                                    <p:anim calcmode="lin" valueType="num">
                                      <p:cBhvr>
                                        <p:cTn id="116"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7" end="7"/>
                                            </p:txEl>
                                          </p:spTgt>
                                        </p:tgtEl>
                                      </p:cBhvr>
                                      <p:to x="100000" y="60000"/>
                                    </p:animScale>
                                    <p:animScale>
                                      <p:cBhvr>
                                        <p:cTn id="122" dur="166" decel="50000">
                                          <p:stCondLst>
                                            <p:cond delay="676"/>
                                          </p:stCondLst>
                                        </p:cTn>
                                        <p:tgtEl>
                                          <p:spTgt spid="3">
                                            <p:txEl>
                                              <p:pRg st="7" end="7"/>
                                            </p:txEl>
                                          </p:spTgt>
                                        </p:tgtEl>
                                      </p:cBhvr>
                                      <p:to x="100000" y="100000"/>
                                    </p:animScale>
                                    <p:animScale>
                                      <p:cBhvr>
                                        <p:cTn id="123" dur="26">
                                          <p:stCondLst>
                                            <p:cond delay="1312"/>
                                          </p:stCondLst>
                                        </p:cTn>
                                        <p:tgtEl>
                                          <p:spTgt spid="3">
                                            <p:txEl>
                                              <p:pRg st="7" end="7"/>
                                            </p:txEl>
                                          </p:spTgt>
                                        </p:tgtEl>
                                      </p:cBhvr>
                                      <p:to x="100000" y="80000"/>
                                    </p:animScale>
                                    <p:animScale>
                                      <p:cBhvr>
                                        <p:cTn id="124" dur="166" decel="50000">
                                          <p:stCondLst>
                                            <p:cond delay="1338"/>
                                          </p:stCondLst>
                                        </p:cTn>
                                        <p:tgtEl>
                                          <p:spTgt spid="3">
                                            <p:txEl>
                                              <p:pRg st="7" end="7"/>
                                            </p:txEl>
                                          </p:spTgt>
                                        </p:tgtEl>
                                      </p:cBhvr>
                                      <p:to x="100000" y="100000"/>
                                    </p:animScale>
                                    <p:animScale>
                                      <p:cBhvr>
                                        <p:cTn id="125" dur="26">
                                          <p:stCondLst>
                                            <p:cond delay="1642"/>
                                          </p:stCondLst>
                                        </p:cTn>
                                        <p:tgtEl>
                                          <p:spTgt spid="3">
                                            <p:txEl>
                                              <p:pRg st="7" end="7"/>
                                            </p:txEl>
                                          </p:spTgt>
                                        </p:tgtEl>
                                      </p:cBhvr>
                                      <p:to x="100000" y="90000"/>
                                    </p:animScale>
                                    <p:animScale>
                                      <p:cBhvr>
                                        <p:cTn id="126" dur="166" decel="50000">
                                          <p:stCondLst>
                                            <p:cond delay="1668"/>
                                          </p:stCondLst>
                                        </p:cTn>
                                        <p:tgtEl>
                                          <p:spTgt spid="3">
                                            <p:txEl>
                                              <p:pRg st="7" end="7"/>
                                            </p:txEl>
                                          </p:spTgt>
                                        </p:tgtEl>
                                      </p:cBhvr>
                                      <p:to x="100000" y="100000"/>
                                    </p:animScale>
                                    <p:animScale>
                                      <p:cBhvr>
                                        <p:cTn id="127" dur="26">
                                          <p:stCondLst>
                                            <p:cond delay="1808"/>
                                          </p:stCondLst>
                                        </p:cTn>
                                        <p:tgtEl>
                                          <p:spTgt spid="3">
                                            <p:txEl>
                                              <p:pRg st="7" end="7"/>
                                            </p:txEl>
                                          </p:spTgt>
                                        </p:tgtEl>
                                      </p:cBhvr>
                                      <p:to x="100000" y="95000"/>
                                    </p:animScale>
                                    <p:animScale>
                                      <p:cBhvr>
                                        <p:cTn id="128" dur="166" decel="50000">
                                          <p:stCondLst>
                                            <p:cond delay="1834"/>
                                          </p:stCondLst>
                                        </p:cTn>
                                        <p:tgtEl>
                                          <p:spTgt spid="3">
                                            <p:txEl>
                                              <p:pRg st="7" end="7"/>
                                            </p:txEl>
                                          </p:spTgt>
                                        </p:tgtEl>
                                      </p:cBhvr>
                                      <p:to x="100000" y="100000"/>
                                    </p:animScale>
                                  </p:childTnLst>
                                </p:cTn>
                              </p:par>
                              <p:par>
                                <p:cTn id="129" presetID="26" presetClass="entr" presetSubtype="0" fill="hold" nodeType="withEffect">
                                  <p:stCondLst>
                                    <p:cond delay="0"/>
                                  </p:stCondLst>
                                  <p:childTnLst>
                                    <p:set>
                                      <p:cBhvr>
                                        <p:cTn id="130" dur="1" fill="hold">
                                          <p:stCondLst>
                                            <p:cond delay="0"/>
                                          </p:stCondLst>
                                        </p:cTn>
                                        <p:tgtEl>
                                          <p:spTgt spid="3">
                                            <p:txEl>
                                              <p:pRg st="8" end="8"/>
                                            </p:txEl>
                                          </p:spTgt>
                                        </p:tgtEl>
                                        <p:attrNameLst>
                                          <p:attrName>style.visibility</p:attrName>
                                        </p:attrNameLst>
                                      </p:cBhvr>
                                      <p:to>
                                        <p:strVal val="visible"/>
                                      </p:to>
                                    </p:set>
                                    <p:animEffect transition="in" filter="wipe(down)">
                                      <p:cBhvr>
                                        <p:cTn id="131" dur="580">
                                          <p:stCondLst>
                                            <p:cond delay="0"/>
                                          </p:stCondLst>
                                        </p:cTn>
                                        <p:tgtEl>
                                          <p:spTgt spid="3">
                                            <p:txEl>
                                              <p:pRg st="8" end="8"/>
                                            </p:txEl>
                                          </p:spTgt>
                                        </p:tgtEl>
                                      </p:cBhvr>
                                    </p:animEffect>
                                    <p:anim calcmode="lin" valueType="num">
                                      <p:cBhvr>
                                        <p:cTn id="13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37" dur="26">
                                          <p:stCondLst>
                                            <p:cond delay="650"/>
                                          </p:stCondLst>
                                        </p:cTn>
                                        <p:tgtEl>
                                          <p:spTgt spid="3">
                                            <p:txEl>
                                              <p:pRg st="8" end="8"/>
                                            </p:txEl>
                                          </p:spTgt>
                                        </p:tgtEl>
                                      </p:cBhvr>
                                      <p:to x="100000" y="60000"/>
                                    </p:animScale>
                                    <p:animScale>
                                      <p:cBhvr>
                                        <p:cTn id="138" dur="166" decel="50000">
                                          <p:stCondLst>
                                            <p:cond delay="676"/>
                                          </p:stCondLst>
                                        </p:cTn>
                                        <p:tgtEl>
                                          <p:spTgt spid="3">
                                            <p:txEl>
                                              <p:pRg st="8" end="8"/>
                                            </p:txEl>
                                          </p:spTgt>
                                        </p:tgtEl>
                                      </p:cBhvr>
                                      <p:to x="100000" y="100000"/>
                                    </p:animScale>
                                    <p:animScale>
                                      <p:cBhvr>
                                        <p:cTn id="139" dur="26">
                                          <p:stCondLst>
                                            <p:cond delay="1312"/>
                                          </p:stCondLst>
                                        </p:cTn>
                                        <p:tgtEl>
                                          <p:spTgt spid="3">
                                            <p:txEl>
                                              <p:pRg st="8" end="8"/>
                                            </p:txEl>
                                          </p:spTgt>
                                        </p:tgtEl>
                                      </p:cBhvr>
                                      <p:to x="100000" y="80000"/>
                                    </p:animScale>
                                    <p:animScale>
                                      <p:cBhvr>
                                        <p:cTn id="140" dur="166" decel="50000">
                                          <p:stCondLst>
                                            <p:cond delay="1338"/>
                                          </p:stCondLst>
                                        </p:cTn>
                                        <p:tgtEl>
                                          <p:spTgt spid="3">
                                            <p:txEl>
                                              <p:pRg st="8" end="8"/>
                                            </p:txEl>
                                          </p:spTgt>
                                        </p:tgtEl>
                                      </p:cBhvr>
                                      <p:to x="100000" y="100000"/>
                                    </p:animScale>
                                    <p:animScale>
                                      <p:cBhvr>
                                        <p:cTn id="141" dur="26">
                                          <p:stCondLst>
                                            <p:cond delay="1642"/>
                                          </p:stCondLst>
                                        </p:cTn>
                                        <p:tgtEl>
                                          <p:spTgt spid="3">
                                            <p:txEl>
                                              <p:pRg st="8" end="8"/>
                                            </p:txEl>
                                          </p:spTgt>
                                        </p:tgtEl>
                                      </p:cBhvr>
                                      <p:to x="100000" y="90000"/>
                                    </p:animScale>
                                    <p:animScale>
                                      <p:cBhvr>
                                        <p:cTn id="142" dur="166" decel="50000">
                                          <p:stCondLst>
                                            <p:cond delay="1668"/>
                                          </p:stCondLst>
                                        </p:cTn>
                                        <p:tgtEl>
                                          <p:spTgt spid="3">
                                            <p:txEl>
                                              <p:pRg st="8" end="8"/>
                                            </p:txEl>
                                          </p:spTgt>
                                        </p:tgtEl>
                                      </p:cBhvr>
                                      <p:to x="100000" y="100000"/>
                                    </p:animScale>
                                    <p:animScale>
                                      <p:cBhvr>
                                        <p:cTn id="143" dur="26">
                                          <p:stCondLst>
                                            <p:cond delay="1808"/>
                                          </p:stCondLst>
                                        </p:cTn>
                                        <p:tgtEl>
                                          <p:spTgt spid="3">
                                            <p:txEl>
                                              <p:pRg st="8" end="8"/>
                                            </p:txEl>
                                          </p:spTgt>
                                        </p:tgtEl>
                                      </p:cBhvr>
                                      <p:to x="100000" y="95000"/>
                                    </p:animScale>
                                    <p:animScale>
                                      <p:cBhvr>
                                        <p:cTn id="144"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435280" cy="6264696"/>
          </a:xfrm>
        </p:spPr>
        <p:txBody>
          <a:bodyPr>
            <a:normAutofit/>
          </a:bodyPr>
          <a:lstStyle/>
          <a:p>
            <a:pPr marL="0" indent="0" algn="ctr">
              <a:buNone/>
            </a:pPr>
            <a:r>
              <a:rPr lang="en-GB" sz="2000" dirty="0"/>
              <a:t>Bandura, </a:t>
            </a:r>
            <a:r>
              <a:rPr lang="en-GB" sz="2000" dirty="0" smtClean="0"/>
              <a:t>(</a:t>
            </a:r>
            <a:r>
              <a:rPr lang="en-GB" sz="2000" dirty="0"/>
              <a:t>1978) </a:t>
            </a:r>
            <a:r>
              <a:rPr lang="en-GB" sz="2000" dirty="0" smtClean="0"/>
              <a:t>"</a:t>
            </a:r>
            <a:r>
              <a:rPr lang="en-GB" sz="2000" dirty="0"/>
              <a:t>the slighting of experimentation by recourse to the. . . ready invocation of ecological validity. This </a:t>
            </a:r>
            <a:r>
              <a:rPr lang="en-GB" sz="2000" dirty="0" smtClean="0"/>
              <a:t>notion has </a:t>
            </a:r>
            <a:r>
              <a:rPr lang="en-GB" sz="2000" dirty="0"/>
              <a:t>lost much of its identity from its earlier parentage, (and) is in danger of being transformed into a </a:t>
            </a:r>
            <a:r>
              <a:rPr lang="en-GB" sz="2000" dirty="0" err="1"/>
              <a:t>cliche</a:t>
            </a:r>
            <a:r>
              <a:rPr lang="en-GB" sz="2000" dirty="0"/>
              <a:t> through indiscriminate use</a:t>
            </a:r>
            <a:r>
              <a:rPr lang="en-GB" sz="2000" dirty="0" smtClean="0"/>
              <a:t>.“</a:t>
            </a:r>
          </a:p>
          <a:p>
            <a:r>
              <a:rPr lang="en-GB" sz="2000" dirty="0" smtClean="0"/>
              <a:t>Where do we go from here?  What has eco validity come to refer to in A level speak?</a:t>
            </a:r>
          </a:p>
          <a:p>
            <a:r>
              <a:rPr lang="en-GB" sz="2000" dirty="0" smtClean="0"/>
              <a:t>The extent to which research findings</a:t>
            </a:r>
            <a:r>
              <a:rPr lang="en-GB" sz="2000" dirty="0"/>
              <a:t> </a:t>
            </a:r>
            <a:r>
              <a:rPr lang="en-GB" sz="2000" dirty="0" smtClean="0"/>
              <a:t>can be said to apply to other places or conditions, from the artificial lab environment to the more natural real world environment</a:t>
            </a:r>
          </a:p>
          <a:p>
            <a:r>
              <a:rPr lang="en-GB" sz="2000" dirty="0"/>
              <a:t>G</a:t>
            </a:r>
            <a:r>
              <a:rPr lang="en-GB" sz="2000" dirty="0" smtClean="0"/>
              <a:t>et students to think analytically about threats to validity.</a:t>
            </a:r>
          </a:p>
          <a:p>
            <a:r>
              <a:rPr lang="en-GB" sz="2000" dirty="0" smtClean="0"/>
              <a:t>WHY is it low in ecological validity? What threats are you talking about?</a:t>
            </a:r>
          </a:p>
          <a:p>
            <a:r>
              <a:rPr lang="en-GB" sz="2000" i="1" dirty="0" smtClean="0"/>
              <a:t>Can</a:t>
            </a:r>
            <a:r>
              <a:rPr lang="en-GB" sz="2000" dirty="0" smtClean="0"/>
              <a:t> get highly valid effects in lab – e.g. Milgram – generalises far and wide – recent replication in Poland - </a:t>
            </a:r>
            <a:r>
              <a:rPr lang="en-US" sz="2000" dirty="0" err="1" smtClean="0"/>
              <a:t>Dolinski</a:t>
            </a:r>
            <a:r>
              <a:rPr lang="en-US" sz="2000" dirty="0" smtClean="0"/>
              <a:t> et al (2017) </a:t>
            </a:r>
          </a:p>
          <a:p>
            <a:pPr lvl="1"/>
            <a:r>
              <a:rPr lang="en-US" sz="2000" dirty="0" smtClean="0"/>
              <a:t>WHY is Milgram artificial? Participants not subject to any sanction unlike real life.</a:t>
            </a:r>
          </a:p>
          <a:p>
            <a:pPr lvl="1"/>
            <a:r>
              <a:rPr lang="en-US" sz="2000" dirty="0" smtClean="0"/>
              <a:t>Would not normally get told that someone else is responsible. </a:t>
            </a:r>
          </a:p>
          <a:p>
            <a:pPr lvl="1"/>
            <a:r>
              <a:rPr lang="en-US" sz="2000" dirty="0" smtClean="0"/>
              <a:t>Why hide the learner?</a:t>
            </a:r>
          </a:p>
          <a:p>
            <a:r>
              <a:rPr lang="en-US" sz="2000" dirty="0" err="1" smtClean="0"/>
              <a:t>Hofling</a:t>
            </a:r>
            <a:r>
              <a:rPr lang="en-US" sz="2000" dirty="0" smtClean="0"/>
              <a:t> (1966) in natural setting – failure to replicate, e.g. Rank and Jacobsen</a:t>
            </a:r>
          </a:p>
        </p:txBody>
      </p:sp>
    </p:spTree>
    <p:extLst>
      <p:ext uri="{BB962C8B-B14F-4D97-AF65-F5344CB8AC3E}">
        <p14:creationId xmlns:p14="http://schemas.microsoft.com/office/powerpoint/2010/main" val="19600536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information…</a:t>
            </a:r>
            <a:endParaRPr lang="en-GB" dirty="0"/>
          </a:p>
        </p:txBody>
      </p:sp>
      <p:sp>
        <p:nvSpPr>
          <p:cNvPr id="3" name="Content Placeholder 2"/>
          <p:cNvSpPr>
            <a:spLocks noGrp="1"/>
          </p:cNvSpPr>
          <p:nvPr>
            <p:ph idx="1"/>
          </p:nvPr>
        </p:nvSpPr>
        <p:spPr/>
        <p:txBody>
          <a:bodyPr/>
          <a:lstStyle/>
          <a:p>
            <a:r>
              <a:rPr lang="en-US" dirty="0" smtClean="0"/>
              <a:t>Hammond (1998) </a:t>
            </a:r>
            <a:r>
              <a:rPr lang="en-US" dirty="0" smtClean="0">
                <a:hlinkClick r:id="rId2"/>
              </a:rPr>
              <a:t>http://www.brunswik.org/notes/essay2.html</a:t>
            </a:r>
            <a:endParaRPr lang="en-US" dirty="0" smtClean="0"/>
          </a:p>
          <a:p>
            <a:r>
              <a:rPr lang="en-US" dirty="0" err="1" smtClean="0"/>
              <a:t>Kvavilashvili</a:t>
            </a:r>
            <a:r>
              <a:rPr lang="en-US" dirty="0" smtClean="0"/>
              <a:t>, L. and Ellis, J. (2004) Ecological validity and real-life/laboratory controversy in memory research: A critical and historical review. </a:t>
            </a:r>
            <a:r>
              <a:rPr lang="en-US" i="1" dirty="0" smtClean="0"/>
              <a:t>History of Philosophy and Psychology</a:t>
            </a:r>
            <a:r>
              <a:rPr lang="en-US" dirty="0" smtClean="0"/>
              <a:t>, </a:t>
            </a:r>
            <a:r>
              <a:rPr lang="en-US" i="1" dirty="0" smtClean="0"/>
              <a:t>6</a:t>
            </a:r>
            <a:r>
              <a:rPr lang="en-US" dirty="0" smtClean="0"/>
              <a:t>, 59–80. </a:t>
            </a:r>
          </a:p>
          <a:p>
            <a:endParaRPr lang="en-GB" dirty="0"/>
          </a:p>
        </p:txBody>
      </p:sp>
    </p:spTree>
    <p:extLst>
      <p:ext uri="{BB962C8B-B14F-4D97-AF65-F5344CB8AC3E}">
        <p14:creationId xmlns:p14="http://schemas.microsoft.com/office/powerpoint/2010/main" val="3400915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True and False….</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Sorry it was kind of a trick question…..</a:t>
            </a:r>
          </a:p>
          <a:p>
            <a:r>
              <a:rPr lang="en-GB" dirty="0" smtClean="0"/>
              <a:t>An activity to encourage critical thinking, what if this were true, what argument could you put forward?</a:t>
            </a:r>
          </a:p>
          <a:p>
            <a:r>
              <a:rPr lang="en-GB" dirty="0" smtClean="0"/>
              <a:t>Could this be false, how would you argue this point?</a:t>
            </a:r>
          </a:p>
          <a:p>
            <a:r>
              <a:rPr lang="en-GB" dirty="0" smtClean="0"/>
              <a:t>Competing arguments (Edexcel), on the one hand, one the other hand; some psychologists would argue that, this </a:t>
            </a:r>
            <a:r>
              <a:rPr lang="en-GB" dirty="0"/>
              <a:t>a</a:t>
            </a:r>
            <a:r>
              <a:rPr lang="en-GB" dirty="0" smtClean="0"/>
              <a:t>side, however...</a:t>
            </a:r>
          </a:p>
          <a:p>
            <a:r>
              <a:rPr lang="en-GB" dirty="0" smtClean="0"/>
              <a:t>Language </a:t>
            </a:r>
            <a:r>
              <a:rPr lang="en-GB" dirty="0"/>
              <a:t>determines </a:t>
            </a:r>
            <a:r>
              <a:rPr lang="en-GB" dirty="0" smtClean="0"/>
              <a:t>thinking; careful </a:t>
            </a:r>
            <a:r>
              <a:rPr lang="en-GB" dirty="0"/>
              <a:t>thought goes into the choice of words that psychologists use; </a:t>
            </a:r>
            <a:r>
              <a:rPr lang="en-GB" dirty="0" smtClean="0"/>
              <a:t>being </a:t>
            </a:r>
            <a:r>
              <a:rPr lang="en-GB" dirty="0"/>
              <a:t>critical of our use of </a:t>
            </a:r>
            <a:r>
              <a:rPr lang="en-GB" dirty="0" smtClean="0"/>
              <a:t>language, train </a:t>
            </a:r>
            <a:r>
              <a:rPr lang="en-GB" dirty="0"/>
              <a:t>pupils to consider very carefully each and every word that they choose to convey their </a:t>
            </a:r>
            <a:r>
              <a:rPr lang="en-GB" dirty="0" smtClean="0"/>
              <a:t>meaning</a:t>
            </a:r>
          </a:p>
          <a:p>
            <a:r>
              <a:rPr lang="en-GB" dirty="0" smtClean="0"/>
              <a:t>Each of these terms tend to be used to evaluate research; therefore </a:t>
            </a:r>
            <a:r>
              <a:rPr lang="en-GB" dirty="0"/>
              <a:t>it is </a:t>
            </a:r>
            <a:r>
              <a:rPr lang="en-GB" dirty="0" smtClean="0"/>
              <a:t>more </a:t>
            </a:r>
            <a:r>
              <a:rPr lang="en-GB" dirty="0"/>
              <a:t>about </a:t>
            </a:r>
            <a:r>
              <a:rPr lang="en-GB" dirty="0" smtClean="0"/>
              <a:t>pupils </a:t>
            </a:r>
            <a:r>
              <a:rPr lang="en-GB" dirty="0"/>
              <a:t>citing well informed accurate knowledge of aspects of the studies design, procedure, materials , task participants </a:t>
            </a:r>
            <a:r>
              <a:rPr lang="en-GB" dirty="0" smtClean="0"/>
              <a:t>etc. </a:t>
            </a:r>
            <a:r>
              <a:rPr lang="en-GB" dirty="0"/>
              <a:t>in order to arrive at their decisions.</a:t>
            </a:r>
          </a:p>
          <a:p>
            <a:endParaRPr lang="en-GB" dirty="0"/>
          </a:p>
        </p:txBody>
      </p:sp>
    </p:spTree>
    <p:extLst>
      <p:ext uri="{BB962C8B-B14F-4D97-AF65-F5344CB8AC3E}">
        <p14:creationId xmlns:p14="http://schemas.microsoft.com/office/powerpoint/2010/main" val="1739010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844824"/>
            <a:ext cx="7488832" cy="4001845"/>
          </a:xfrm>
          <a:prstGeom prst="rect">
            <a:avLst/>
          </a:prstGeom>
        </p:spPr>
      </p:pic>
      <p:sp>
        <p:nvSpPr>
          <p:cNvPr id="3" name="Title 2"/>
          <p:cNvSpPr>
            <a:spLocks noGrp="1"/>
          </p:cNvSpPr>
          <p:nvPr>
            <p:ph type="title"/>
          </p:nvPr>
        </p:nvSpPr>
        <p:spPr/>
        <p:txBody>
          <a:bodyPr>
            <a:normAutofit fontScale="90000"/>
          </a:bodyPr>
          <a:lstStyle/>
          <a:p>
            <a:r>
              <a:rPr lang="en-GB" dirty="0" smtClean="0"/>
              <a:t>On the one hand…on the other hand</a:t>
            </a:r>
            <a:endParaRPr lang="en-GB" dirty="0"/>
          </a:p>
        </p:txBody>
      </p:sp>
      <p:sp>
        <p:nvSpPr>
          <p:cNvPr id="5" name="TextBox 4"/>
          <p:cNvSpPr txBox="1"/>
          <p:nvPr/>
        </p:nvSpPr>
        <p:spPr>
          <a:xfrm>
            <a:off x="1475656" y="3845746"/>
            <a:ext cx="1872208" cy="1569660"/>
          </a:xfrm>
          <a:prstGeom prst="rect">
            <a:avLst/>
          </a:prstGeom>
          <a:noFill/>
        </p:spPr>
        <p:txBody>
          <a:bodyPr wrap="square" rtlCol="0">
            <a:spAutoFit/>
          </a:bodyPr>
          <a:lstStyle/>
          <a:p>
            <a:pPr algn="ctr"/>
            <a:r>
              <a:rPr lang="en-GB" sz="2400" dirty="0" smtClean="0">
                <a:solidFill>
                  <a:schemeClr val="bg1"/>
                </a:solidFill>
              </a:rPr>
              <a:t>Many psychologists would argue that…</a:t>
            </a:r>
            <a:endParaRPr lang="en-GB" sz="2400" dirty="0">
              <a:solidFill>
                <a:schemeClr val="bg1"/>
              </a:solidFill>
            </a:endParaRPr>
          </a:p>
        </p:txBody>
      </p:sp>
      <p:sp>
        <p:nvSpPr>
          <p:cNvPr id="6" name="TextBox 5"/>
          <p:cNvSpPr txBox="1"/>
          <p:nvPr/>
        </p:nvSpPr>
        <p:spPr>
          <a:xfrm>
            <a:off x="5868144" y="4030411"/>
            <a:ext cx="1872208" cy="1200329"/>
          </a:xfrm>
          <a:prstGeom prst="rect">
            <a:avLst/>
          </a:prstGeom>
          <a:noFill/>
        </p:spPr>
        <p:txBody>
          <a:bodyPr wrap="square" rtlCol="0">
            <a:spAutoFit/>
          </a:bodyPr>
          <a:lstStyle/>
          <a:p>
            <a:pPr algn="ctr"/>
            <a:r>
              <a:rPr lang="en-GB" sz="2400" dirty="0" smtClean="0">
                <a:solidFill>
                  <a:schemeClr val="bg1"/>
                </a:solidFill>
              </a:rPr>
              <a:t>However it is also possible that..…</a:t>
            </a:r>
            <a:endParaRPr lang="en-GB" sz="2400" dirty="0">
              <a:solidFill>
                <a:schemeClr val="bg1"/>
              </a:solidFill>
            </a:endParaRPr>
          </a:p>
        </p:txBody>
      </p:sp>
    </p:spTree>
    <p:extLst>
      <p:ext uri="{BB962C8B-B14F-4D97-AF65-F5344CB8AC3E}">
        <p14:creationId xmlns:p14="http://schemas.microsoft.com/office/powerpoint/2010/main" val="2156179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Selecting the correct stats test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What do pupils need to understand before you cover this…</a:t>
            </a:r>
          </a:p>
          <a:p>
            <a:pPr lvl="1"/>
            <a:r>
              <a:rPr lang="en-GB" dirty="0" smtClean="0"/>
              <a:t>The difference between correlational and experimental designs</a:t>
            </a:r>
          </a:p>
          <a:p>
            <a:pPr lvl="1"/>
            <a:r>
              <a:rPr lang="en-GB" dirty="0" smtClean="0"/>
              <a:t>The levels of measurement of data</a:t>
            </a:r>
          </a:p>
          <a:p>
            <a:pPr lvl="1"/>
            <a:r>
              <a:rPr lang="en-GB" dirty="0" smtClean="0"/>
              <a:t>The difference between independent and repeated measures designs</a:t>
            </a:r>
          </a:p>
          <a:p>
            <a:r>
              <a:rPr lang="en-GB" dirty="0" smtClean="0"/>
              <a:t>Depending on your spec you will need to think carefully about how to sequence the topics; possibly building a crash course in </a:t>
            </a:r>
            <a:r>
              <a:rPr lang="en-GB" dirty="0" err="1" smtClean="0"/>
              <a:t>quan</a:t>
            </a:r>
            <a:r>
              <a:rPr lang="en-GB" dirty="0" smtClean="0"/>
              <a:t>. methods into the induction?</a:t>
            </a:r>
            <a:endParaRPr lang="en-GB" dirty="0"/>
          </a:p>
        </p:txBody>
      </p:sp>
    </p:spTree>
    <p:extLst>
      <p:ext uri="{BB962C8B-B14F-4D97-AF65-F5344CB8AC3E}">
        <p14:creationId xmlns:p14="http://schemas.microsoft.com/office/powerpoint/2010/main" val="3940148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p:cNvSpPr>
            <a:spLocks noChangeArrowheads="1"/>
          </p:cNvSpPr>
          <p:nvPr/>
        </p:nvSpPr>
        <p:spPr bwMode="auto">
          <a:xfrm>
            <a:off x="755576" y="764704"/>
            <a:ext cx="1872208" cy="576064"/>
          </a:xfrm>
          <a:prstGeom prst="roundRect">
            <a:avLst>
              <a:gd name="adj" fmla="val 16667"/>
            </a:avLst>
          </a:prstGeom>
          <a:solidFill>
            <a:srgbClr val="F79646"/>
          </a:solidFill>
          <a:ln w="38100">
            <a:round/>
            <a:headEnd/>
            <a:tailEnd/>
          </a:ln>
          <a:effectLst/>
          <a:scene3d>
            <a:camera prst="legacyPerspectiveBottomLeft"/>
            <a:lightRig rig="legacyFlat3" dir="t"/>
          </a:scene3d>
          <a:sp3d extrusionH="887400" prstMaterial="legacyMatte">
            <a:bevelT w="13500" h="13500" prst="angle"/>
            <a:bevelB w="13500" h="13500" prst="angle"/>
            <a:extrusionClr>
              <a:srgbClr val="F79646"/>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Difference?</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27" name="AutoShape 3"/>
          <p:cNvSpPr>
            <a:spLocks noChangeArrowheads="1"/>
          </p:cNvSpPr>
          <p:nvPr/>
        </p:nvSpPr>
        <p:spPr bwMode="auto">
          <a:xfrm>
            <a:off x="3635896" y="764704"/>
            <a:ext cx="1872208" cy="576064"/>
          </a:xfrm>
          <a:prstGeom prst="roundRect">
            <a:avLst>
              <a:gd name="adj" fmla="val 16667"/>
            </a:avLst>
          </a:prstGeom>
          <a:solidFill>
            <a:srgbClr val="F79646"/>
          </a:solidFill>
          <a:ln w="38100">
            <a:round/>
            <a:headEnd/>
            <a:tailEnd/>
          </a:ln>
          <a:effectLst/>
          <a:scene3d>
            <a:camera prst="legacyPerspectiveBottomLeft"/>
            <a:lightRig rig="legacyFlat3" dir="t"/>
          </a:scene3d>
          <a:sp3d extrusionH="887400" prstMaterial="legacyMatte">
            <a:bevelT w="13500" h="13500" prst="angle"/>
            <a:bevelB w="13500" h="13500" prst="angle"/>
            <a:extrusionClr>
              <a:srgbClr val="F79646"/>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Correlation?</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29" name="Text Box 5"/>
          <p:cNvSpPr txBox="1">
            <a:spLocks noChangeArrowheads="1"/>
          </p:cNvSpPr>
          <p:nvPr/>
        </p:nvSpPr>
        <p:spPr bwMode="auto">
          <a:xfrm>
            <a:off x="6444208" y="898497"/>
            <a:ext cx="2592288" cy="504056"/>
          </a:xfrm>
          <a:prstGeom prst="rect">
            <a:avLst/>
          </a:prstGeom>
          <a:solidFill>
            <a:srgbClr val="C2D69B"/>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Spearman's rho</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1030" name="AutoShape 6"/>
          <p:cNvCxnSpPr>
            <a:cxnSpLocks noChangeShapeType="1"/>
            <a:endCxn id="1036" idx="2"/>
          </p:cNvCxnSpPr>
          <p:nvPr/>
        </p:nvCxnSpPr>
        <p:spPr bwMode="auto">
          <a:xfrm flipV="1">
            <a:off x="2771800" y="4193054"/>
            <a:ext cx="864096" cy="1047136"/>
          </a:xfrm>
          <a:prstGeom prst="straightConnector1">
            <a:avLst/>
          </a:prstGeom>
          <a:noFill/>
          <a:ln w="19050">
            <a:solidFill>
              <a:srgbClr val="7030A0"/>
            </a:solidFill>
            <a:round/>
            <a:headEnd/>
            <a:tailEnd type="triangle" w="med" len="med"/>
          </a:ln>
        </p:spPr>
      </p:cxnSp>
      <p:cxnSp>
        <p:nvCxnSpPr>
          <p:cNvPr id="1031" name="AutoShape 7"/>
          <p:cNvCxnSpPr>
            <a:cxnSpLocks noChangeShapeType="1"/>
          </p:cNvCxnSpPr>
          <p:nvPr/>
        </p:nvCxnSpPr>
        <p:spPr bwMode="auto">
          <a:xfrm>
            <a:off x="2574032" y="2882626"/>
            <a:ext cx="3816424" cy="0"/>
          </a:xfrm>
          <a:prstGeom prst="straightConnector1">
            <a:avLst/>
          </a:prstGeom>
          <a:noFill/>
          <a:ln w="28575">
            <a:solidFill>
              <a:srgbClr val="C0504D"/>
            </a:solidFill>
            <a:round/>
            <a:headEnd/>
            <a:tailEnd type="triangle" w="med" len="med"/>
          </a:ln>
        </p:spPr>
      </p:cxnSp>
      <p:cxnSp>
        <p:nvCxnSpPr>
          <p:cNvPr id="1032" name="AutoShape 8"/>
          <p:cNvCxnSpPr>
            <a:cxnSpLocks noChangeShapeType="1"/>
          </p:cNvCxnSpPr>
          <p:nvPr/>
        </p:nvCxnSpPr>
        <p:spPr bwMode="auto">
          <a:xfrm>
            <a:off x="1539875" y="3117850"/>
            <a:ext cx="0" cy="517525"/>
          </a:xfrm>
          <a:prstGeom prst="straightConnector1">
            <a:avLst/>
          </a:prstGeom>
          <a:noFill/>
          <a:ln w="9525">
            <a:solidFill>
              <a:srgbClr val="000000"/>
            </a:solidFill>
            <a:round/>
            <a:headEnd/>
            <a:tailEnd type="triangle" w="med" len="med"/>
          </a:ln>
        </p:spPr>
      </p:cxnSp>
      <p:sp>
        <p:nvSpPr>
          <p:cNvPr id="1033" name="AutoShape 9"/>
          <p:cNvSpPr>
            <a:spLocks noChangeArrowheads="1"/>
          </p:cNvSpPr>
          <p:nvPr/>
        </p:nvSpPr>
        <p:spPr bwMode="auto">
          <a:xfrm>
            <a:off x="395536" y="5013176"/>
            <a:ext cx="2376264" cy="1152128"/>
          </a:xfrm>
          <a:prstGeom prst="roundRect">
            <a:avLst>
              <a:gd name="adj" fmla="val 16667"/>
            </a:avLst>
          </a:prstGeom>
          <a:solidFill>
            <a:srgbClr val="B8CCE4"/>
          </a:solidFill>
          <a:ln w="38100">
            <a:solidFill>
              <a:srgbClr val="C0504D"/>
            </a:solidFill>
            <a:round/>
            <a:headEnd/>
            <a:tailEnd/>
          </a:ln>
          <a:effectLst>
            <a:outerShdw dist="107763" dir="135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Measured data?</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Treat as ordinal?</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4" name="Text Box 10"/>
          <p:cNvSpPr txBox="1">
            <a:spLocks noChangeArrowheads="1"/>
          </p:cNvSpPr>
          <p:nvPr/>
        </p:nvSpPr>
        <p:spPr bwMode="auto">
          <a:xfrm>
            <a:off x="6500972" y="2582853"/>
            <a:ext cx="1872208" cy="504056"/>
          </a:xfrm>
          <a:prstGeom prst="rect">
            <a:avLst/>
          </a:prstGeom>
          <a:solidFill>
            <a:srgbClr val="C2D69B"/>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Chi Square</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5" name="Text Box 11"/>
          <p:cNvSpPr txBox="1">
            <a:spLocks noChangeArrowheads="1"/>
          </p:cNvSpPr>
          <p:nvPr/>
        </p:nvSpPr>
        <p:spPr bwMode="auto">
          <a:xfrm>
            <a:off x="6516216" y="4198508"/>
            <a:ext cx="2271985" cy="907082"/>
          </a:xfrm>
          <a:prstGeom prst="rect">
            <a:avLst/>
          </a:prstGeom>
          <a:solidFill>
            <a:srgbClr val="C2D69B"/>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err="1" smtClean="0">
                <a:ln>
                  <a:noFill/>
                </a:ln>
                <a:solidFill>
                  <a:schemeClr val="bg1"/>
                </a:solidFill>
                <a:effectLst/>
                <a:latin typeface="Calibri" pitchFamily="34" charset="0"/>
                <a:cs typeface="Arial" pitchFamily="34" charset="0"/>
              </a:rPr>
              <a:t>Wilcoxon</a:t>
            </a:r>
            <a:r>
              <a:rPr kumimoji="0" lang="en-GB" sz="2400" b="0" i="0" u="none" strike="noStrike" cap="none" normalizeH="0" baseline="0" dirty="0" smtClean="0">
                <a:ln>
                  <a:noFill/>
                </a:ln>
                <a:solidFill>
                  <a:schemeClr val="bg1"/>
                </a:solidFill>
                <a:effectLst/>
                <a:latin typeface="Calibri" pitchFamily="34" charset="0"/>
                <a:cs typeface="Arial" pitchFamily="34" charset="0"/>
              </a:rPr>
              <a:t> matched pairs</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6" name="Oval 12"/>
          <p:cNvSpPr>
            <a:spLocks noChangeArrowheads="1"/>
          </p:cNvSpPr>
          <p:nvPr/>
        </p:nvSpPr>
        <p:spPr bwMode="auto">
          <a:xfrm>
            <a:off x="3635896" y="3228915"/>
            <a:ext cx="2232248" cy="1928277"/>
          </a:xfrm>
          <a:prstGeom prst="ellipse">
            <a:avLst/>
          </a:prstGeom>
          <a:solidFill>
            <a:srgbClr val="D99594"/>
          </a:solidFill>
          <a:ln w="28575">
            <a:solidFill>
              <a:srgbClr val="C00000"/>
            </a:solidFill>
            <a:round/>
            <a:headEnd/>
            <a:tailEnd/>
          </a:ln>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Related design or Matched Pairs?</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7" name="Oval 13"/>
          <p:cNvSpPr>
            <a:spLocks noChangeArrowheads="1"/>
          </p:cNvSpPr>
          <p:nvPr/>
        </p:nvSpPr>
        <p:spPr bwMode="auto">
          <a:xfrm>
            <a:off x="3779912" y="5373216"/>
            <a:ext cx="2266999" cy="983035"/>
          </a:xfrm>
          <a:prstGeom prst="ellipse">
            <a:avLst/>
          </a:prstGeom>
          <a:solidFill>
            <a:srgbClr val="D99594"/>
          </a:solidFill>
          <a:ln w="28575">
            <a:solidFill>
              <a:srgbClr val="C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Unrelated design?</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1038" name="AutoShape 14"/>
          <p:cNvCxnSpPr>
            <a:cxnSpLocks noChangeShapeType="1"/>
            <a:endCxn id="1037" idx="2"/>
          </p:cNvCxnSpPr>
          <p:nvPr/>
        </p:nvCxnSpPr>
        <p:spPr bwMode="auto">
          <a:xfrm>
            <a:off x="2771800" y="5661248"/>
            <a:ext cx="1008112" cy="203486"/>
          </a:xfrm>
          <a:prstGeom prst="straightConnector1">
            <a:avLst/>
          </a:prstGeom>
          <a:noFill/>
          <a:ln w="19050">
            <a:solidFill>
              <a:srgbClr val="7030A0"/>
            </a:solidFill>
            <a:round/>
            <a:headEnd/>
            <a:tailEnd type="triangle" w="med" len="med"/>
          </a:ln>
        </p:spPr>
      </p:cxnSp>
      <p:cxnSp>
        <p:nvCxnSpPr>
          <p:cNvPr id="1039" name="AutoShape 15"/>
          <p:cNvCxnSpPr>
            <a:cxnSpLocks noChangeShapeType="1"/>
            <a:stCxn id="1036" idx="6"/>
            <a:endCxn id="1035" idx="1"/>
          </p:cNvCxnSpPr>
          <p:nvPr/>
        </p:nvCxnSpPr>
        <p:spPr bwMode="auto">
          <a:xfrm>
            <a:off x="5868144" y="4193054"/>
            <a:ext cx="648072" cy="458995"/>
          </a:xfrm>
          <a:prstGeom prst="straightConnector1">
            <a:avLst/>
          </a:prstGeom>
          <a:noFill/>
          <a:ln w="28575">
            <a:solidFill>
              <a:srgbClr val="C0504D"/>
            </a:solidFill>
            <a:round/>
            <a:headEnd/>
            <a:tailEnd type="triangle" w="med" len="med"/>
          </a:ln>
        </p:spPr>
      </p:cxnSp>
      <p:sp>
        <p:nvSpPr>
          <p:cNvPr id="1040" name="Text Box 16"/>
          <p:cNvSpPr txBox="1">
            <a:spLocks noChangeArrowheads="1"/>
          </p:cNvSpPr>
          <p:nvPr/>
        </p:nvSpPr>
        <p:spPr bwMode="auto">
          <a:xfrm>
            <a:off x="6516216" y="5552169"/>
            <a:ext cx="2521917" cy="609327"/>
          </a:xfrm>
          <a:prstGeom prst="rect">
            <a:avLst/>
          </a:prstGeom>
          <a:solidFill>
            <a:srgbClr val="C2D69B"/>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Mann-Whitney U</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1041" name="AutoShape 17"/>
          <p:cNvSpPr>
            <a:spLocks noChangeArrowheads="1"/>
          </p:cNvSpPr>
          <p:nvPr/>
        </p:nvSpPr>
        <p:spPr bwMode="auto">
          <a:xfrm>
            <a:off x="539552" y="2564904"/>
            <a:ext cx="2034480" cy="1328023"/>
          </a:xfrm>
          <a:prstGeom prst="roundRect">
            <a:avLst>
              <a:gd name="adj" fmla="val 16667"/>
            </a:avLst>
          </a:prstGeom>
          <a:solidFill>
            <a:srgbClr val="B8CCE4"/>
          </a:solidFill>
          <a:ln w="38100">
            <a:solidFill>
              <a:srgbClr val="C0504D"/>
            </a:solidFill>
            <a:round/>
            <a:headEnd/>
            <a:tailEnd/>
          </a:ln>
          <a:effectLst>
            <a:outerShdw dist="107763" dir="13500000" algn="ctr" rotWithShape="0">
              <a:srgbClr val="808080">
                <a:alpha val="50000"/>
              </a:srgbClr>
            </a:outerShdw>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Categorical data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 (Nominal)</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1043" name="AutoShape 19"/>
          <p:cNvCxnSpPr>
            <a:cxnSpLocks noChangeShapeType="1"/>
            <a:stCxn id="1037" idx="6"/>
            <a:endCxn id="1040" idx="1"/>
          </p:cNvCxnSpPr>
          <p:nvPr/>
        </p:nvCxnSpPr>
        <p:spPr bwMode="auto">
          <a:xfrm flipV="1">
            <a:off x="6046911" y="5856833"/>
            <a:ext cx="469305" cy="7901"/>
          </a:xfrm>
          <a:prstGeom prst="straightConnector1">
            <a:avLst/>
          </a:prstGeom>
          <a:noFill/>
          <a:ln w="28575">
            <a:solidFill>
              <a:srgbClr val="C0504D"/>
            </a:solidFill>
            <a:round/>
            <a:headEnd/>
            <a:tailEnd type="triangle" w="med" len="med"/>
          </a:ln>
        </p:spPr>
      </p:cxnSp>
      <p:cxnSp>
        <p:nvCxnSpPr>
          <p:cNvPr id="30" name="AutoShape 15"/>
          <p:cNvCxnSpPr>
            <a:cxnSpLocks noChangeShapeType="1"/>
            <a:endCxn id="1029" idx="1"/>
          </p:cNvCxnSpPr>
          <p:nvPr/>
        </p:nvCxnSpPr>
        <p:spPr bwMode="auto">
          <a:xfrm>
            <a:off x="5508104" y="1124744"/>
            <a:ext cx="936104" cy="25781"/>
          </a:xfrm>
          <a:prstGeom prst="straightConnector1">
            <a:avLst/>
          </a:prstGeom>
          <a:noFill/>
          <a:ln w="28575">
            <a:solidFill>
              <a:srgbClr val="C0504D"/>
            </a:solidFill>
            <a:round/>
            <a:headEnd/>
            <a:tailEnd type="triangle" w="med" len="med"/>
          </a:ln>
        </p:spPr>
      </p:cxnSp>
      <p:cxnSp>
        <p:nvCxnSpPr>
          <p:cNvPr id="38" name="AutoShape 15"/>
          <p:cNvCxnSpPr>
            <a:cxnSpLocks noChangeShapeType="1"/>
          </p:cNvCxnSpPr>
          <p:nvPr/>
        </p:nvCxnSpPr>
        <p:spPr bwMode="auto">
          <a:xfrm>
            <a:off x="1619672" y="1484784"/>
            <a:ext cx="0" cy="1080122"/>
          </a:xfrm>
          <a:prstGeom prst="straightConnector1">
            <a:avLst/>
          </a:prstGeom>
          <a:noFill/>
          <a:ln w="28575">
            <a:solidFill>
              <a:srgbClr val="C0504D"/>
            </a:solidFill>
            <a:round/>
            <a:headEnd/>
            <a:tailEnd type="triangle" w="med" len="med"/>
          </a:ln>
        </p:spPr>
      </p:cxnSp>
      <p:cxnSp>
        <p:nvCxnSpPr>
          <p:cNvPr id="41" name="AutoShape 15"/>
          <p:cNvCxnSpPr>
            <a:cxnSpLocks noChangeShapeType="1"/>
          </p:cNvCxnSpPr>
          <p:nvPr/>
        </p:nvCxnSpPr>
        <p:spPr bwMode="auto">
          <a:xfrm>
            <a:off x="1619672" y="3933056"/>
            <a:ext cx="0" cy="1080122"/>
          </a:xfrm>
          <a:prstGeom prst="straightConnector1">
            <a:avLst/>
          </a:prstGeom>
          <a:noFill/>
          <a:ln w="28575">
            <a:solidFill>
              <a:srgbClr val="C0504D"/>
            </a:solidFill>
            <a:round/>
            <a:headEnd/>
            <a:tailEnd type="triangle" w="med" len="med"/>
          </a:ln>
        </p:spPr>
      </p:cxnSp>
      <p:sp>
        <p:nvSpPr>
          <p:cNvPr id="64" name="TextBox 63"/>
          <p:cNvSpPr txBox="1"/>
          <p:nvPr/>
        </p:nvSpPr>
        <p:spPr>
          <a:xfrm>
            <a:off x="971600" y="102141"/>
            <a:ext cx="75608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GB" sz="2000" b="1" dirty="0" smtClean="0"/>
              <a:t>Non-parametric tests</a:t>
            </a:r>
            <a:endParaRPr lang="en-GB" sz="2000" b="1" dirty="0"/>
          </a:p>
        </p:txBody>
      </p:sp>
    </p:spTree>
    <p:extLst>
      <p:ext uri="{BB962C8B-B14F-4D97-AF65-F5344CB8AC3E}">
        <p14:creationId xmlns:p14="http://schemas.microsoft.com/office/powerpoint/2010/main" val="2166958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6732240" y="2986729"/>
            <a:ext cx="2160240" cy="613519"/>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Related </a:t>
            </a:r>
            <a:r>
              <a:rPr kumimoji="0" lang="en-GB" sz="2400" b="0" i="1" u="none" strike="noStrike" cap="none" normalizeH="0" baseline="0" dirty="0" smtClean="0">
                <a:ln>
                  <a:noFill/>
                </a:ln>
                <a:solidFill>
                  <a:schemeClr val="bg1"/>
                </a:solidFill>
                <a:effectLst/>
                <a:latin typeface="Calibri" pitchFamily="34" charset="0"/>
                <a:cs typeface="Arial" pitchFamily="34" charset="0"/>
              </a:rPr>
              <a:t>t</a:t>
            </a:r>
            <a:r>
              <a:rPr kumimoji="0" lang="en-GB" sz="2400" b="0" i="0" u="none" strike="noStrike" cap="none" normalizeH="0" baseline="0" dirty="0" smtClean="0">
                <a:ln>
                  <a:noFill/>
                </a:ln>
                <a:solidFill>
                  <a:schemeClr val="bg1"/>
                </a:solidFill>
                <a:effectLst/>
                <a:latin typeface="Calibri" pitchFamily="34" charset="0"/>
                <a:cs typeface="Arial" pitchFamily="34" charset="0"/>
              </a:rPr>
              <a:t> test</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2" name="Oval 4"/>
          <p:cNvSpPr>
            <a:spLocks noChangeArrowheads="1"/>
          </p:cNvSpPr>
          <p:nvPr/>
        </p:nvSpPr>
        <p:spPr bwMode="auto">
          <a:xfrm>
            <a:off x="1763688" y="2492896"/>
            <a:ext cx="1944216" cy="2088232"/>
          </a:xfrm>
          <a:prstGeom prst="ellipse">
            <a:avLst/>
          </a:prstGeom>
          <a:solidFill>
            <a:srgbClr val="D99594"/>
          </a:solidFill>
          <a:ln w="28575">
            <a:solidFill>
              <a:srgbClr val="C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Related design or Matched Pairs?</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3" name="Oval 5"/>
          <p:cNvSpPr>
            <a:spLocks noChangeArrowheads="1"/>
          </p:cNvSpPr>
          <p:nvPr/>
        </p:nvSpPr>
        <p:spPr bwMode="auto">
          <a:xfrm>
            <a:off x="1115616" y="4581128"/>
            <a:ext cx="2088232" cy="1224136"/>
          </a:xfrm>
          <a:prstGeom prst="ellipse">
            <a:avLst/>
          </a:prstGeom>
          <a:solidFill>
            <a:srgbClr val="D99594"/>
          </a:solidFill>
          <a:ln w="28575">
            <a:solidFill>
              <a:srgbClr val="C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Unrelated design?</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4" name="Text Box 6"/>
          <p:cNvSpPr txBox="1">
            <a:spLocks noChangeArrowheads="1"/>
          </p:cNvSpPr>
          <p:nvPr/>
        </p:nvSpPr>
        <p:spPr bwMode="auto">
          <a:xfrm>
            <a:off x="6444208" y="4941168"/>
            <a:ext cx="2533848" cy="551085"/>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Unrelated </a:t>
            </a:r>
            <a:r>
              <a:rPr kumimoji="0" lang="en-GB" sz="2400" b="0" i="1" u="none" strike="noStrike" cap="none" normalizeH="0" baseline="0" dirty="0" smtClean="0">
                <a:ln>
                  <a:noFill/>
                </a:ln>
                <a:solidFill>
                  <a:schemeClr val="bg1"/>
                </a:solidFill>
                <a:effectLst/>
                <a:latin typeface="Calibri" pitchFamily="34" charset="0"/>
                <a:cs typeface="Arial" pitchFamily="34" charset="0"/>
              </a:rPr>
              <a:t>t </a:t>
            </a:r>
            <a:r>
              <a:rPr kumimoji="0" lang="en-GB" sz="2400" b="0" i="0" u="none" strike="noStrike" cap="none" normalizeH="0" baseline="0" dirty="0" smtClean="0">
                <a:ln>
                  <a:noFill/>
                </a:ln>
                <a:solidFill>
                  <a:schemeClr val="bg1"/>
                </a:solidFill>
                <a:effectLst/>
                <a:latin typeface="Calibri" pitchFamily="34" charset="0"/>
                <a:cs typeface="Arial" pitchFamily="34" charset="0"/>
              </a:rPr>
              <a:t>test</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5" name="Text Box 7"/>
          <p:cNvSpPr txBox="1">
            <a:spLocks noChangeArrowheads="1"/>
          </p:cNvSpPr>
          <p:nvPr/>
        </p:nvSpPr>
        <p:spPr bwMode="auto">
          <a:xfrm>
            <a:off x="7020272" y="1449847"/>
            <a:ext cx="1800200" cy="576064"/>
          </a:xfrm>
          <a:prstGeom prst="rect">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Pearson</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6" name="AutoShape 8"/>
          <p:cNvSpPr>
            <a:spLocks noChangeArrowheads="1"/>
          </p:cNvSpPr>
          <p:nvPr/>
        </p:nvSpPr>
        <p:spPr bwMode="auto">
          <a:xfrm>
            <a:off x="3851920" y="1412776"/>
            <a:ext cx="2016224" cy="576064"/>
          </a:xfrm>
          <a:prstGeom prst="roundRect">
            <a:avLst>
              <a:gd name="adj" fmla="val 16667"/>
            </a:avLst>
          </a:prstGeom>
          <a:solidFill>
            <a:srgbClr val="F79646"/>
          </a:solidFill>
          <a:ln w="38100">
            <a:round/>
            <a:headEnd/>
            <a:tailEnd/>
          </a:ln>
          <a:effectLst/>
          <a:scene3d>
            <a:camera prst="legacyPerspectiveBottomLeft"/>
            <a:lightRig rig="legacyFlat3" dir="t"/>
          </a:scene3d>
          <a:sp3d extrusionH="887400" prstMaterial="legacyMatte">
            <a:bevelT w="13500" h="13500" prst="angle"/>
            <a:bevelB w="13500" h="13500" prst="angle"/>
            <a:extrusionClr>
              <a:srgbClr val="F79646"/>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Correlation?</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sp>
        <p:nvSpPr>
          <p:cNvPr id="2057" name="AutoShape 9"/>
          <p:cNvSpPr>
            <a:spLocks noChangeArrowheads="1"/>
          </p:cNvSpPr>
          <p:nvPr/>
        </p:nvSpPr>
        <p:spPr bwMode="auto">
          <a:xfrm>
            <a:off x="1259632" y="1434555"/>
            <a:ext cx="1800200" cy="554286"/>
          </a:xfrm>
          <a:prstGeom prst="roundRect">
            <a:avLst>
              <a:gd name="adj" fmla="val 16667"/>
            </a:avLst>
          </a:prstGeom>
          <a:solidFill>
            <a:srgbClr val="F79646"/>
          </a:solidFill>
          <a:ln w="38100">
            <a:round/>
            <a:headEnd/>
            <a:tailEnd/>
          </a:ln>
          <a:effectLst/>
          <a:scene3d>
            <a:camera prst="legacyPerspectiveBottomLeft"/>
            <a:lightRig rig="legacyFlat3" dir="t"/>
          </a:scene3d>
          <a:sp3d extrusionH="887400" prstMaterial="legacyMatte">
            <a:bevelT w="13500" h="13500" prst="angle"/>
            <a:bevelB w="13500" h="13500" prst="angle"/>
            <a:extrusionClr>
              <a:srgbClr val="F79646"/>
            </a:extrusionClr>
          </a:sp3d>
        </p:spPr>
        <p:txBody>
          <a:bodyPr vert="horz" wrap="square" lIns="91440" tIns="45720" rIns="91440" bIns="45720" numCol="1" anchor="t"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2400" b="0" i="0" u="none" strike="noStrike" cap="none" normalizeH="0" baseline="0" dirty="0" smtClean="0">
                <a:ln>
                  <a:noFill/>
                </a:ln>
                <a:solidFill>
                  <a:schemeClr val="bg1"/>
                </a:solidFill>
                <a:effectLst/>
                <a:latin typeface="Calibri" pitchFamily="34" charset="0"/>
                <a:cs typeface="Arial" pitchFamily="34" charset="0"/>
              </a:rPr>
              <a:t>Difference?</a:t>
            </a:r>
            <a:endParaRPr kumimoji="0" lang="en-US" sz="40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2058" name="AutoShape 10"/>
          <p:cNvCxnSpPr>
            <a:cxnSpLocks noChangeShapeType="1"/>
            <a:endCxn id="2051" idx="1"/>
          </p:cNvCxnSpPr>
          <p:nvPr/>
        </p:nvCxnSpPr>
        <p:spPr bwMode="auto">
          <a:xfrm>
            <a:off x="3707904" y="3284984"/>
            <a:ext cx="3024336" cy="8505"/>
          </a:xfrm>
          <a:prstGeom prst="straightConnector1">
            <a:avLst/>
          </a:prstGeom>
          <a:noFill/>
          <a:ln w="28575">
            <a:solidFill>
              <a:srgbClr val="C0504D"/>
            </a:solidFill>
            <a:round/>
            <a:headEnd/>
            <a:tailEnd type="triangle" w="med" len="med"/>
          </a:ln>
        </p:spPr>
      </p:cxnSp>
      <p:cxnSp>
        <p:nvCxnSpPr>
          <p:cNvPr id="2059" name="AutoShape 11"/>
          <p:cNvCxnSpPr>
            <a:cxnSpLocks noChangeShapeType="1"/>
          </p:cNvCxnSpPr>
          <p:nvPr/>
        </p:nvCxnSpPr>
        <p:spPr bwMode="auto">
          <a:xfrm>
            <a:off x="5868144" y="1700808"/>
            <a:ext cx="1152128" cy="0"/>
          </a:xfrm>
          <a:prstGeom prst="straightConnector1">
            <a:avLst/>
          </a:prstGeom>
          <a:noFill/>
          <a:ln w="28575">
            <a:solidFill>
              <a:srgbClr val="C0504D"/>
            </a:solidFill>
            <a:round/>
            <a:headEnd/>
            <a:tailEnd type="triangle" w="med" len="med"/>
          </a:ln>
        </p:spPr>
      </p:cxnSp>
      <p:cxnSp>
        <p:nvCxnSpPr>
          <p:cNvPr id="2060" name="AutoShape 12"/>
          <p:cNvCxnSpPr>
            <a:cxnSpLocks noChangeShapeType="1"/>
          </p:cNvCxnSpPr>
          <p:nvPr/>
        </p:nvCxnSpPr>
        <p:spPr bwMode="auto">
          <a:xfrm>
            <a:off x="3203848" y="5229200"/>
            <a:ext cx="3168352" cy="0"/>
          </a:xfrm>
          <a:prstGeom prst="straightConnector1">
            <a:avLst/>
          </a:prstGeom>
          <a:noFill/>
          <a:ln w="28575">
            <a:solidFill>
              <a:srgbClr val="C0504D"/>
            </a:solidFill>
            <a:round/>
            <a:headEnd/>
            <a:tailEnd type="triangle" w="med" len="med"/>
          </a:ln>
        </p:spPr>
      </p:cxnSp>
      <p:cxnSp>
        <p:nvCxnSpPr>
          <p:cNvPr id="17" name="AutoShape 12"/>
          <p:cNvCxnSpPr>
            <a:cxnSpLocks noChangeShapeType="1"/>
          </p:cNvCxnSpPr>
          <p:nvPr/>
        </p:nvCxnSpPr>
        <p:spPr bwMode="auto">
          <a:xfrm flipH="1">
            <a:off x="2627784" y="2132856"/>
            <a:ext cx="2" cy="360040"/>
          </a:xfrm>
          <a:prstGeom prst="straightConnector1">
            <a:avLst/>
          </a:prstGeom>
          <a:noFill/>
          <a:ln w="28575">
            <a:solidFill>
              <a:srgbClr val="C0504D"/>
            </a:solidFill>
            <a:round/>
            <a:headEnd/>
            <a:tailEnd type="triangle" w="med" len="med"/>
          </a:ln>
        </p:spPr>
      </p:cxnSp>
      <p:cxnSp>
        <p:nvCxnSpPr>
          <p:cNvPr id="28" name="AutoShape 12"/>
          <p:cNvCxnSpPr>
            <a:cxnSpLocks noChangeShapeType="1"/>
            <a:endCxn id="2053" idx="1"/>
          </p:cNvCxnSpPr>
          <p:nvPr/>
        </p:nvCxnSpPr>
        <p:spPr bwMode="auto">
          <a:xfrm>
            <a:off x="1403650" y="2132856"/>
            <a:ext cx="17781" cy="2627542"/>
          </a:xfrm>
          <a:prstGeom prst="straightConnector1">
            <a:avLst/>
          </a:prstGeom>
          <a:noFill/>
          <a:ln w="28575">
            <a:solidFill>
              <a:srgbClr val="C0504D"/>
            </a:solidFill>
            <a:round/>
            <a:headEnd/>
            <a:tailEnd type="triangle" w="med" len="med"/>
          </a:ln>
        </p:spPr>
      </p:cxnSp>
      <p:sp>
        <p:nvSpPr>
          <p:cNvPr id="14" name="TextBox 13"/>
          <p:cNvSpPr txBox="1"/>
          <p:nvPr/>
        </p:nvSpPr>
        <p:spPr>
          <a:xfrm>
            <a:off x="1007604" y="302196"/>
            <a:ext cx="75608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GB" sz="2000" b="1" dirty="0" smtClean="0"/>
              <a:t>Parametric tests</a:t>
            </a:r>
            <a:endParaRPr lang="en-GB" sz="2000" b="1" dirty="0"/>
          </a:p>
        </p:txBody>
      </p:sp>
    </p:spTree>
    <p:extLst>
      <p:ext uri="{BB962C8B-B14F-4D97-AF65-F5344CB8AC3E}">
        <p14:creationId xmlns:p14="http://schemas.microsoft.com/office/powerpoint/2010/main" val="36616813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212976"/>
            <a:ext cx="8229600" cy="1143000"/>
          </a:xfrm>
        </p:spPr>
        <p:txBody>
          <a:bodyPr>
            <a:normAutofit fontScale="90000"/>
          </a:bodyPr>
          <a:lstStyle/>
          <a:p>
            <a:pPr algn="l"/>
            <a:r>
              <a:rPr lang="en-GB" sz="3100" u="sng" dirty="0" smtClean="0"/>
              <a:t>CH</a:t>
            </a:r>
            <a:r>
              <a:rPr lang="en-GB" sz="3100" dirty="0" smtClean="0"/>
              <a:t>-</a:t>
            </a:r>
            <a:r>
              <a:rPr lang="en-GB" sz="3100" u="sng" dirty="0" err="1" smtClean="0"/>
              <a:t>I</a:t>
            </a:r>
            <a:r>
              <a:rPr lang="en-GB" sz="3100" dirty="0" err="1" smtClean="0"/>
              <a:t>nese</a:t>
            </a:r>
            <a:r>
              <a:rPr lang="en-GB" sz="3100" dirty="0" smtClean="0"/>
              <a:t> </a:t>
            </a:r>
            <a:r>
              <a:rPr lang="en-GB" sz="3100" u="sng" dirty="0" smtClean="0"/>
              <a:t>Nood</a:t>
            </a:r>
            <a:r>
              <a:rPr lang="en-GB" sz="3100" dirty="0" smtClean="0"/>
              <a:t>les: </a:t>
            </a:r>
            <a:br>
              <a:rPr lang="en-GB" sz="3100" dirty="0" smtClean="0"/>
            </a:br>
            <a:r>
              <a:rPr lang="en-GB" sz="3100" dirty="0" smtClean="0"/>
              <a:t>Chi Square: </a:t>
            </a:r>
            <a:br>
              <a:rPr lang="en-GB" sz="3100" dirty="0" smtClean="0"/>
            </a:br>
            <a:r>
              <a:rPr lang="en-GB" sz="3100" dirty="0" smtClean="0"/>
              <a:t>Independent Measures</a:t>
            </a:r>
            <a:br>
              <a:rPr lang="en-GB" sz="3100" dirty="0" smtClean="0"/>
            </a:br>
            <a:r>
              <a:rPr lang="en-GB" sz="3100" dirty="0" smtClean="0"/>
              <a:t>Nominal Data</a:t>
            </a:r>
            <a:br>
              <a:rPr lang="en-GB" sz="3100" dirty="0" smtClean="0"/>
            </a:br>
            <a:r>
              <a:rPr lang="en-GB" sz="3100" dirty="0"/>
              <a:t/>
            </a:r>
            <a:br>
              <a:rPr lang="en-GB" sz="3100" dirty="0"/>
            </a:br>
            <a:r>
              <a:rPr lang="en-GB" sz="3100" u="sng" dirty="0" err="1" smtClean="0"/>
              <a:t>M</a:t>
            </a:r>
            <a:r>
              <a:rPr lang="en-GB" sz="3100" dirty="0" err="1" smtClean="0"/>
              <a:t>y</a:t>
            </a:r>
            <a:r>
              <a:rPr lang="en-GB" sz="3100" u="sng" dirty="0" err="1" smtClean="0"/>
              <a:t>W</a:t>
            </a:r>
            <a:r>
              <a:rPr lang="en-GB" sz="3100" dirty="0" err="1" smtClean="0"/>
              <a:t>ay</a:t>
            </a:r>
            <a:r>
              <a:rPr lang="en-GB" sz="3100" u="sng" dirty="0" err="1" smtClean="0"/>
              <a:t>I</a:t>
            </a:r>
            <a:r>
              <a:rPr lang="en-GB" sz="3100" dirty="0" err="1" smtClean="0"/>
              <a:t>s</a:t>
            </a:r>
            <a:r>
              <a:rPr lang="en-GB" sz="3100" u="sng" dirty="0" err="1" smtClean="0"/>
              <a:t>O</a:t>
            </a:r>
            <a:r>
              <a:rPr lang="en-GB" sz="3100" dirty="0" err="1" smtClean="0"/>
              <a:t>kay</a:t>
            </a:r>
            <a:r>
              <a:rPr lang="en-GB" sz="3100" dirty="0" smtClean="0"/>
              <a:t>: </a:t>
            </a:r>
            <a:br>
              <a:rPr lang="en-GB" sz="3100" dirty="0" smtClean="0"/>
            </a:br>
            <a:r>
              <a:rPr lang="en-GB" sz="3100" dirty="0" smtClean="0"/>
              <a:t>Mann Whitney: </a:t>
            </a:r>
            <a:br>
              <a:rPr lang="en-GB" sz="3100" dirty="0" smtClean="0"/>
            </a:br>
            <a:r>
              <a:rPr lang="en-GB" sz="3100" dirty="0" smtClean="0"/>
              <a:t>Independent Measures</a:t>
            </a:r>
            <a:br>
              <a:rPr lang="en-GB" sz="3100" dirty="0" smtClean="0"/>
            </a:br>
            <a:r>
              <a:rPr lang="en-GB" sz="3100" dirty="0" smtClean="0"/>
              <a:t>Ordinal Data</a:t>
            </a:r>
            <a:br>
              <a:rPr lang="en-GB" sz="3100" dirty="0" smtClean="0"/>
            </a:br>
            <a:r>
              <a:rPr lang="en-GB" sz="3100" dirty="0" smtClean="0"/>
              <a:t/>
            </a:r>
            <a:br>
              <a:rPr lang="en-GB" sz="3100" dirty="0" smtClean="0"/>
            </a:br>
            <a:r>
              <a:rPr lang="en-GB" sz="3100" dirty="0" smtClean="0"/>
              <a:t>W-ORMs:</a:t>
            </a:r>
            <a:br>
              <a:rPr lang="en-GB" sz="3100" dirty="0" smtClean="0"/>
            </a:br>
            <a:r>
              <a:rPr lang="en-GB" sz="3100" dirty="0" smtClean="0"/>
              <a:t>Wilcoxon’s: </a:t>
            </a:r>
            <a:br>
              <a:rPr lang="en-GB" sz="3100" dirty="0" smtClean="0"/>
            </a:br>
            <a:r>
              <a:rPr lang="en-GB" sz="3100" dirty="0" smtClean="0"/>
              <a:t>Ordinal Data</a:t>
            </a:r>
            <a:br>
              <a:rPr lang="en-GB" sz="3100" dirty="0" smtClean="0"/>
            </a:br>
            <a:r>
              <a:rPr lang="en-GB" sz="3100" dirty="0" smtClean="0"/>
              <a:t>Repeated Measures</a:t>
            </a:r>
            <a:r>
              <a:rPr lang="en-GB" sz="3600" dirty="0" smtClean="0"/>
              <a:t/>
            </a:r>
            <a:br>
              <a:rPr lang="en-GB" sz="3600" dirty="0" smtClean="0"/>
            </a:br>
            <a:r>
              <a:rPr lang="en-GB" sz="3600" dirty="0"/>
              <a:t/>
            </a:r>
            <a:br>
              <a:rPr lang="en-GB" sz="3600" dirty="0"/>
            </a:br>
            <a:endParaRPr lang="en-GB"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7016" y="562442"/>
            <a:ext cx="1958702" cy="146902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2492896"/>
            <a:ext cx="1914664" cy="16561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920" y="4653136"/>
            <a:ext cx="2220910" cy="1728192"/>
          </a:xfrm>
          <a:prstGeom prst="rect">
            <a:avLst/>
          </a:prstGeom>
        </p:spPr>
      </p:pic>
      <p:sp>
        <p:nvSpPr>
          <p:cNvPr id="3" name="TextBox 2"/>
          <p:cNvSpPr txBox="1"/>
          <p:nvPr/>
        </p:nvSpPr>
        <p:spPr>
          <a:xfrm>
            <a:off x="6732240" y="764704"/>
            <a:ext cx="2088232" cy="4801314"/>
          </a:xfrm>
          <a:prstGeom prst="rect">
            <a:avLst/>
          </a:prstGeom>
          <a:noFill/>
        </p:spPr>
        <p:txBody>
          <a:bodyPr wrap="square" rtlCol="0">
            <a:spAutoFit/>
          </a:bodyPr>
          <a:lstStyle/>
          <a:p>
            <a:pPr algn="ctr"/>
            <a:r>
              <a:rPr lang="en-GB" dirty="0" smtClean="0"/>
              <a:t>HUGH’S WAY is also OKAY </a:t>
            </a:r>
            <a:r>
              <a:rPr lang="en-GB" dirty="0" smtClean="0">
                <a:sym typeface="Wingdings" panose="05000000000000000000" pitchFamily="2" charset="2"/>
              </a:rPr>
              <a:t></a:t>
            </a:r>
          </a:p>
          <a:p>
            <a:pPr algn="ctr"/>
            <a:endParaRPr lang="en-GB" dirty="0">
              <a:sym typeface="Wingdings" panose="05000000000000000000" pitchFamily="2" charset="2"/>
            </a:endParaRPr>
          </a:p>
          <a:p>
            <a:pPr algn="ctr"/>
            <a:r>
              <a:rPr lang="en-GB" dirty="0" smtClean="0"/>
              <a:t>Mr and Mrs Wilcoxon are a married couple, they are related, next door Mr Mann and Ms Whitney are living together in sin (unrelated)</a:t>
            </a:r>
          </a:p>
          <a:p>
            <a:pPr algn="ctr"/>
            <a:endParaRPr lang="en-GB" dirty="0"/>
          </a:p>
          <a:p>
            <a:pPr algn="ctr"/>
            <a:r>
              <a:rPr lang="en-GB" dirty="0" smtClean="0"/>
              <a:t>Personally I think the Wilcoxon's relationship is a bit dodgy if they are related ;)</a:t>
            </a:r>
            <a:endParaRPr lang="en-GB" dirty="0"/>
          </a:p>
        </p:txBody>
      </p:sp>
    </p:spTree>
    <p:extLst>
      <p:ext uri="{BB962C8B-B14F-4D97-AF65-F5344CB8AC3E}">
        <p14:creationId xmlns:p14="http://schemas.microsoft.com/office/powerpoint/2010/main" val="41322560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48680"/>
            <a:ext cx="8229600" cy="6126163"/>
          </a:xfrm>
        </p:spPr>
        <p:txBody>
          <a:bodyPr/>
          <a:lstStyle/>
          <a:p>
            <a:pPr marL="0" indent="0">
              <a:buNone/>
            </a:pPr>
            <a:r>
              <a:rPr lang="en-GB" dirty="0" smtClean="0"/>
              <a:t>SPOC: </a:t>
            </a:r>
          </a:p>
          <a:p>
            <a:pPr marL="0" indent="0">
              <a:buNone/>
            </a:pPr>
            <a:r>
              <a:rPr lang="en-GB" dirty="0" smtClean="0"/>
              <a:t>Spearman’s</a:t>
            </a:r>
            <a:endParaRPr lang="en-GB" dirty="0"/>
          </a:p>
          <a:p>
            <a:pPr marL="0" indent="0">
              <a:buNone/>
            </a:pPr>
            <a:r>
              <a:rPr lang="en-GB" dirty="0" smtClean="0"/>
              <a:t>Ordinal</a:t>
            </a:r>
          </a:p>
          <a:p>
            <a:pPr marL="0" indent="0">
              <a:buNone/>
            </a:pPr>
            <a:r>
              <a:rPr lang="en-GB" dirty="0" smtClean="0"/>
              <a:t>Correlation</a:t>
            </a: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548680"/>
            <a:ext cx="2396084" cy="2163217"/>
          </a:xfrm>
          <a:prstGeom prst="rect">
            <a:avLst/>
          </a:prstGeom>
        </p:spPr>
      </p:pic>
    </p:spTree>
    <p:extLst>
      <p:ext uri="{BB962C8B-B14F-4D97-AF65-F5344CB8AC3E}">
        <p14:creationId xmlns:p14="http://schemas.microsoft.com/office/powerpoint/2010/main" val="378618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Justifying stats test</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Circle the mark allocation and match your answer to it</a:t>
            </a:r>
          </a:p>
          <a:p>
            <a:r>
              <a:rPr lang="en-GB" dirty="0" smtClean="0"/>
              <a:t>Make sure that you use the extract to contextualise every point that you make, e.g. don’t just state that the design is repeated measures, relate this to what ever the extract is about</a:t>
            </a:r>
          </a:p>
          <a:p>
            <a:r>
              <a:rPr lang="en-GB" dirty="0" smtClean="0"/>
              <a:t>If its out of 2, avoid stating that it’s a test of difference as if you have already stated that’s its independent/repeated measures as your other mark, then the first comment is a given; focus on the design and </a:t>
            </a:r>
            <a:r>
              <a:rPr lang="en-GB" dirty="0" err="1" smtClean="0"/>
              <a:t>LoM</a:t>
            </a:r>
            <a:r>
              <a:rPr lang="en-GB" dirty="0" smtClean="0"/>
              <a:t> of the data</a:t>
            </a:r>
            <a:endParaRPr lang="en-GB" dirty="0"/>
          </a:p>
        </p:txBody>
      </p:sp>
    </p:spTree>
    <p:extLst>
      <p:ext uri="{BB962C8B-B14F-4D97-AF65-F5344CB8AC3E}">
        <p14:creationId xmlns:p14="http://schemas.microsoft.com/office/powerpoint/2010/main" val="1154561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476672"/>
            <a:ext cx="7488832" cy="5078313"/>
          </a:xfrm>
          <a:prstGeom prst="rect">
            <a:avLst/>
          </a:prstGeom>
          <a:solidFill>
            <a:schemeClr val="accent2">
              <a:lumMod val="20000"/>
              <a:lumOff val="80000"/>
            </a:schemeClr>
          </a:solidFill>
          <a:ln w="38100">
            <a:solidFill>
              <a:schemeClr val="tx1"/>
            </a:solidFill>
          </a:ln>
        </p:spPr>
        <p:txBody>
          <a:bodyPr wrap="square" rtlCol="0">
            <a:spAutoFit/>
          </a:bodyPr>
          <a:lstStyle/>
          <a:p>
            <a:pPr defTabSz="914400"/>
            <a:r>
              <a:rPr lang="en-GB" b="1" i="1" dirty="0">
                <a:solidFill>
                  <a:prstClr val="black"/>
                </a:solidFill>
                <a:latin typeface="Calibri"/>
              </a:rPr>
              <a:t>Justifying t </a:t>
            </a:r>
            <a:r>
              <a:rPr lang="en-GB" b="1" i="1" dirty="0" smtClean="0">
                <a:solidFill>
                  <a:prstClr val="black"/>
                </a:solidFill>
                <a:latin typeface="Calibri"/>
              </a:rPr>
              <a:t>test</a:t>
            </a:r>
          </a:p>
          <a:p>
            <a:pPr defTabSz="914400"/>
            <a:endParaRPr lang="en-GB" b="1" i="1" dirty="0" smtClean="0">
              <a:solidFill>
                <a:prstClr val="black"/>
              </a:solidFill>
              <a:latin typeface="Calibri"/>
            </a:endParaRPr>
          </a:p>
          <a:p>
            <a:r>
              <a:rPr lang="en-GB" dirty="0">
                <a:solidFill>
                  <a:prstClr val="black"/>
                </a:solidFill>
              </a:rPr>
              <a:t>We have </a:t>
            </a:r>
            <a:r>
              <a:rPr lang="en-GB" dirty="0" smtClean="0">
                <a:solidFill>
                  <a:prstClr val="black"/>
                </a:solidFill>
              </a:rPr>
              <a:t>interval level data</a:t>
            </a:r>
          </a:p>
          <a:p>
            <a:endParaRPr lang="en-GB" dirty="0">
              <a:solidFill>
                <a:prstClr val="black"/>
              </a:solidFill>
            </a:endParaRPr>
          </a:p>
          <a:p>
            <a:r>
              <a:rPr lang="en-GB" dirty="0" smtClean="0">
                <a:solidFill>
                  <a:prstClr val="black"/>
                </a:solidFill>
              </a:rPr>
              <a:t>(because.....(e.g.) each person has a score OR question says so)</a:t>
            </a:r>
          </a:p>
          <a:p>
            <a:endParaRPr lang="en-GB" dirty="0">
              <a:solidFill>
                <a:prstClr val="black"/>
              </a:solidFill>
            </a:endParaRPr>
          </a:p>
          <a:p>
            <a:r>
              <a:rPr lang="en-GB" dirty="0" smtClean="0">
                <a:solidFill>
                  <a:prstClr val="black"/>
                </a:solidFill>
              </a:rPr>
              <a:t>Data are normally distributed </a:t>
            </a:r>
          </a:p>
          <a:p>
            <a:endParaRPr lang="en-GB" dirty="0">
              <a:solidFill>
                <a:prstClr val="black"/>
              </a:solidFill>
            </a:endParaRPr>
          </a:p>
          <a:p>
            <a:r>
              <a:rPr lang="en-GB" dirty="0">
                <a:solidFill>
                  <a:prstClr val="black"/>
                </a:solidFill>
              </a:rPr>
              <a:t>We have homogeneity of variance (not more than 1:4) OR irrelevant because</a:t>
            </a:r>
          </a:p>
          <a:p>
            <a:r>
              <a:rPr lang="en-GB" dirty="0">
                <a:solidFill>
                  <a:prstClr val="black"/>
                </a:solidFill>
              </a:rPr>
              <a:t>similar participant numbers or repeated measures.</a:t>
            </a:r>
          </a:p>
          <a:p>
            <a:endParaRPr lang="en-GB" dirty="0" smtClean="0">
              <a:solidFill>
                <a:prstClr val="black"/>
              </a:solidFill>
            </a:endParaRPr>
          </a:p>
          <a:p>
            <a:r>
              <a:rPr lang="en-GB" dirty="0" smtClean="0">
                <a:solidFill>
                  <a:prstClr val="black"/>
                </a:solidFill>
              </a:rPr>
              <a:t>We have a related design (repeated measures or matched pairs)</a:t>
            </a:r>
          </a:p>
          <a:p>
            <a:r>
              <a:rPr lang="en-GB" b="1" dirty="0" smtClean="0">
                <a:solidFill>
                  <a:prstClr val="black"/>
                </a:solidFill>
              </a:rPr>
              <a:t>Hence related </a:t>
            </a:r>
            <a:r>
              <a:rPr lang="en-GB" b="1" i="1" dirty="0" smtClean="0">
                <a:solidFill>
                  <a:prstClr val="black"/>
                </a:solidFill>
              </a:rPr>
              <a:t>t</a:t>
            </a:r>
          </a:p>
          <a:p>
            <a:endParaRPr lang="en-GB" dirty="0">
              <a:solidFill>
                <a:prstClr val="black"/>
              </a:solidFill>
            </a:endParaRPr>
          </a:p>
          <a:p>
            <a:r>
              <a:rPr lang="en-GB" dirty="0" smtClean="0">
                <a:solidFill>
                  <a:prstClr val="black"/>
                </a:solidFill>
              </a:rPr>
              <a:t>We have an unrelated design (independent samples)</a:t>
            </a:r>
          </a:p>
          <a:p>
            <a:endParaRPr lang="en-GB" dirty="0">
              <a:solidFill>
                <a:prstClr val="black"/>
              </a:solidFill>
            </a:endParaRPr>
          </a:p>
          <a:p>
            <a:r>
              <a:rPr lang="en-GB" b="1" dirty="0" smtClean="0">
                <a:solidFill>
                  <a:prstClr val="black"/>
                </a:solidFill>
              </a:rPr>
              <a:t>Hence unrelated </a:t>
            </a:r>
            <a:r>
              <a:rPr lang="en-GB" b="1" i="1" dirty="0" smtClean="0">
                <a:solidFill>
                  <a:prstClr val="black"/>
                </a:solidFill>
              </a:rPr>
              <a:t>t</a:t>
            </a:r>
            <a:r>
              <a:rPr lang="en-GB" b="1" dirty="0" smtClean="0">
                <a:solidFill>
                  <a:prstClr val="black"/>
                </a:solidFill>
              </a:rPr>
              <a:t> </a:t>
            </a:r>
            <a:endParaRPr lang="en-GB" b="1" dirty="0">
              <a:solidFill>
                <a:prstClr val="black"/>
              </a:solidFill>
              <a:latin typeface="Calibri"/>
            </a:endParaRPr>
          </a:p>
          <a:p>
            <a:pPr defTabSz="914400"/>
            <a:endParaRPr lang="en-GB" dirty="0">
              <a:solidFill>
                <a:prstClr val="black"/>
              </a:solidFill>
              <a:latin typeface="Calibri"/>
            </a:endParaRPr>
          </a:p>
        </p:txBody>
      </p:sp>
    </p:spTree>
    <p:extLst>
      <p:ext uri="{BB962C8B-B14F-4D97-AF65-F5344CB8AC3E}">
        <p14:creationId xmlns:p14="http://schemas.microsoft.com/office/powerpoint/2010/main" val="4647692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352928" cy="5909310"/>
          </a:xfrm>
          <a:prstGeom prst="rect">
            <a:avLst/>
          </a:prstGeom>
          <a:solidFill>
            <a:schemeClr val="accent2">
              <a:lumMod val="20000"/>
              <a:lumOff val="80000"/>
            </a:schemeClr>
          </a:solidFill>
          <a:ln w="38100">
            <a:solidFill>
              <a:schemeClr val="tx1"/>
            </a:solidFill>
          </a:ln>
        </p:spPr>
        <p:txBody>
          <a:bodyPr wrap="square" rtlCol="0">
            <a:spAutoFit/>
          </a:bodyPr>
          <a:lstStyle/>
          <a:p>
            <a:pPr defTabSz="914400"/>
            <a:r>
              <a:rPr lang="en-GB" b="1" i="1" dirty="0">
                <a:solidFill>
                  <a:prstClr val="black"/>
                </a:solidFill>
                <a:latin typeface="Calibri"/>
              </a:rPr>
              <a:t>Justifying Mann-Whitney or </a:t>
            </a:r>
            <a:r>
              <a:rPr lang="en-GB" b="1" i="1" dirty="0" err="1" smtClean="0">
                <a:solidFill>
                  <a:prstClr val="black"/>
                </a:solidFill>
                <a:latin typeface="Calibri"/>
              </a:rPr>
              <a:t>Wilcoxon</a:t>
            </a:r>
            <a:endParaRPr lang="en-GB" b="1" i="1" dirty="0" smtClean="0">
              <a:solidFill>
                <a:prstClr val="black"/>
              </a:solidFill>
              <a:latin typeface="Calibri"/>
            </a:endParaRPr>
          </a:p>
          <a:p>
            <a:pPr defTabSz="914400"/>
            <a:endParaRPr lang="en-GB" b="1" i="1" dirty="0" smtClean="0">
              <a:solidFill>
                <a:prstClr val="black"/>
              </a:solidFill>
              <a:latin typeface="Calibri"/>
            </a:endParaRPr>
          </a:p>
          <a:p>
            <a:pPr defTabSz="914400"/>
            <a:r>
              <a:rPr lang="en-GB" dirty="0" smtClean="0">
                <a:solidFill>
                  <a:prstClr val="black"/>
                </a:solidFill>
                <a:latin typeface="Calibri"/>
              </a:rPr>
              <a:t>We have an unrelated design (independent groups/samples/measures)</a:t>
            </a:r>
            <a:endParaRPr lang="en-GB" b="1" dirty="0">
              <a:solidFill>
                <a:prstClr val="black"/>
              </a:solidFill>
              <a:latin typeface="Calibri"/>
            </a:endParaRPr>
          </a:p>
          <a:p>
            <a:pPr defTabSz="914400"/>
            <a:endParaRPr lang="en-GB" b="1" i="1" dirty="0" smtClean="0">
              <a:solidFill>
                <a:prstClr val="black"/>
              </a:solidFill>
              <a:latin typeface="Calibri"/>
            </a:endParaRPr>
          </a:p>
          <a:p>
            <a:r>
              <a:rPr lang="en-GB" dirty="0">
                <a:solidFill>
                  <a:prstClr val="black"/>
                </a:solidFill>
              </a:rPr>
              <a:t>We’re treating data as ordinal </a:t>
            </a:r>
            <a:endParaRPr lang="en-GB" dirty="0" smtClean="0">
              <a:solidFill>
                <a:prstClr val="black"/>
              </a:solidFill>
            </a:endParaRPr>
          </a:p>
          <a:p>
            <a:endParaRPr lang="en-GB" dirty="0" smtClean="0">
              <a:solidFill>
                <a:prstClr val="black"/>
              </a:solidFill>
            </a:endParaRPr>
          </a:p>
          <a:p>
            <a:r>
              <a:rPr lang="en-GB" dirty="0">
                <a:solidFill>
                  <a:prstClr val="black"/>
                </a:solidFill>
              </a:rPr>
              <a:t>(because …. Human judgement OR parametric assumptions violated OR just because we want to! Or question tells you so.)</a:t>
            </a:r>
          </a:p>
          <a:p>
            <a:endParaRPr lang="en-GB" dirty="0" smtClean="0">
              <a:solidFill>
                <a:prstClr val="black"/>
              </a:solidFill>
            </a:endParaRPr>
          </a:p>
          <a:p>
            <a:r>
              <a:rPr lang="en-GB" b="1" dirty="0" smtClean="0">
                <a:solidFill>
                  <a:prstClr val="black"/>
                </a:solidFill>
              </a:rPr>
              <a:t>Hence Mann-Whitney</a:t>
            </a:r>
            <a:endParaRPr lang="en-GB" b="1" dirty="0">
              <a:solidFill>
                <a:prstClr val="black"/>
              </a:solidFill>
            </a:endParaRPr>
          </a:p>
          <a:p>
            <a:endParaRPr lang="en-GB" dirty="0">
              <a:solidFill>
                <a:prstClr val="black"/>
              </a:solidFill>
            </a:endParaRPr>
          </a:p>
          <a:p>
            <a:pPr defTabSz="914400"/>
            <a:r>
              <a:rPr lang="en-GB" dirty="0" smtClean="0">
                <a:solidFill>
                  <a:prstClr val="black"/>
                </a:solidFill>
                <a:latin typeface="Calibri"/>
              </a:rPr>
              <a:t>We have a related design  (repeated measures matched pairs) </a:t>
            </a:r>
            <a:endParaRPr lang="en-GB" b="1" i="1" dirty="0" smtClean="0">
              <a:solidFill>
                <a:prstClr val="black"/>
              </a:solidFill>
              <a:latin typeface="Calibri"/>
            </a:endParaRPr>
          </a:p>
          <a:p>
            <a:r>
              <a:rPr lang="en-GB" dirty="0">
                <a:solidFill>
                  <a:prstClr val="black"/>
                </a:solidFill>
              </a:rPr>
              <a:t>We’re treating data as ordinal </a:t>
            </a:r>
            <a:endParaRPr lang="en-GB" dirty="0" smtClean="0">
              <a:solidFill>
                <a:prstClr val="black"/>
              </a:solidFill>
            </a:endParaRPr>
          </a:p>
          <a:p>
            <a:endParaRPr lang="en-GB" dirty="0">
              <a:solidFill>
                <a:prstClr val="black"/>
              </a:solidFill>
            </a:endParaRPr>
          </a:p>
          <a:p>
            <a:r>
              <a:rPr lang="en-GB" dirty="0">
                <a:solidFill>
                  <a:prstClr val="black"/>
                </a:solidFill>
              </a:rPr>
              <a:t>(because …. Human judgement OR parametric assumptions violated OR just because we want to! Or question tells you so</a:t>
            </a:r>
            <a:r>
              <a:rPr lang="en-GB" dirty="0" smtClean="0">
                <a:solidFill>
                  <a:prstClr val="black"/>
                </a:solidFill>
              </a:rPr>
              <a:t>.)</a:t>
            </a:r>
          </a:p>
          <a:p>
            <a:endParaRPr lang="en-GB" dirty="0">
              <a:solidFill>
                <a:prstClr val="black"/>
              </a:solidFill>
            </a:endParaRPr>
          </a:p>
          <a:p>
            <a:r>
              <a:rPr lang="en-GB" b="1" dirty="0">
                <a:solidFill>
                  <a:prstClr val="black"/>
                </a:solidFill>
              </a:rPr>
              <a:t>Hence </a:t>
            </a:r>
            <a:r>
              <a:rPr lang="en-GB" b="1" dirty="0" err="1" smtClean="0">
                <a:solidFill>
                  <a:prstClr val="black"/>
                </a:solidFill>
              </a:rPr>
              <a:t>Wilcoxon</a:t>
            </a:r>
            <a:endParaRPr lang="en-GB" b="1" dirty="0">
              <a:solidFill>
                <a:prstClr val="black"/>
              </a:solidFill>
            </a:endParaRPr>
          </a:p>
          <a:p>
            <a:endParaRPr lang="en-GB" dirty="0">
              <a:solidFill>
                <a:prstClr val="black"/>
              </a:solidFill>
            </a:endParaRPr>
          </a:p>
          <a:p>
            <a:pPr defTabSz="914400"/>
            <a:endParaRPr lang="en-GB" dirty="0" smtClean="0">
              <a:solidFill>
                <a:prstClr val="black"/>
              </a:solidFill>
              <a:latin typeface="Calibri"/>
            </a:endParaRPr>
          </a:p>
          <a:p>
            <a:pPr defTabSz="914400"/>
            <a:endParaRPr lang="en-GB" dirty="0">
              <a:solidFill>
                <a:prstClr val="black"/>
              </a:solidFill>
              <a:latin typeface="Calibri"/>
            </a:endParaRPr>
          </a:p>
        </p:txBody>
      </p:sp>
      <p:sp>
        <p:nvSpPr>
          <p:cNvPr id="3" name="TextBox 2"/>
          <p:cNvSpPr txBox="1"/>
          <p:nvPr/>
        </p:nvSpPr>
        <p:spPr>
          <a:xfrm>
            <a:off x="251520" y="6093296"/>
            <a:ext cx="8352928" cy="369332"/>
          </a:xfrm>
          <a:prstGeom prst="rect">
            <a:avLst/>
          </a:prstGeom>
          <a:solidFill>
            <a:schemeClr val="accent6">
              <a:lumMod val="20000"/>
              <a:lumOff val="80000"/>
            </a:schemeClr>
          </a:solidFill>
          <a:ln w="28575">
            <a:solidFill>
              <a:schemeClr val="accent4">
                <a:lumMod val="75000"/>
              </a:schemeClr>
            </a:solidFill>
          </a:ln>
        </p:spPr>
        <p:txBody>
          <a:bodyPr wrap="square" rtlCol="0">
            <a:spAutoFit/>
          </a:bodyPr>
          <a:lstStyle/>
          <a:p>
            <a:r>
              <a:rPr lang="en-GB" dirty="0" smtClean="0"/>
              <a:t>The </a:t>
            </a:r>
            <a:r>
              <a:rPr lang="en-GB" dirty="0" err="1" smtClean="0"/>
              <a:t>Wilcoxons</a:t>
            </a:r>
            <a:r>
              <a:rPr lang="en-GB" dirty="0" smtClean="0"/>
              <a:t> are married unlike Mr Mann and Ms Witney</a:t>
            </a:r>
            <a:endParaRPr lang="en-GB" dirty="0"/>
          </a:p>
        </p:txBody>
      </p:sp>
    </p:spTree>
    <p:extLst>
      <p:ext uri="{BB962C8B-B14F-4D97-AF65-F5344CB8AC3E}">
        <p14:creationId xmlns:p14="http://schemas.microsoft.com/office/powerpoint/2010/main" val="87934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0" end="10"/>
                                            </p:txEl>
                                          </p:spTgt>
                                        </p:tgtEl>
                                        <p:attrNameLst>
                                          <p:attrName>style.visibility</p:attrName>
                                        </p:attrNameLst>
                                      </p:cBhvr>
                                      <p:to>
                                        <p:strVal val="visible"/>
                                      </p:to>
                                    </p:set>
                                    <p:animEffect transition="in" filter="wipe(left)">
                                      <p:cBhvr>
                                        <p:cTn id="12" dur="500"/>
                                        <p:tgtEl>
                                          <p:spTgt spid="2">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animEffect transition="in" filter="wipe(left)">
                                      <p:cBhvr>
                                        <p:cTn id="17" dur="500"/>
                                        <p:tgtEl>
                                          <p:spTgt spid="2">
                                            <p:txEl>
                                              <p:pRg st="11" end="1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13" end="13"/>
                                            </p:txEl>
                                          </p:spTgt>
                                        </p:tgtEl>
                                        <p:attrNameLst>
                                          <p:attrName>style.visibility</p:attrName>
                                        </p:attrNameLst>
                                      </p:cBhvr>
                                      <p:to>
                                        <p:strVal val="visible"/>
                                      </p:to>
                                    </p:set>
                                    <p:animEffect transition="in" filter="wipe(left)">
                                      <p:cBhvr>
                                        <p:cTn id="22" dur="500"/>
                                        <p:tgtEl>
                                          <p:spTgt spid="2">
                                            <p:txEl>
                                              <p:pRg st="13" end="1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15" end="15"/>
                                            </p:txEl>
                                          </p:spTgt>
                                        </p:tgtEl>
                                        <p:attrNameLst>
                                          <p:attrName>style.visibility</p:attrName>
                                        </p:attrNameLst>
                                      </p:cBhvr>
                                      <p:to>
                                        <p:strVal val="visible"/>
                                      </p:to>
                                    </p:set>
                                    <p:animEffect transition="in" filter="wipe(left)">
                                      <p:cBhvr>
                                        <p:cTn id="27" dur="500"/>
                                        <p:tgtEl>
                                          <p:spTgt spid="2">
                                            <p:txEl>
                                              <p:pRg st="15" end="1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wipe(left)">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left)">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left)">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20688"/>
            <a:ext cx="8352928" cy="3693319"/>
          </a:xfrm>
          <a:prstGeom prst="rect">
            <a:avLst/>
          </a:prstGeom>
          <a:solidFill>
            <a:schemeClr val="accent3">
              <a:lumMod val="20000"/>
              <a:lumOff val="80000"/>
            </a:schemeClr>
          </a:solidFill>
          <a:ln w="38100">
            <a:solidFill>
              <a:schemeClr val="tx1"/>
            </a:solidFill>
          </a:ln>
        </p:spPr>
        <p:txBody>
          <a:bodyPr wrap="square">
            <a:spAutoFit/>
          </a:bodyPr>
          <a:lstStyle/>
          <a:p>
            <a:pPr defTabSz="914400"/>
            <a:r>
              <a:rPr lang="en-GB" b="1" i="1" dirty="0">
                <a:solidFill>
                  <a:prstClr val="black"/>
                </a:solidFill>
                <a:latin typeface="Calibri"/>
              </a:rPr>
              <a:t>Justifying </a:t>
            </a:r>
            <a:r>
              <a:rPr lang="en-GB" b="1" i="1" dirty="0" smtClean="0">
                <a:solidFill>
                  <a:prstClr val="black"/>
                </a:solidFill>
                <a:latin typeface="Calibri"/>
              </a:rPr>
              <a:t>chi-square</a:t>
            </a:r>
          </a:p>
          <a:p>
            <a:pPr defTabSz="914400"/>
            <a:endParaRPr lang="en-GB" b="1" i="1" dirty="0">
              <a:solidFill>
                <a:prstClr val="black"/>
              </a:solidFill>
              <a:latin typeface="Calibri"/>
            </a:endParaRPr>
          </a:p>
          <a:p>
            <a:pPr defTabSz="914400"/>
            <a:r>
              <a:rPr lang="en-GB" dirty="0" smtClean="0">
                <a:solidFill>
                  <a:prstClr val="black"/>
                </a:solidFill>
                <a:latin typeface="Calibri"/>
              </a:rPr>
              <a:t>We have categorical data – counts of categories only</a:t>
            </a:r>
          </a:p>
          <a:p>
            <a:pPr defTabSz="914400"/>
            <a:endParaRPr lang="en-GB" dirty="0">
              <a:solidFill>
                <a:prstClr val="black"/>
              </a:solidFill>
              <a:latin typeface="Calibri"/>
            </a:endParaRPr>
          </a:p>
          <a:p>
            <a:pPr defTabSz="914400"/>
            <a:r>
              <a:rPr lang="en-GB" dirty="0" smtClean="0">
                <a:solidFill>
                  <a:prstClr val="black"/>
                </a:solidFill>
                <a:latin typeface="Calibri"/>
              </a:rPr>
              <a:t>We are looking </a:t>
            </a:r>
            <a:r>
              <a:rPr lang="en-GB" dirty="0">
                <a:solidFill>
                  <a:prstClr val="black"/>
                </a:solidFill>
                <a:latin typeface="Calibri"/>
              </a:rPr>
              <a:t>for an association between </a:t>
            </a:r>
            <a:r>
              <a:rPr lang="en-GB" dirty="0" smtClean="0">
                <a:solidFill>
                  <a:prstClr val="black"/>
                </a:solidFill>
                <a:latin typeface="Calibri"/>
              </a:rPr>
              <a:t>categories</a:t>
            </a:r>
          </a:p>
          <a:p>
            <a:pPr defTabSz="914400"/>
            <a:endParaRPr lang="en-GB" dirty="0">
              <a:solidFill>
                <a:prstClr val="black"/>
              </a:solidFill>
              <a:latin typeface="Calibri"/>
            </a:endParaRPr>
          </a:p>
          <a:p>
            <a:pPr defTabSz="914400"/>
            <a:r>
              <a:rPr lang="en-GB" dirty="0" smtClean="0">
                <a:solidFill>
                  <a:prstClr val="black"/>
                </a:solidFill>
                <a:latin typeface="Calibri"/>
              </a:rPr>
              <a:t>OR (e.g.):</a:t>
            </a:r>
          </a:p>
          <a:p>
            <a:pPr defTabSz="914400"/>
            <a:endParaRPr lang="en-GB" dirty="0">
              <a:solidFill>
                <a:prstClr val="black"/>
              </a:solidFill>
              <a:latin typeface="Calibri"/>
            </a:endParaRPr>
          </a:p>
          <a:p>
            <a:pPr defTabSz="914400"/>
            <a:r>
              <a:rPr lang="en-GB" dirty="0" smtClean="0">
                <a:solidFill>
                  <a:prstClr val="black"/>
                </a:solidFill>
                <a:latin typeface="Calibri"/>
              </a:rPr>
              <a:t>We are investigating whether boys and girls differ across toy choice</a:t>
            </a:r>
          </a:p>
          <a:p>
            <a:pPr defTabSz="914400"/>
            <a:endParaRPr lang="en-GB" dirty="0">
              <a:solidFill>
                <a:prstClr val="black"/>
              </a:solidFill>
              <a:latin typeface="Calibri"/>
            </a:endParaRPr>
          </a:p>
          <a:p>
            <a:pPr defTabSz="914400"/>
            <a:r>
              <a:rPr lang="en-GB" b="1" dirty="0" smtClean="0">
                <a:solidFill>
                  <a:prstClr val="black"/>
                </a:solidFill>
                <a:latin typeface="Calibri"/>
              </a:rPr>
              <a:t>Hence chi-square </a:t>
            </a:r>
          </a:p>
          <a:p>
            <a:pPr defTabSz="914400"/>
            <a:endParaRPr lang="en-GB" dirty="0">
              <a:solidFill>
                <a:prstClr val="black"/>
              </a:solidFill>
              <a:latin typeface="Calibri"/>
            </a:endParaRPr>
          </a:p>
          <a:p>
            <a:pPr defTabSz="914400"/>
            <a:endParaRPr lang="en-GB" dirty="0">
              <a:solidFill>
                <a:prstClr val="black"/>
              </a:solidFill>
              <a:latin typeface="Calibri"/>
            </a:endParaRPr>
          </a:p>
        </p:txBody>
      </p:sp>
    </p:spTree>
    <p:extLst>
      <p:ext uri="{BB962C8B-B14F-4D97-AF65-F5344CB8AC3E}">
        <p14:creationId xmlns:p14="http://schemas.microsoft.com/office/powerpoint/2010/main" val="417670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left)">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wipe(left)">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wipe(left)">
                                      <p:cBhvr>
                                        <p:cTn id="3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476672"/>
            <a:ext cx="8352928" cy="5078313"/>
          </a:xfrm>
          <a:prstGeom prst="rect">
            <a:avLst/>
          </a:prstGeom>
          <a:solidFill>
            <a:schemeClr val="bg2">
              <a:lumMod val="20000"/>
              <a:lumOff val="80000"/>
            </a:schemeClr>
          </a:solidFill>
          <a:ln w="38100">
            <a:solidFill>
              <a:schemeClr val="tx1"/>
            </a:solidFill>
          </a:ln>
        </p:spPr>
        <p:txBody>
          <a:bodyPr wrap="square">
            <a:spAutoFit/>
          </a:bodyPr>
          <a:lstStyle/>
          <a:p>
            <a:pPr defTabSz="914400"/>
            <a:r>
              <a:rPr lang="en-GB" b="1" i="1" dirty="0">
                <a:solidFill>
                  <a:prstClr val="black"/>
                </a:solidFill>
                <a:latin typeface="Calibri"/>
              </a:rPr>
              <a:t>Justifying </a:t>
            </a:r>
            <a:r>
              <a:rPr lang="en-GB" b="1" i="1" dirty="0" smtClean="0">
                <a:solidFill>
                  <a:prstClr val="black"/>
                </a:solidFill>
                <a:latin typeface="Calibri"/>
              </a:rPr>
              <a:t>correlation</a:t>
            </a:r>
          </a:p>
          <a:p>
            <a:pPr defTabSz="914400"/>
            <a:endParaRPr lang="en-GB" b="1" i="1" dirty="0">
              <a:solidFill>
                <a:prstClr val="black"/>
              </a:solidFill>
              <a:latin typeface="Calibri"/>
            </a:endParaRPr>
          </a:p>
          <a:p>
            <a:pPr defTabSz="914400"/>
            <a:r>
              <a:rPr lang="en-GB" dirty="0" smtClean="0">
                <a:solidFill>
                  <a:prstClr val="black"/>
                </a:solidFill>
                <a:latin typeface="Calibri"/>
              </a:rPr>
              <a:t>We are looking for relationship/association between two sets of related scores</a:t>
            </a:r>
          </a:p>
          <a:p>
            <a:pPr defTabSz="914400"/>
            <a:endParaRPr lang="en-GB" dirty="0">
              <a:solidFill>
                <a:prstClr val="black"/>
              </a:solidFill>
              <a:latin typeface="Calibri"/>
            </a:endParaRPr>
          </a:p>
          <a:p>
            <a:r>
              <a:rPr lang="en-GB" dirty="0">
                <a:solidFill>
                  <a:prstClr val="black"/>
                </a:solidFill>
              </a:rPr>
              <a:t>We’re treating data as ordinal </a:t>
            </a:r>
          </a:p>
          <a:p>
            <a:endParaRPr lang="en-GB" dirty="0">
              <a:solidFill>
                <a:prstClr val="black"/>
              </a:solidFill>
            </a:endParaRPr>
          </a:p>
          <a:p>
            <a:r>
              <a:rPr lang="en-GB" dirty="0">
                <a:solidFill>
                  <a:prstClr val="black"/>
                </a:solidFill>
              </a:rPr>
              <a:t>(because …. Human judgement OR parametric assumptions violated OR just because we want to! Or question tells you </a:t>
            </a:r>
            <a:r>
              <a:rPr lang="en-GB" dirty="0" smtClean="0">
                <a:solidFill>
                  <a:prstClr val="black"/>
                </a:solidFill>
              </a:rPr>
              <a:t>so)</a:t>
            </a:r>
            <a:endParaRPr lang="en-GB" dirty="0">
              <a:solidFill>
                <a:prstClr val="black"/>
              </a:solidFill>
            </a:endParaRPr>
          </a:p>
          <a:p>
            <a:pPr defTabSz="914400"/>
            <a:endParaRPr lang="en-GB" b="1" dirty="0" smtClean="0">
              <a:solidFill>
                <a:prstClr val="black"/>
              </a:solidFill>
              <a:latin typeface="Calibri"/>
            </a:endParaRPr>
          </a:p>
          <a:p>
            <a:pPr defTabSz="914400"/>
            <a:r>
              <a:rPr lang="en-GB" b="1" dirty="0" smtClean="0">
                <a:solidFill>
                  <a:prstClr val="black"/>
                </a:solidFill>
                <a:latin typeface="Calibri"/>
              </a:rPr>
              <a:t>Hence Spearman’s rho</a:t>
            </a:r>
          </a:p>
          <a:p>
            <a:pPr defTabSz="914400"/>
            <a:endParaRPr lang="en-GB" dirty="0" smtClean="0">
              <a:solidFill>
                <a:prstClr val="black"/>
              </a:solidFill>
              <a:latin typeface="Calibri"/>
            </a:endParaRPr>
          </a:p>
          <a:p>
            <a:r>
              <a:rPr lang="en-GB" dirty="0" smtClean="0">
                <a:solidFill>
                  <a:prstClr val="black"/>
                </a:solidFill>
                <a:latin typeface="Calibri"/>
              </a:rPr>
              <a:t>We have interval level data </a:t>
            </a:r>
            <a:r>
              <a:rPr lang="en-GB" dirty="0">
                <a:solidFill>
                  <a:prstClr val="black"/>
                </a:solidFill>
              </a:rPr>
              <a:t>(because.....(e.g.) each person has a score OR question says </a:t>
            </a:r>
            <a:r>
              <a:rPr lang="en-GB" dirty="0" smtClean="0">
                <a:solidFill>
                  <a:prstClr val="black"/>
                </a:solidFill>
              </a:rPr>
              <a:t>so)</a:t>
            </a:r>
            <a:endParaRPr lang="en-GB" dirty="0">
              <a:solidFill>
                <a:prstClr val="black"/>
              </a:solidFill>
            </a:endParaRPr>
          </a:p>
          <a:p>
            <a:endParaRPr lang="en-GB" dirty="0">
              <a:solidFill>
                <a:prstClr val="black"/>
              </a:solidFill>
            </a:endParaRPr>
          </a:p>
          <a:p>
            <a:r>
              <a:rPr lang="en-GB" dirty="0">
                <a:solidFill>
                  <a:prstClr val="black"/>
                </a:solidFill>
              </a:rPr>
              <a:t>Data are normally distributed </a:t>
            </a:r>
            <a:endParaRPr lang="en-GB" dirty="0" smtClean="0">
              <a:solidFill>
                <a:prstClr val="black"/>
              </a:solidFill>
            </a:endParaRPr>
          </a:p>
          <a:p>
            <a:endParaRPr lang="en-GB" dirty="0">
              <a:solidFill>
                <a:prstClr val="black"/>
              </a:solidFill>
            </a:endParaRPr>
          </a:p>
          <a:p>
            <a:r>
              <a:rPr lang="en-GB" b="1" dirty="0" smtClean="0">
                <a:solidFill>
                  <a:prstClr val="black"/>
                </a:solidFill>
              </a:rPr>
              <a:t>Hence Pearson’s r</a:t>
            </a:r>
            <a:endParaRPr lang="en-GB" b="1" dirty="0">
              <a:solidFill>
                <a:prstClr val="black"/>
              </a:solidFill>
            </a:endParaRPr>
          </a:p>
          <a:p>
            <a:pPr defTabSz="914400"/>
            <a:endParaRPr lang="en-GB" dirty="0">
              <a:solidFill>
                <a:prstClr val="black"/>
              </a:solidFill>
              <a:latin typeface="Calibri"/>
            </a:endParaRPr>
          </a:p>
        </p:txBody>
      </p:sp>
    </p:spTree>
    <p:extLst>
      <p:ext uri="{BB962C8B-B14F-4D97-AF65-F5344CB8AC3E}">
        <p14:creationId xmlns:p14="http://schemas.microsoft.com/office/powerpoint/2010/main" val="60093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left)">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wipe(left)">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wipe(left)">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pPr marL="0" indent="0">
              <a:buNone/>
            </a:pPr>
            <a:r>
              <a:rPr lang="en-GB" dirty="0"/>
              <a:t>A researcher asks students to complete a scale for anxiety and one for stress. She wishes to support the claim that anxiety is related to stress. On the stress scale, there are many more very high scores than very low scores</a:t>
            </a:r>
            <a:r>
              <a:rPr lang="en-GB" dirty="0" smtClean="0"/>
              <a:t>.</a:t>
            </a:r>
          </a:p>
          <a:p>
            <a:pPr marL="0" indent="0">
              <a:buNone/>
            </a:pPr>
            <a:endParaRPr lang="en-GB" dirty="0"/>
          </a:p>
          <a:p>
            <a:pPr marL="0" indent="0">
              <a:buNone/>
            </a:pPr>
            <a:r>
              <a:rPr lang="en-GB" dirty="0"/>
              <a:t>State which statistical test should be used to support the researcher’s claim and why (3)</a:t>
            </a:r>
          </a:p>
        </p:txBody>
      </p:sp>
    </p:spTree>
    <p:extLst>
      <p:ext uri="{BB962C8B-B14F-4D97-AF65-F5344CB8AC3E}">
        <p14:creationId xmlns:p14="http://schemas.microsoft.com/office/powerpoint/2010/main" val="2723873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lnSpcReduction="10000"/>
          </a:bodyPr>
          <a:lstStyle/>
          <a:p>
            <a:pPr marL="0" indent="0">
              <a:buNone/>
            </a:pPr>
            <a:r>
              <a:rPr lang="en-GB" dirty="0" smtClean="0"/>
              <a:t>Participants </a:t>
            </a:r>
            <a:r>
              <a:rPr lang="en-GB" dirty="0"/>
              <a:t>have completed a risk-taking measure and have completed </a:t>
            </a:r>
            <a:r>
              <a:rPr lang="en-GB" dirty="0" err="1"/>
              <a:t>Bem’s</a:t>
            </a:r>
            <a:r>
              <a:rPr lang="en-GB" dirty="0"/>
              <a:t> androgyny scale. Each participant has been classified as either ‘masculine’ or ‘androgynous’.  The hypothesis is tested that androgynous individuals are less risk-taking than masculine individuals. Data are considered suitable for a parametric test. </a:t>
            </a:r>
            <a:endParaRPr lang="en-GB" dirty="0" smtClean="0"/>
          </a:p>
          <a:p>
            <a:pPr marL="0" indent="0">
              <a:buNone/>
            </a:pPr>
            <a:endParaRPr lang="en-GB" dirty="0"/>
          </a:p>
          <a:p>
            <a:pPr marL="0" indent="0">
              <a:buNone/>
            </a:pPr>
            <a:r>
              <a:rPr lang="en-GB" dirty="0"/>
              <a:t>State which test should be used to test the hypothesis and why is it appropriate?  (3) </a:t>
            </a:r>
          </a:p>
          <a:p>
            <a:endParaRPr lang="en-GB" dirty="0"/>
          </a:p>
        </p:txBody>
      </p:sp>
    </p:spTree>
    <p:extLst>
      <p:ext uri="{BB962C8B-B14F-4D97-AF65-F5344CB8AC3E}">
        <p14:creationId xmlns:p14="http://schemas.microsoft.com/office/powerpoint/2010/main" val="54750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fontScale="92500"/>
          </a:bodyPr>
          <a:lstStyle/>
          <a:p>
            <a:pPr marL="0" indent="0">
              <a:buNone/>
            </a:pPr>
            <a:r>
              <a:rPr lang="en-GB" dirty="0"/>
              <a:t>Participants are asked to perform a wiggly wire task alone and then in front of an audience. When the participant’s hoop touches the wire an error is recorded. The researcher tests the hypothesis that an audience causes greater anxiety and hence lower performance.  She expects errors in the audience condition to be higher than those in the alone condition.  The mean number of errors in each condition is much higher than the median. </a:t>
            </a:r>
          </a:p>
          <a:p>
            <a:pPr marL="0" indent="0">
              <a:buNone/>
            </a:pPr>
            <a:r>
              <a:rPr lang="en-GB" dirty="0"/>
              <a:t>State which statistical test should be used to test the hypothesis? Explain why you chose this test (3)</a:t>
            </a:r>
          </a:p>
          <a:p>
            <a:pPr marL="0" indent="0">
              <a:buNone/>
            </a:pPr>
            <a:endParaRPr lang="en-GB" dirty="0"/>
          </a:p>
        </p:txBody>
      </p:sp>
    </p:spTree>
    <p:extLst>
      <p:ext uri="{BB962C8B-B14F-4D97-AF65-F5344CB8AC3E}">
        <p14:creationId xmlns:p14="http://schemas.microsoft.com/office/powerpoint/2010/main" val="1260695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lstStyle/>
          <a:p>
            <a:pPr marL="0" indent="0">
              <a:buNone/>
            </a:pPr>
            <a:r>
              <a:rPr lang="en-GB" dirty="0"/>
              <a:t>Young children who are either 30 to 36 months or 37 to 48 months old are asked to perform the Theory of Mind Smarties test. They either get the answer right or wrong.  </a:t>
            </a:r>
          </a:p>
          <a:p>
            <a:pPr marL="0" indent="0">
              <a:buNone/>
            </a:pPr>
            <a:r>
              <a:rPr lang="en-GB" dirty="0"/>
              <a:t>State which test can be used to show that significantly more of the older children get the answer right? Explain why this test is appropriate?   (3) </a:t>
            </a:r>
          </a:p>
          <a:p>
            <a:pPr marL="0" indent="0">
              <a:buNone/>
            </a:pPr>
            <a:endParaRPr lang="en-GB" dirty="0"/>
          </a:p>
        </p:txBody>
      </p:sp>
    </p:spTree>
    <p:extLst>
      <p:ext uri="{BB962C8B-B14F-4D97-AF65-F5344CB8AC3E}">
        <p14:creationId xmlns:p14="http://schemas.microsoft.com/office/powerpoint/2010/main" val="3107229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lstStyle/>
          <a:p>
            <a:pPr marL="0" indent="0">
              <a:buNone/>
            </a:pPr>
            <a:r>
              <a:rPr lang="en-GB" dirty="0"/>
              <a:t>Participants are given 25 ml of Coca Cola. They are then asked to respond by pressing a button whenever a red light appears. Reaction times are recorded. The participants are brought back again the next day and given 250 ml of </a:t>
            </a:r>
            <a:r>
              <a:rPr lang="en-GB" dirty="0" err="1"/>
              <a:t>decaff</a:t>
            </a:r>
            <a:r>
              <a:rPr lang="en-GB" dirty="0"/>
              <a:t> Coca Cola. Again reaction times for the same response task are recorded. Does caffeine enhance performance? </a:t>
            </a:r>
          </a:p>
          <a:p>
            <a:pPr marL="0" indent="0">
              <a:buNone/>
            </a:pPr>
            <a:endParaRPr lang="en-GB" dirty="0" smtClean="0"/>
          </a:p>
          <a:p>
            <a:pPr marL="0" indent="0">
              <a:buNone/>
            </a:pPr>
            <a:r>
              <a:rPr lang="en-GB" dirty="0" smtClean="0"/>
              <a:t>Which </a:t>
            </a:r>
            <a:r>
              <a:rPr lang="en-GB" dirty="0"/>
              <a:t>test can tell us this, assuming reaction times are suitable for parametric testing?</a:t>
            </a:r>
          </a:p>
          <a:p>
            <a:endParaRPr lang="en-GB" dirty="0"/>
          </a:p>
        </p:txBody>
      </p:sp>
    </p:spTree>
    <p:extLst>
      <p:ext uri="{BB962C8B-B14F-4D97-AF65-F5344CB8AC3E}">
        <p14:creationId xmlns:p14="http://schemas.microsoft.com/office/powerpoint/2010/main" val="2041700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pPr marL="0" indent="0">
              <a:buNone/>
            </a:pPr>
            <a:r>
              <a:rPr lang="en-GB" dirty="0"/>
              <a:t>Participants </a:t>
            </a:r>
            <a:r>
              <a:rPr lang="en-GB" dirty="0" smtClean="0"/>
              <a:t>were asked </a:t>
            </a:r>
            <a:r>
              <a:rPr lang="en-GB" dirty="0"/>
              <a:t>to rate an article written either by a woman or by a man using a scale of 1 – 10 for ‘quality’. The data are analysed using a non-parametric test. </a:t>
            </a:r>
          </a:p>
          <a:p>
            <a:pPr marL="0" indent="0">
              <a:buNone/>
            </a:pPr>
            <a:endParaRPr lang="en-GB" dirty="0" smtClean="0"/>
          </a:p>
          <a:p>
            <a:pPr marL="0" indent="0">
              <a:buNone/>
            </a:pPr>
            <a:r>
              <a:rPr lang="en-GB" dirty="0" smtClean="0"/>
              <a:t>State </a:t>
            </a:r>
            <a:r>
              <a:rPr lang="en-GB" dirty="0"/>
              <a:t>which test is appropriate and justify your choice (3)</a:t>
            </a:r>
          </a:p>
          <a:p>
            <a:endParaRPr lang="en-GB" dirty="0"/>
          </a:p>
        </p:txBody>
      </p:sp>
    </p:spTree>
    <p:extLst>
      <p:ext uri="{BB962C8B-B14F-4D97-AF65-F5344CB8AC3E}">
        <p14:creationId xmlns:p14="http://schemas.microsoft.com/office/powerpoint/2010/main" val="3907169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buNone/>
            </a:pPr>
            <a:r>
              <a:rPr lang="en-GB" dirty="0"/>
              <a:t>Participants rate pictures of males and females on a scale of 1 to 10 for attractiveness. The males and females are actually members of couples. Ratings for the male and female in each couple are then paired together.  The ratings are found to be suitable for parametric testing. Are couples well matched on </a:t>
            </a:r>
            <a:r>
              <a:rPr lang="en-GB" dirty="0" smtClean="0"/>
              <a:t>attractiveness?</a:t>
            </a:r>
          </a:p>
          <a:p>
            <a:pPr marL="0" indent="0">
              <a:buNone/>
            </a:pPr>
            <a:endParaRPr lang="en-GB" dirty="0"/>
          </a:p>
          <a:p>
            <a:pPr marL="0" indent="0">
              <a:buNone/>
            </a:pPr>
            <a:r>
              <a:rPr lang="en-GB" dirty="0" smtClean="0"/>
              <a:t>State </a:t>
            </a:r>
            <a:r>
              <a:rPr lang="en-GB" dirty="0"/>
              <a:t>which test can be used to find out and why? (3)</a:t>
            </a:r>
          </a:p>
          <a:p>
            <a:endParaRPr lang="en-GB" dirty="0"/>
          </a:p>
        </p:txBody>
      </p:sp>
    </p:spTree>
    <p:extLst>
      <p:ext uri="{BB962C8B-B14F-4D97-AF65-F5344CB8AC3E}">
        <p14:creationId xmlns:p14="http://schemas.microsoft.com/office/powerpoint/2010/main" val="21186480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Creating scenarios questions</a:t>
            </a:r>
            <a:endParaRPr lang="en-GB" dirty="0"/>
          </a:p>
        </p:txBody>
      </p:sp>
      <p:sp>
        <p:nvSpPr>
          <p:cNvPr id="5" name="TextBox 4"/>
          <p:cNvSpPr txBox="1"/>
          <p:nvPr/>
        </p:nvSpPr>
        <p:spPr>
          <a:xfrm>
            <a:off x="611560" y="1484783"/>
            <a:ext cx="7920880" cy="1384995"/>
          </a:xfrm>
          <a:prstGeom prst="rect">
            <a:avLst/>
          </a:prstGeom>
          <a:noFill/>
        </p:spPr>
        <p:txBody>
          <a:bodyPr wrap="square" rtlCol="0">
            <a:spAutoFit/>
          </a:bodyPr>
          <a:lstStyle/>
          <a:p>
            <a:r>
              <a:rPr lang="en-GB" sz="2800" dirty="0" smtClean="0"/>
              <a:t>I found this fantastic clip on Facebook and it inspired me to write a chi squared question for my pupils’ mock exam.</a:t>
            </a:r>
            <a:endParaRPr lang="en-GB"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104" y="4581128"/>
            <a:ext cx="3600400" cy="2016224"/>
          </a:xfrm>
          <a:prstGeom prst="rect">
            <a:avLst/>
          </a:prstGeom>
        </p:spPr>
      </p:pic>
      <p:pic>
        <p:nvPicPr>
          <p:cNvPr id="7" name="Picture 6">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2901699"/>
            <a:ext cx="3960440" cy="2468303"/>
          </a:xfrm>
          <a:prstGeom prst="rect">
            <a:avLst/>
          </a:prstGeom>
        </p:spPr>
      </p:pic>
    </p:spTree>
    <p:extLst>
      <p:ext uri="{BB962C8B-B14F-4D97-AF65-F5344CB8AC3E}">
        <p14:creationId xmlns:p14="http://schemas.microsoft.com/office/powerpoint/2010/main" val="30544621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hlinkClick r:id="rId2"/>
              </a:rPr>
              <a:t>Let’s tally the bees behaviour</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1785413"/>
              </p:ext>
            </p:extLst>
          </p:nvPr>
        </p:nvGraphicFramePr>
        <p:xfrm>
          <a:off x="457200" y="1600200"/>
          <a:ext cx="8229600" cy="30175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GB" dirty="0"/>
                    </a:p>
                  </a:txBody>
                  <a:tcPr/>
                </a:tc>
                <a:tc>
                  <a:txBody>
                    <a:bodyPr/>
                    <a:lstStyle/>
                    <a:p>
                      <a:r>
                        <a:rPr lang="en-GB" sz="1800" b="0" i="0" kern="1200" dirty="0" smtClean="0">
                          <a:solidFill>
                            <a:schemeClr val="lt1"/>
                          </a:solidFill>
                          <a:effectLst/>
                          <a:latin typeface="+mn-lt"/>
                          <a:ea typeface="+mn-ea"/>
                          <a:cs typeface="+mn-cs"/>
                        </a:rPr>
                        <a:t>Pulled the string to receive a treat</a:t>
                      </a:r>
                      <a:endParaRPr lang="en-GB" dirty="0"/>
                    </a:p>
                  </a:txBody>
                  <a:tcPr/>
                </a:tc>
                <a:tc>
                  <a:txBody>
                    <a:bodyPr/>
                    <a:lstStyle/>
                    <a:p>
                      <a:r>
                        <a:rPr lang="en-GB" sz="1800" b="0" i="0" kern="1200" dirty="0" smtClean="0">
                          <a:solidFill>
                            <a:schemeClr val="lt1"/>
                          </a:solidFill>
                          <a:effectLst/>
                          <a:latin typeface="+mn-lt"/>
                          <a:ea typeface="+mn-ea"/>
                          <a:cs typeface="+mn-cs"/>
                        </a:rPr>
                        <a:t>Did not pulled the string to receive a treat</a:t>
                      </a:r>
                      <a:endParaRPr lang="en-GB" dirty="0"/>
                    </a:p>
                  </a:txBody>
                  <a:tcPr/>
                </a:tc>
              </a:tr>
              <a:tr h="370840">
                <a:tc>
                  <a:txBody>
                    <a:bodyPr/>
                    <a:lstStyle/>
                    <a:p>
                      <a:r>
                        <a:rPr lang="en-GB" sz="1800" b="0" i="0" kern="1200" dirty="0" smtClean="0">
                          <a:solidFill>
                            <a:schemeClr val="dk1"/>
                          </a:solidFill>
                          <a:effectLst/>
                          <a:latin typeface="+mn-lt"/>
                          <a:ea typeface="+mn-ea"/>
                          <a:cs typeface="+mn-cs"/>
                        </a:rPr>
                        <a:t>Did not observe innovator bees before being faced with the string pulling challenge</a:t>
                      </a:r>
                      <a:endParaRPr lang="en-GB" dirty="0"/>
                    </a:p>
                  </a:txBody>
                  <a:tcPr/>
                </a:tc>
                <a:tc>
                  <a:txBody>
                    <a:bodyPr/>
                    <a:lstStyle/>
                    <a:p>
                      <a:endParaRPr lang="en-GB" dirty="0"/>
                    </a:p>
                  </a:txBody>
                  <a:tcPr/>
                </a:tc>
                <a:tc>
                  <a:txBody>
                    <a:bodyPr/>
                    <a:lstStyle/>
                    <a:p>
                      <a:endParaRPr lang="en-GB"/>
                    </a:p>
                  </a:txBody>
                  <a:tcPr/>
                </a:tc>
              </a:tr>
              <a:tr h="370840">
                <a:tc>
                  <a:txBody>
                    <a:bodyPr/>
                    <a:lstStyle/>
                    <a:p>
                      <a:r>
                        <a:rPr lang="en-GB" sz="1800" b="0" i="0" kern="1200" dirty="0" smtClean="0">
                          <a:solidFill>
                            <a:schemeClr val="dk1"/>
                          </a:solidFill>
                          <a:effectLst/>
                          <a:latin typeface="+mn-lt"/>
                          <a:ea typeface="+mn-ea"/>
                          <a:cs typeface="+mn-cs"/>
                        </a:rPr>
                        <a:t>Observed innovator bees before being faced with the string pulling challenge</a:t>
                      </a:r>
                    </a:p>
                    <a:p>
                      <a:endParaRPr lang="en-GB" dirty="0"/>
                    </a:p>
                  </a:txBody>
                  <a:tcPr/>
                </a:tc>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35117025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dirty="0" smtClean="0"/>
              <a:t>We did not see the innovator bees before being faced with the string pulling challenge</a:t>
            </a:r>
            <a:endParaRPr lang="en-GB" dirty="0"/>
          </a:p>
        </p:txBody>
      </p:sp>
      <p:sp>
        <p:nvSpPr>
          <p:cNvPr id="4" name="Oval Callout 3"/>
          <p:cNvSpPr/>
          <p:nvPr/>
        </p:nvSpPr>
        <p:spPr>
          <a:xfrm>
            <a:off x="2771800" y="2686854"/>
            <a:ext cx="4032448" cy="1440160"/>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383868" y="3222268"/>
            <a:ext cx="2808312" cy="369332"/>
          </a:xfrm>
          <a:prstGeom prst="rect">
            <a:avLst/>
          </a:prstGeom>
          <a:noFill/>
        </p:spPr>
        <p:txBody>
          <a:bodyPr wrap="square" rtlCol="0">
            <a:spAutoFit/>
          </a:bodyPr>
          <a:lstStyle/>
          <a:p>
            <a:r>
              <a:rPr lang="en-GB" dirty="0" smtClean="0">
                <a:solidFill>
                  <a:schemeClr val="bg1"/>
                </a:solidFill>
              </a:rPr>
              <a:t>I did not pull the string</a:t>
            </a:r>
            <a:endParaRPr lang="en-GB" dirty="0">
              <a:solidFill>
                <a:schemeClr val="bg1"/>
              </a:solidFill>
            </a:endParaRPr>
          </a:p>
        </p:txBody>
      </p:sp>
      <p:pic>
        <p:nvPicPr>
          <p:cNvPr id="6" name="Picture 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5219" y="3645024"/>
            <a:ext cx="1952625" cy="2343150"/>
          </a:xfrm>
          <a:prstGeom prst="rect">
            <a:avLst/>
          </a:prstGeom>
        </p:spPr>
      </p:pic>
    </p:spTree>
    <p:extLst>
      <p:ext uri="{BB962C8B-B14F-4D97-AF65-F5344CB8AC3E}">
        <p14:creationId xmlns:p14="http://schemas.microsoft.com/office/powerpoint/2010/main" val="37463106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2120843"/>
            <a:ext cx="2600325" cy="2886075"/>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268760"/>
            <a:ext cx="4067175" cy="1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75347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340768"/>
            <a:ext cx="3346086" cy="4444289"/>
          </a:xfrm>
          <a:prstGeom prst="rect">
            <a:avLst/>
          </a:prstGeom>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124744"/>
            <a:ext cx="4067175" cy="1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21059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19515">
            <a:off x="1518420" y="2376427"/>
            <a:ext cx="4048125" cy="2667000"/>
          </a:xfrm>
          <a:prstGeom prst="rect">
            <a:avLst/>
          </a:prstGeom>
        </p:spPr>
      </p:pic>
      <p:sp>
        <p:nvSpPr>
          <p:cNvPr id="3" name="Oval Callout 2"/>
          <p:cNvSpPr/>
          <p:nvPr/>
        </p:nvSpPr>
        <p:spPr>
          <a:xfrm>
            <a:off x="3779912" y="1340768"/>
            <a:ext cx="4032448" cy="1440160"/>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4187152" y="1772072"/>
            <a:ext cx="3420380" cy="523220"/>
          </a:xfrm>
          <a:prstGeom prst="rect">
            <a:avLst/>
          </a:prstGeom>
          <a:noFill/>
        </p:spPr>
        <p:txBody>
          <a:bodyPr wrap="square" rtlCol="0">
            <a:spAutoFit/>
          </a:bodyPr>
          <a:lstStyle/>
          <a:p>
            <a:r>
              <a:rPr lang="en-GB" sz="2800" dirty="0" smtClean="0">
                <a:solidFill>
                  <a:schemeClr val="bg1"/>
                </a:solidFill>
              </a:rPr>
              <a:t>I DID pull the string</a:t>
            </a:r>
            <a:endParaRPr lang="en-GB" sz="2800" dirty="0">
              <a:solidFill>
                <a:schemeClr val="bg1"/>
              </a:solidFill>
            </a:endParaRPr>
          </a:p>
        </p:txBody>
      </p:sp>
      <p:sp>
        <p:nvSpPr>
          <p:cNvPr id="5" name="TextBox 4"/>
          <p:cNvSpPr txBox="1"/>
          <p:nvPr/>
        </p:nvSpPr>
        <p:spPr>
          <a:xfrm>
            <a:off x="4165666" y="5085184"/>
            <a:ext cx="4320480" cy="1323439"/>
          </a:xfrm>
          <a:prstGeom prst="rect">
            <a:avLst/>
          </a:prstGeom>
          <a:noFill/>
        </p:spPr>
        <p:txBody>
          <a:bodyPr wrap="square" rtlCol="0">
            <a:spAutoFit/>
          </a:bodyPr>
          <a:lstStyle/>
          <a:p>
            <a:pPr algn="ctr"/>
            <a:r>
              <a:rPr lang="en-GB" sz="4000" dirty="0" smtClean="0">
                <a:solidFill>
                  <a:srgbClr val="FFFF00"/>
                </a:solidFill>
                <a:latin typeface="Berlin Sans FB Demi" panose="020E0802020502020306" pitchFamily="34" charset="0"/>
              </a:rPr>
              <a:t>I am an </a:t>
            </a:r>
          </a:p>
          <a:p>
            <a:pPr algn="ctr"/>
            <a:r>
              <a:rPr lang="en-GB" sz="4000" dirty="0" smtClean="0">
                <a:solidFill>
                  <a:srgbClr val="FFFF00"/>
                </a:solidFill>
                <a:latin typeface="Berlin Sans FB Demi" panose="020E0802020502020306" pitchFamily="34" charset="0"/>
              </a:rPr>
              <a:t>innovator bee!</a:t>
            </a:r>
            <a:endParaRPr lang="en-GB" sz="4000" dirty="0">
              <a:solidFill>
                <a:srgbClr val="FFFF00"/>
              </a:solidFill>
              <a:latin typeface="Berlin Sans FB Demi" panose="020E0802020502020306" pitchFamily="34" charset="0"/>
            </a:endParaRPr>
          </a:p>
        </p:txBody>
      </p:sp>
    </p:spTree>
    <p:extLst>
      <p:ext uri="{BB962C8B-B14F-4D97-AF65-F5344CB8AC3E}">
        <p14:creationId xmlns:p14="http://schemas.microsoft.com/office/powerpoint/2010/main" val="4567672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2708920"/>
            <a:ext cx="2524125" cy="1809750"/>
          </a:xfrm>
          <a:prstGeom prst="rect">
            <a:avLst/>
          </a:prstGeom>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300826"/>
            <a:ext cx="4067175" cy="1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34549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799783"/>
            <a:ext cx="3971985" cy="2975155"/>
          </a:xfrm>
          <a:prstGeom prst="rect">
            <a:avLst/>
          </a:prstGeom>
        </p:spPr>
      </p:pic>
      <p:sp>
        <p:nvSpPr>
          <p:cNvPr id="3" name="Oval Callout 2"/>
          <p:cNvSpPr/>
          <p:nvPr/>
        </p:nvSpPr>
        <p:spPr>
          <a:xfrm>
            <a:off x="4049688" y="833554"/>
            <a:ext cx="4032448" cy="1440160"/>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4355722" y="1076580"/>
            <a:ext cx="3420380" cy="954107"/>
          </a:xfrm>
          <a:prstGeom prst="rect">
            <a:avLst/>
          </a:prstGeom>
          <a:noFill/>
        </p:spPr>
        <p:txBody>
          <a:bodyPr wrap="square" rtlCol="0">
            <a:spAutoFit/>
          </a:bodyPr>
          <a:lstStyle/>
          <a:p>
            <a:pPr algn="ctr"/>
            <a:r>
              <a:rPr lang="en-GB" sz="2800" dirty="0" smtClean="0">
                <a:solidFill>
                  <a:schemeClr val="bg1"/>
                </a:solidFill>
              </a:rPr>
              <a:t>We BOTH pulled the string</a:t>
            </a:r>
            <a:endParaRPr lang="en-GB" sz="2800" dirty="0">
              <a:solidFill>
                <a:schemeClr val="bg1"/>
              </a:solidFill>
            </a:endParaRPr>
          </a:p>
        </p:txBody>
      </p:sp>
      <p:sp>
        <p:nvSpPr>
          <p:cNvPr id="5" name="Rectangle 4"/>
          <p:cNvSpPr/>
          <p:nvPr/>
        </p:nvSpPr>
        <p:spPr>
          <a:xfrm>
            <a:off x="4036767" y="5157192"/>
            <a:ext cx="4572000" cy="1323439"/>
          </a:xfrm>
          <a:prstGeom prst="rect">
            <a:avLst/>
          </a:prstGeom>
        </p:spPr>
        <p:txBody>
          <a:bodyPr>
            <a:spAutoFit/>
          </a:bodyPr>
          <a:lstStyle/>
          <a:p>
            <a:pPr algn="ctr"/>
            <a:r>
              <a:rPr lang="en-GB" sz="4000" dirty="0" smtClean="0">
                <a:solidFill>
                  <a:srgbClr val="FFFF00"/>
                </a:solidFill>
                <a:latin typeface="Berlin Sans FB Demi" panose="020E0802020502020306" pitchFamily="34" charset="0"/>
              </a:rPr>
              <a:t>We are</a:t>
            </a:r>
          </a:p>
          <a:p>
            <a:pPr algn="ctr"/>
            <a:r>
              <a:rPr lang="en-GB" sz="4000" dirty="0" smtClean="0">
                <a:solidFill>
                  <a:srgbClr val="FFFF00"/>
                </a:solidFill>
                <a:latin typeface="Berlin Sans FB Demi" panose="020E0802020502020306" pitchFamily="34" charset="0"/>
              </a:rPr>
              <a:t>innovator bees!</a:t>
            </a:r>
            <a:endParaRPr lang="en-GB" sz="4000" dirty="0">
              <a:solidFill>
                <a:srgbClr val="FFFF00"/>
              </a:solidFill>
              <a:latin typeface="Berlin Sans FB Demi" panose="020E0802020502020306" pitchFamily="34" charset="0"/>
            </a:endParaRPr>
          </a:p>
        </p:txBody>
      </p:sp>
    </p:spTree>
    <p:extLst>
      <p:ext uri="{BB962C8B-B14F-4D97-AF65-F5344CB8AC3E}">
        <p14:creationId xmlns:p14="http://schemas.microsoft.com/office/powerpoint/2010/main" val="3568480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2771800" y="2031223"/>
            <a:ext cx="4176464" cy="1944216"/>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3165308" y="2468407"/>
            <a:ext cx="3204356" cy="1077218"/>
          </a:xfrm>
          <a:prstGeom prst="rect">
            <a:avLst/>
          </a:prstGeom>
          <a:noFill/>
        </p:spPr>
        <p:txBody>
          <a:bodyPr wrap="square" rtlCol="0">
            <a:spAutoFit/>
          </a:bodyPr>
          <a:lstStyle/>
          <a:p>
            <a:pPr algn="ctr"/>
            <a:r>
              <a:rPr lang="en-GB" sz="3200" dirty="0" smtClean="0">
                <a:solidFill>
                  <a:schemeClr val="bg1"/>
                </a:solidFill>
              </a:rPr>
              <a:t>None of us pulled the string!</a:t>
            </a:r>
            <a:endParaRPr lang="en-GB" sz="32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192" y="202239"/>
            <a:ext cx="2267679" cy="157057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0220" y="4678524"/>
            <a:ext cx="2519624" cy="1759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960" y="523410"/>
            <a:ext cx="1425669" cy="14907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0312" y="4877943"/>
            <a:ext cx="1522855" cy="165978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7355" y="493122"/>
            <a:ext cx="1490291" cy="149029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4500" y="3545625"/>
            <a:ext cx="1123950" cy="1552575"/>
          </a:xfrm>
          <a:prstGeom prst="rect">
            <a:avLst/>
          </a:prstGeom>
        </p:spPr>
      </p:pic>
    </p:spTree>
    <p:extLst>
      <p:ext uri="{BB962C8B-B14F-4D97-AF65-F5344CB8AC3E}">
        <p14:creationId xmlns:p14="http://schemas.microsoft.com/office/powerpoint/2010/main" val="8501062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332656"/>
            <a:ext cx="8208912" cy="1200329"/>
          </a:xfrm>
          <a:prstGeom prst="rect">
            <a:avLst/>
          </a:prstGeom>
        </p:spPr>
        <p:txBody>
          <a:bodyPr wrap="square">
            <a:spAutoFit/>
          </a:bodyPr>
          <a:lstStyle/>
          <a:p>
            <a:r>
              <a:rPr lang="en-GB" sz="3600" dirty="0" smtClean="0"/>
              <a:t>We saw the innovator bees before being faced with the string pulling challenge</a:t>
            </a:r>
            <a:endParaRPr lang="en-GB" sz="3600" dirty="0"/>
          </a:p>
        </p:txBody>
      </p:sp>
      <p:sp>
        <p:nvSpPr>
          <p:cNvPr id="3" name="Oval Callout 2"/>
          <p:cNvSpPr/>
          <p:nvPr/>
        </p:nvSpPr>
        <p:spPr>
          <a:xfrm>
            <a:off x="2679254" y="2780928"/>
            <a:ext cx="4176464" cy="1944216"/>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3072762" y="3218112"/>
            <a:ext cx="3204356" cy="1077218"/>
          </a:xfrm>
          <a:prstGeom prst="rect">
            <a:avLst/>
          </a:prstGeom>
          <a:noFill/>
        </p:spPr>
        <p:txBody>
          <a:bodyPr wrap="square" rtlCol="0">
            <a:spAutoFit/>
          </a:bodyPr>
          <a:lstStyle/>
          <a:p>
            <a:pPr algn="ctr"/>
            <a:r>
              <a:rPr lang="en-GB" sz="3200" dirty="0" smtClean="0">
                <a:solidFill>
                  <a:schemeClr val="bg1"/>
                </a:solidFill>
              </a:rPr>
              <a:t>None of us pulled the string!</a:t>
            </a:r>
            <a:endParaRPr lang="en-GB" sz="3200"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754" y="2214791"/>
            <a:ext cx="1140127" cy="1368152"/>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4876" y="1565176"/>
            <a:ext cx="1140127" cy="1368152"/>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311" y="2214791"/>
            <a:ext cx="1140127" cy="1368152"/>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312" y="4730788"/>
            <a:ext cx="1140127" cy="1368152"/>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943" y="5085184"/>
            <a:ext cx="1140127" cy="1368152"/>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4753" y="4401108"/>
            <a:ext cx="1140127" cy="1368152"/>
          </a:xfrm>
          <a:prstGeom prst="rect">
            <a:avLst/>
          </a:prstGeom>
        </p:spPr>
      </p:pic>
    </p:spTree>
    <p:extLst>
      <p:ext uri="{BB962C8B-B14F-4D97-AF65-F5344CB8AC3E}">
        <p14:creationId xmlns:p14="http://schemas.microsoft.com/office/powerpoint/2010/main" val="14449796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4"/>
            <a:ext cx="8280920" cy="1077218"/>
          </a:xfrm>
          <a:prstGeom prst="rect">
            <a:avLst/>
          </a:prstGeom>
        </p:spPr>
        <p:txBody>
          <a:bodyPr wrap="square">
            <a:spAutoFit/>
          </a:bodyPr>
          <a:lstStyle/>
          <a:p>
            <a:r>
              <a:rPr lang="en-GB" sz="3200" dirty="0" smtClean="0"/>
              <a:t>We saw the innovator bees before being faced with the string pulling challenge</a:t>
            </a:r>
            <a:endParaRPr lang="en-GB"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1391638"/>
            <a:ext cx="1490291" cy="1490291"/>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0565" y="3212976"/>
            <a:ext cx="1490291" cy="1490291"/>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493" y="3212976"/>
            <a:ext cx="1490291" cy="1490291"/>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867" y="3212975"/>
            <a:ext cx="1490291" cy="1490291"/>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173" y="4869159"/>
            <a:ext cx="1490291" cy="1490291"/>
          </a:xfrm>
          <a:prstGeom prst="rect">
            <a:avLst/>
          </a:prstGeom>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4869160"/>
            <a:ext cx="1490291" cy="1490291"/>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4869160"/>
            <a:ext cx="1490291" cy="1490291"/>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869160"/>
            <a:ext cx="1490291" cy="1490291"/>
          </a:xfrm>
          <a:prstGeom prst="rect">
            <a:avLst/>
          </a:prstGeom>
        </p:spPr>
      </p:pic>
      <p:sp>
        <p:nvSpPr>
          <p:cNvPr id="11" name="Oval Callout 10"/>
          <p:cNvSpPr/>
          <p:nvPr/>
        </p:nvSpPr>
        <p:spPr>
          <a:xfrm>
            <a:off x="361478" y="1772816"/>
            <a:ext cx="4032448" cy="1440160"/>
          </a:xfrm>
          <a:prstGeom prst="wedgeEllipseCallout">
            <a:avLst>
              <a:gd name="adj1" fmla="val -41520"/>
              <a:gd name="adj2" fmla="val 66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667512" y="2015842"/>
            <a:ext cx="3420380" cy="954107"/>
          </a:xfrm>
          <a:prstGeom prst="rect">
            <a:avLst/>
          </a:prstGeom>
          <a:noFill/>
        </p:spPr>
        <p:txBody>
          <a:bodyPr wrap="square" rtlCol="0">
            <a:spAutoFit/>
          </a:bodyPr>
          <a:lstStyle/>
          <a:p>
            <a:pPr algn="ctr"/>
            <a:r>
              <a:rPr lang="en-GB" sz="2800" dirty="0" smtClean="0">
                <a:solidFill>
                  <a:schemeClr val="bg1"/>
                </a:solidFill>
              </a:rPr>
              <a:t>We ALL pulled the string</a:t>
            </a:r>
            <a:endParaRPr lang="en-GB" sz="2800" dirty="0">
              <a:solidFill>
                <a:schemeClr val="bg1"/>
              </a:solidFill>
            </a:endParaRPr>
          </a:p>
        </p:txBody>
      </p:sp>
    </p:spTree>
    <p:extLst>
      <p:ext uri="{BB962C8B-B14F-4D97-AF65-F5344CB8AC3E}">
        <p14:creationId xmlns:p14="http://schemas.microsoft.com/office/powerpoint/2010/main" val="41778234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Help Professor Bea </a:t>
            </a:r>
            <a:r>
              <a:rPr lang="en-GB" dirty="0" err="1" smtClean="0"/>
              <a:t>Swacks</a:t>
            </a:r>
            <a:r>
              <a:rPr lang="en-GB" dirty="0" smtClean="0"/>
              <a:t> to find out whether her results are significant</a:t>
            </a:r>
            <a:endParaRPr lang="en-GB"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09018" y="1600200"/>
            <a:ext cx="452596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19754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Calculating expected frequencies</a:t>
            </a:r>
            <a:endParaRPr lang="en-GB" dirty="0"/>
          </a:p>
        </p:txBody>
      </p:sp>
      <p:sp>
        <p:nvSpPr>
          <p:cNvPr id="3" name="Content Placeholder 2"/>
          <p:cNvSpPr>
            <a:spLocks noGrp="1"/>
          </p:cNvSpPr>
          <p:nvPr>
            <p:ph idx="1"/>
          </p:nvPr>
        </p:nvSpPr>
        <p:spPr/>
        <p:txBody>
          <a:bodyPr/>
          <a:lstStyle/>
          <a:p>
            <a:r>
              <a:rPr lang="en-GB" dirty="0" smtClean="0"/>
              <a:t>In the Edexcel exam you are given the formula for Chi Squared but this does not include how to work out the expected frequencies</a:t>
            </a:r>
          </a:p>
          <a:p>
            <a:r>
              <a:rPr lang="en-GB" dirty="0"/>
              <a:t>T</a:t>
            </a:r>
            <a:r>
              <a:rPr lang="en-GB" dirty="0" smtClean="0"/>
              <a:t>his mock question was used to diagnose who could and who could not remember how to do this.</a:t>
            </a:r>
          </a:p>
          <a:p>
            <a:pPr marL="0" indent="0" algn="ctr">
              <a:buNone/>
            </a:pPr>
            <a:r>
              <a:rPr lang="en-GB" u="sng" dirty="0" smtClean="0"/>
              <a:t>Row total X column total</a:t>
            </a:r>
          </a:p>
          <a:p>
            <a:pPr marL="0" indent="0" algn="ctr">
              <a:buNone/>
            </a:pPr>
            <a:r>
              <a:rPr lang="en-GB" dirty="0" smtClean="0"/>
              <a:t>Total number of observations</a:t>
            </a:r>
            <a:endParaRPr lang="en-GB" dirty="0"/>
          </a:p>
        </p:txBody>
      </p:sp>
    </p:spTree>
    <p:extLst>
      <p:ext uri="{BB962C8B-B14F-4D97-AF65-F5344CB8AC3E}">
        <p14:creationId xmlns:p14="http://schemas.microsoft.com/office/powerpoint/2010/main" val="30788295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Formula</a:t>
            </a: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488" t="33785" r="12965" b="41816"/>
          <a:stretch/>
        </p:blipFill>
        <p:spPr>
          <a:xfrm>
            <a:off x="2411760" y="1531440"/>
            <a:ext cx="4172998" cy="1872208"/>
          </a:xfrm>
          <a:prstGeom prst="rect">
            <a:avLst/>
          </a:prstGeom>
        </p:spPr>
      </p:pic>
      <p:sp>
        <p:nvSpPr>
          <p:cNvPr id="5" name="TextBox 4"/>
          <p:cNvSpPr txBox="1"/>
          <p:nvPr/>
        </p:nvSpPr>
        <p:spPr>
          <a:xfrm>
            <a:off x="755576" y="3971655"/>
            <a:ext cx="8021488" cy="1754326"/>
          </a:xfrm>
          <a:prstGeom prst="rect">
            <a:avLst/>
          </a:prstGeom>
          <a:noFill/>
        </p:spPr>
        <p:txBody>
          <a:bodyPr wrap="square" rtlCol="0">
            <a:spAutoFit/>
          </a:bodyPr>
          <a:lstStyle/>
          <a:p>
            <a:pPr algn="ctr"/>
            <a:r>
              <a:rPr lang="en-GB" sz="3600" dirty="0" smtClean="0"/>
              <a:t>We used the structured worksheet in the booklet to work through exactly how to conduct the Chi Squared</a:t>
            </a:r>
            <a:endParaRPr lang="en-GB" sz="3600" dirty="0"/>
          </a:p>
        </p:txBody>
      </p:sp>
    </p:spTree>
    <p:extLst>
      <p:ext uri="{BB962C8B-B14F-4D97-AF65-F5344CB8AC3E}">
        <p14:creationId xmlns:p14="http://schemas.microsoft.com/office/powerpoint/2010/main" val="12269426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critical values tables</a:t>
            </a:r>
            <a:endParaRPr lang="en-GB" dirty="0"/>
          </a:p>
        </p:txBody>
      </p:sp>
      <p:sp>
        <p:nvSpPr>
          <p:cNvPr id="3" name="Content Placeholder 2"/>
          <p:cNvSpPr>
            <a:spLocks noGrp="1"/>
          </p:cNvSpPr>
          <p:nvPr>
            <p:ph idx="1"/>
          </p:nvPr>
        </p:nvSpPr>
        <p:spPr/>
        <p:txBody>
          <a:bodyPr/>
          <a:lstStyle/>
          <a:p>
            <a:r>
              <a:rPr lang="en-GB" dirty="0" smtClean="0"/>
              <a:t>Please use the critical values table to work out whether Professor </a:t>
            </a:r>
            <a:r>
              <a:rPr lang="en-GB" dirty="0" err="1" smtClean="0"/>
              <a:t>Swacks</a:t>
            </a:r>
            <a:r>
              <a:rPr lang="en-GB" dirty="0" smtClean="0"/>
              <a:t> should accept or reject her hypothesis</a:t>
            </a:r>
          </a:p>
          <a:p>
            <a:r>
              <a:rPr lang="en-GB" dirty="0" smtClean="0"/>
              <a:t>Use the </a:t>
            </a:r>
            <a:r>
              <a:rPr lang="en-GB" dirty="0" err="1" smtClean="0"/>
              <a:t>helpsheet</a:t>
            </a:r>
            <a:r>
              <a:rPr lang="en-GB" dirty="0" smtClean="0"/>
              <a:t> for guidance on how to report the results of the stats test in order to access the marks in the exam</a:t>
            </a:r>
            <a:endParaRPr lang="en-GB" dirty="0"/>
          </a:p>
        </p:txBody>
      </p:sp>
    </p:spTree>
    <p:extLst>
      <p:ext uri="{BB962C8B-B14F-4D97-AF65-F5344CB8AC3E}">
        <p14:creationId xmlns:p14="http://schemas.microsoft.com/office/powerpoint/2010/main" val="26069644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Conducting stats tests</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1556792"/>
            <a:ext cx="3600400"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367644" y="5468216"/>
            <a:ext cx="6552728" cy="369332"/>
          </a:xfrm>
          <a:prstGeom prst="rect">
            <a:avLst/>
          </a:prstGeom>
          <a:noFill/>
        </p:spPr>
        <p:txBody>
          <a:bodyPr wrap="square" rtlCol="0">
            <a:spAutoFit/>
          </a:bodyPr>
          <a:lstStyle/>
          <a:p>
            <a:pPr algn="ctr"/>
            <a:r>
              <a:rPr lang="en-GB" dirty="0" smtClean="0"/>
              <a:t>Do you want to practise the Spearman’s Rho?</a:t>
            </a:r>
            <a:endParaRPr lang="en-GB" dirty="0"/>
          </a:p>
        </p:txBody>
      </p:sp>
    </p:spTree>
    <p:extLst>
      <p:ext uri="{BB962C8B-B14F-4D97-AF65-F5344CB8AC3E}">
        <p14:creationId xmlns:p14="http://schemas.microsoft.com/office/powerpoint/2010/main" val="5703227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583" y="545740"/>
            <a:ext cx="8229600" cy="1143000"/>
          </a:xfrm>
        </p:spPr>
        <p:txBody>
          <a:bodyPr>
            <a:normAutofit fontScale="90000"/>
          </a:bodyPr>
          <a:lstStyle/>
          <a:p>
            <a:r>
              <a:rPr lang="en-GB" dirty="0" smtClean="0"/>
              <a:t>Do you want to practise the Mann Whitney U Test?</a:t>
            </a:r>
            <a:br>
              <a:rPr lang="en-GB" dirty="0" smtClean="0"/>
            </a:br>
            <a:endParaRPr lang="en-GB"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8112" y="1916832"/>
            <a:ext cx="4032448"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1051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991" y="260648"/>
            <a:ext cx="8748464" cy="1600438"/>
          </a:xfrm>
          <a:prstGeom prst="rect">
            <a:avLst/>
          </a:prstGeom>
        </p:spPr>
        <p:txBody>
          <a:bodyPr wrap="square">
            <a:spAutoFit/>
          </a:bodyPr>
          <a:lstStyle/>
          <a:p>
            <a:pPr algn="ctr"/>
            <a:r>
              <a:rPr lang="en-GB" sz="4000" dirty="0" smtClean="0"/>
              <a:t>Do you want to practise the                  Wilcoxon’s Test?</a:t>
            </a:r>
            <a:r>
              <a:rPr lang="en-GB" dirty="0" smtClean="0"/>
              <a:t/>
            </a:r>
            <a:br>
              <a:rPr lang="en-GB" dirty="0" smtClean="0"/>
            </a:br>
            <a:endParaRPr lang="en-GB"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881411"/>
            <a:ext cx="3744416"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57259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143000"/>
          </a:xfrm>
        </p:spPr>
        <p:txBody>
          <a:bodyPr>
            <a:normAutofit fontScale="90000"/>
          </a:bodyPr>
          <a:lstStyle/>
          <a:p>
            <a:r>
              <a:rPr lang="en-GB" dirty="0" smtClean="0"/>
              <a:t>Creating your own scenarios and getting your G and T pupils to do this for you!</a:t>
            </a:r>
            <a:endParaRPr lang="en-GB" dirty="0"/>
          </a:p>
        </p:txBody>
      </p:sp>
      <p:sp>
        <p:nvSpPr>
          <p:cNvPr id="3" name="Content Placeholder 2"/>
          <p:cNvSpPr>
            <a:spLocks noGrp="1"/>
          </p:cNvSpPr>
          <p:nvPr>
            <p:ph idx="1"/>
          </p:nvPr>
        </p:nvSpPr>
        <p:spPr>
          <a:xfrm>
            <a:off x="457200" y="1916832"/>
            <a:ext cx="8229600" cy="4209331"/>
          </a:xfrm>
        </p:spPr>
        <p:txBody>
          <a:bodyPr>
            <a:normAutofit lnSpcReduction="10000"/>
          </a:bodyPr>
          <a:lstStyle/>
          <a:p>
            <a:r>
              <a:rPr lang="en-GB" dirty="0" smtClean="0">
                <a:hlinkClick r:id="rId2"/>
              </a:rPr>
              <a:t>BPS Research Digest</a:t>
            </a:r>
            <a:endParaRPr lang="en-GB" dirty="0" smtClean="0"/>
          </a:p>
          <a:p>
            <a:r>
              <a:rPr lang="en-GB" dirty="0" smtClean="0"/>
              <a:t>First article I found, mothers experience a dip in self esteem just after birth lasting around 3 years</a:t>
            </a:r>
          </a:p>
          <a:p>
            <a:r>
              <a:rPr lang="en-GB" dirty="0" smtClean="0"/>
              <a:t>IV: Before and after birth of first child</a:t>
            </a:r>
          </a:p>
          <a:p>
            <a:r>
              <a:rPr lang="en-GB" dirty="0" smtClean="0"/>
              <a:t>DV: Self esteem scores (ordinal data that can be collapsed to nominal – did self esteem go up, or down or stay the same?)</a:t>
            </a:r>
            <a:endParaRPr lang="en-GB" dirty="0"/>
          </a:p>
        </p:txBody>
      </p:sp>
    </p:spTree>
    <p:extLst>
      <p:ext uri="{BB962C8B-B14F-4D97-AF65-F5344CB8AC3E}">
        <p14:creationId xmlns:p14="http://schemas.microsoft.com/office/powerpoint/2010/main" val="12087121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 esteem and motherhood</a:t>
            </a:r>
            <a:endParaRPr lang="en-GB" dirty="0"/>
          </a:p>
        </p:txBody>
      </p:sp>
      <p:sp>
        <p:nvSpPr>
          <p:cNvPr id="3" name="Content Placeholder 2"/>
          <p:cNvSpPr>
            <a:spLocks noGrp="1"/>
          </p:cNvSpPr>
          <p:nvPr>
            <p:ph idx="1"/>
          </p:nvPr>
        </p:nvSpPr>
        <p:spPr/>
        <p:txBody>
          <a:bodyPr/>
          <a:lstStyle/>
          <a:p>
            <a:r>
              <a:rPr lang="en-GB" dirty="0" smtClean="0"/>
              <a:t>The authors also looked at self esteem and relationship satisfaction as measured by questionnaires – correlation?</a:t>
            </a:r>
          </a:p>
        </p:txBody>
      </p:sp>
    </p:spTree>
    <p:extLst>
      <p:ext uri="{BB962C8B-B14F-4D97-AF65-F5344CB8AC3E}">
        <p14:creationId xmlns:p14="http://schemas.microsoft.com/office/powerpoint/2010/main" val="2871330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Clementson</a:t>
            </a:r>
            <a:r>
              <a:rPr lang="en-GB" dirty="0"/>
              <a:t> (2017</a:t>
            </a:r>
            <a:r>
              <a:rPr lang="en-GB" dirty="0" smtClean="0"/>
              <a:t>)</a:t>
            </a:r>
            <a:endParaRPr lang="en-GB" dirty="0"/>
          </a:p>
        </p:txBody>
      </p:sp>
      <p:sp>
        <p:nvSpPr>
          <p:cNvPr id="3" name="Content Placeholder 2"/>
          <p:cNvSpPr>
            <a:spLocks noGrp="1"/>
          </p:cNvSpPr>
          <p:nvPr>
            <p:ph idx="1"/>
          </p:nvPr>
        </p:nvSpPr>
        <p:spPr/>
        <p:txBody>
          <a:bodyPr/>
          <a:lstStyle/>
          <a:p>
            <a:pPr marL="0" indent="0" algn="ctr">
              <a:buNone/>
            </a:pPr>
            <a:r>
              <a:rPr lang="en-GB" dirty="0"/>
              <a:t>Politicians – when you dodge the question, it makes you look dodgy</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965791"/>
            <a:ext cx="5184576" cy="3450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17966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en-GB" dirty="0" smtClean="0"/>
              <a:t>Thank you for listening and                          taking part!</a:t>
            </a:r>
            <a:endParaRPr lang="en-GB" dirty="0"/>
          </a:p>
        </p:txBody>
      </p:sp>
      <p:sp>
        <p:nvSpPr>
          <p:cNvPr id="3" name="Content Placeholder 2"/>
          <p:cNvSpPr>
            <a:spLocks noGrp="1"/>
          </p:cNvSpPr>
          <p:nvPr>
            <p:ph idx="1"/>
          </p:nvPr>
        </p:nvSpPr>
        <p:spPr>
          <a:xfrm>
            <a:off x="251520" y="2204864"/>
            <a:ext cx="5832648" cy="2016224"/>
          </a:xfrm>
        </p:spPr>
        <p:txBody>
          <a:bodyPr/>
          <a:lstStyle/>
          <a:p>
            <a:pPr marL="0" indent="0" algn="ctr">
              <a:buNone/>
            </a:pPr>
            <a:r>
              <a:rPr lang="en-GB" dirty="0" smtClean="0"/>
              <a:t>Have a bee-</a:t>
            </a:r>
            <a:r>
              <a:rPr lang="en-GB" dirty="0" err="1" smtClean="0"/>
              <a:t>utiful</a:t>
            </a:r>
            <a:r>
              <a:rPr lang="en-GB" dirty="0" smtClean="0"/>
              <a:t> conference!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09432">
            <a:off x="5478865" y="2372334"/>
            <a:ext cx="3062700" cy="4088862"/>
          </a:xfrm>
          <a:prstGeom prst="rect">
            <a:avLst/>
          </a:prstGeom>
        </p:spPr>
      </p:pic>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51487" y1="13629" x2="48699" y2="13629"/>
                        <a14:foregroundMark x1="42007" y1="17717" x2="42565" y2="19761"/>
                        <a14:foregroundMark x1="49814" y1="21806" x2="49814" y2="21806"/>
                        <a14:foregroundMark x1="36431" y1="20273" x2="36431" y2="20273"/>
                      </a14:backgroundRemoval>
                    </a14:imgEffect>
                  </a14:imgLayer>
                </a14:imgProps>
              </a:ext>
              <a:ext uri="{28A0092B-C50C-407E-A947-70E740481C1C}">
                <a14:useLocalDpi xmlns:a14="http://schemas.microsoft.com/office/drawing/2010/main" val="0"/>
              </a:ext>
            </a:extLst>
          </a:blip>
          <a:stretch>
            <a:fillRect/>
          </a:stretch>
        </p:blipFill>
        <p:spPr>
          <a:xfrm>
            <a:off x="1691680" y="3068958"/>
            <a:ext cx="3528392" cy="3845659"/>
          </a:xfrm>
          <a:prstGeom prst="rect">
            <a:avLst/>
          </a:prstGeom>
        </p:spPr>
      </p:pic>
    </p:spTree>
    <p:extLst>
      <p:ext uri="{BB962C8B-B14F-4D97-AF65-F5344CB8AC3E}">
        <p14:creationId xmlns:p14="http://schemas.microsoft.com/office/powerpoint/2010/main" val="575629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986</TotalTime>
  <Words>2955</Words>
  <Application>Microsoft Office PowerPoint</Application>
  <PresentationFormat>On-screen Show (4:3)</PresentationFormat>
  <Paragraphs>265</Paragraphs>
  <Slides>55</Slides>
  <Notes>6</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Do methods drive you mad! Do stats get you in a state?</vt:lpstr>
      <vt:lpstr>HUGH AKA  Vital Statistix</vt:lpstr>
      <vt:lpstr>In this session…</vt:lpstr>
      <vt:lpstr>Introductions: Who are we?</vt:lpstr>
      <vt:lpstr>Fact or fiction; you choose!</vt:lpstr>
      <vt:lpstr>PowerPoint Presentation</vt:lpstr>
      <vt:lpstr>Anonymity and confidentiality </vt:lpstr>
      <vt:lpstr>Demand characteristics</vt:lpstr>
      <vt:lpstr>The Hawthorne Effect</vt:lpstr>
      <vt:lpstr>Quasi experiments</vt:lpstr>
      <vt:lpstr>To-may-to/To-mar-to!</vt:lpstr>
      <vt:lpstr>Ecological validity</vt:lpstr>
      <vt:lpstr>PowerPoint Presentation</vt:lpstr>
      <vt:lpstr>More information…</vt:lpstr>
      <vt:lpstr>The True and False….</vt:lpstr>
      <vt:lpstr>On the one hand…on the other hand</vt:lpstr>
      <vt:lpstr>Selecting the correct stats test</vt:lpstr>
      <vt:lpstr>PowerPoint Presentation</vt:lpstr>
      <vt:lpstr>PowerPoint Presentation</vt:lpstr>
      <vt:lpstr>CH-Inese Noodles:  Chi Square:  Independent Measures Nominal Data  MyWayIsOkay:  Mann Whitney:  Independent Measures Ordinal Data  W-ORMs: Wilcoxon’s:  Ordinal Data Repeated Measures  </vt:lpstr>
      <vt:lpstr>PowerPoint Presentation</vt:lpstr>
      <vt:lpstr>Justifying stats test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scenarios questions</vt:lpstr>
      <vt:lpstr>Let’s tally the bees behaviour</vt:lpstr>
      <vt:lpstr>We did not see the innovator bees before being faced with the string pulling challenge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Help Professor Bea Swacks to find out whether her results are significant</vt:lpstr>
      <vt:lpstr>Calculating expected frequencies</vt:lpstr>
      <vt:lpstr>The Formula</vt:lpstr>
      <vt:lpstr>Using critical values tables</vt:lpstr>
      <vt:lpstr>Conducting stats tests</vt:lpstr>
      <vt:lpstr>Do you want to practise the Mann Whitney U Test? </vt:lpstr>
      <vt:lpstr>PowerPoint Presentation</vt:lpstr>
      <vt:lpstr>Creating your own scenarios and getting your G and T pupils to do this for you!</vt:lpstr>
      <vt:lpstr>Self esteem and motherhood</vt:lpstr>
      <vt:lpstr>Clementson (2017)</vt:lpstr>
      <vt:lpstr>Thank you for listening and                          taking part!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Wood (AJW)</dc:creator>
  <cp:lastModifiedBy>Amanda Wood (AJW)</cp:lastModifiedBy>
  <cp:revision>49</cp:revision>
  <dcterms:created xsi:type="dcterms:W3CDTF">2017-07-02T10:57:33Z</dcterms:created>
  <dcterms:modified xsi:type="dcterms:W3CDTF">2017-07-07T08:14:25Z</dcterms:modified>
</cp:coreProperties>
</file>