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97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DF8F616-1E98-4231-996A-FE2CBA386FD3}" type="datetimeFigureOut">
              <a:rPr lang="en-GB" smtClean="0"/>
              <a:t>12/12/2017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B7FF9F5-8EF0-40B5-B8BC-78DDDD41657F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Deviation from statistical norms as a definition of abnormality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0288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/>
          </a:bodyPr>
          <a:lstStyle/>
          <a:p>
            <a:r>
              <a:rPr lang="en-GB" sz="3600" dirty="0" smtClean="0"/>
              <a:t>Deviance from statistical norms as a way deciding whether someone might need a diagnosis</a:t>
            </a:r>
          </a:p>
          <a:p>
            <a:pPr lvl="1"/>
            <a:r>
              <a:rPr lang="en-GB" sz="3600" dirty="0" smtClean="0"/>
              <a:t>You should be able to….</a:t>
            </a:r>
          </a:p>
          <a:p>
            <a:pPr lvl="2"/>
            <a:r>
              <a:rPr lang="en-GB" sz="3600" dirty="0" smtClean="0"/>
              <a:t>Describe</a:t>
            </a:r>
          </a:p>
          <a:p>
            <a:pPr lvl="2"/>
            <a:r>
              <a:rPr lang="en-GB" sz="3600" dirty="0" smtClean="0"/>
              <a:t>Explain/discuss</a:t>
            </a:r>
          </a:p>
          <a:p>
            <a:pPr lvl="2"/>
            <a:r>
              <a:rPr lang="en-GB" sz="3600" dirty="0" smtClean="0"/>
              <a:t>Assess/evaluate/to what extent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418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38" y="1772816"/>
            <a:ext cx="4608512" cy="4824202"/>
          </a:xfrm>
        </p:spPr>
        <p:txBody>
          <a:bodyPr>
            <a:normAutofit/>
          </a:bodyPr>
          <a:lstStyle/>
          <a:p>
            <a:pPr lvl="0"/>
            <a:r>
              <a:rPr lang="en-GB" b="1" dirty="0"/>
              <a:t>Standardised tests </a:t>
            </a:r>
            <a:r>
              <a:rPr lang="en-GB" dirty="0"/>
              <a:t>used to measure traits, e.g. intelligence, aggression, empathy </a:t>
            </a:r>
            <a:r>
              <a:rPr lang="en-GB" dirty="0" err="1"/>
              <a:t>etc</a:t>
            </a:r>
            <a:endParaRPr lang="en-GB" dirty="0"/>
          </a:p>
          <a:p>
            <a:pPr lvl="0"/>
            <a:r>
              <a:rPr lang="en-GB" dirty="0" smtClean="0"/>
              <a:t>Used </a:t>
            </a:r>
            <a:r>
              <a:rPr lang="en-GB" dirty="0"/>
              <a:t>to determine what is </a:t>
            </a:r>
            <a:r>
              <a:rPr lang="en-GB" b="1" dirty="0"/>
              <a:t>statistically normal/abnormal </a:t>
            </a:r>
            <a:r>
              <a:rPr lang="en-GB" dirty="0"/>
              <a:t>within a population</a:t>
            </a:r>
          </a:p>
          <a:p>
            <a:pPr lvl="0"/>
            <a:r>
              <a:rPr lang="en-GB" dirty="0" smtClean="0"/>
              <a:t>If you are within </a:t>
            </a:r>
            <a:r>
              <a:rPr lang="en-GB" b="1" dirty="0" smtClean="0"/>
              <a:t>2 standard deviations</a:t>
            </a:r>
            <a:r>
              <a:rPr lang="en-GB" dirty="0" smtClean="0"/>
              <a:t> </a:t>
            </a:r>
            <a:r>
              <a:rPr lang="en-GB" dirty="0"/>
              <a:t>of the </a:t>
            </a:r>
            <a:r>
              <a:rPr lang="en-GB" dirty="0" smtClean="0"/>
              <a:t>mean, you are </a:t>
            </a:r>
            <a:r>
              <a:rPr lang="en-GB" b="1" dirty="0" smtClean="0"/>
              <a:t>normal</a:t>
            </a:r>
            <a:endParaRPr lang="en-GB" b="1" dirty="0"/>
          </a:p>
          <a:p>
            <a:r>
              <a:rPr lang="en-GB" dirty="0" smtClean="0"/>
              <a:t>If you are </a:t>
            </a:r>
            <a:r>
              <a:rPr lang="en-GB" b="1" dirty="0" smtClean="0"/>
              <a:t>three standard deviations </a:t>
            </a:r>
            <a:r>
              <a:rPr lang="en-GB" b="1" dirty="0" smtClean="0"/>
              <a:t>or </a:t>
            </a:r>
            <a:r>
              <a:rPr lang="en-GB" b="1" dirty="0" smtClean="0"/>
              <a:t>more </a:t>
            </a:r>
            <a:r>
              <a:rPr lang="en-GB" dirty="0" smtClean="0"/>
              <a:t>from the mean you are </a:t>
            </a:r>
            <a:r>
              <a:rPr lang="en-GB" b="1" dirty="0" smtClean="0"/>
              <a:t>abnormal</a:t>
            </a:r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Deviation from statistical norms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34" y="2780928"/>
            <a:ext cx="414464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44824"/>
            <a:ext cx="5482952" cy="4752528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 smtClean="0"/>
              <a:t>The rules can be applied </a:t>
            </a:r>
            <a:r>
              <a:rPr lang="en-GB" b="1" dirty="0" smtClean="0">
                <a:solidFill>
                  <a:srgbClr val="FF3399"/>
                </a:solidFill>
              </a:rPr>
              <a:t>objectively</a:t>
            </a:r>
            <a:r>
              <a:rPr lang="en-GB" dirty="0" smtClean="0"/>
              <a:t> with little training</a:t>
            </a:r>
          </a:p>
          <a:p>
            <a:pPr lvl="0"/>
            <a:r>
              <a:rPr lang="en-GB" dirty="0"/>
              <a:t>Y</a:t>
            </a:r>
            <a:r>
              <a:rPr lang="en-GB" dirty="0" smtClean="0"/>
              <a:t>ou just have to get the person to complete the test and then work out their score and compare it with the mean</a:t>
            </a:r>
          </a:p>
          <a:p>
            <a:pPr lvl="0"/>
            <a:r>
              <a:rPr lang="en-GB" dirty="0" smtClean="0"/>
              <a:t>This is important as it means the </a:t>
            </a:r>
            <a:r>
              <a:rPr lang="en-GB" b="1" dirty="0" smtClean="0">
                <a:solidFill>
                  <a:srgbClr val="FF3399"/>
                </a:solidFill>
              </a:rPr>
              <a:t>rule can be applied fairly</a:t>
            </a:r>
            <a:r>
              <a:rPr lang="en-GB" dirty="0" smtClean="0"/>
              <a:t>, </a:t>
            </a:r>
            <a:r>
              <a:rPr lang="en-GB" b="1" dirty="0" smtClean="0">
                <a:solidFill>
                  <a:srgbClr val="FF3399"/>
                </a:solidFill>
              </a:rPr>
              <a:t>regardless of age, gender, race</a:t>
            </a:r>
            <a:r>
              <a:rPr lang="en-GB" dirty="0" smtClean="0"/>
              <a:t> etc.</a:t>
            </a:r>
          </a:p>
          <a:p>
            <a:r>
              <a:rPr lang="en-GB" dirty="0" smtClean="0"/>
              <a:t>This can be useful to </a:t>
            </a:r>
            <a:r>
              <a:rPr lang="en-GB" b="1" dirty="0" smtClean="0">
                <a:solidFill>
                  <a:srgbClr val="FF3399"/>
                </a:solidFill>
              </a:rPr>
              <a:t>prioritise cases</a:t>
            </a:r>
            <a:r>
              <a:rPr lang="en-GB" dirty="0" smtClean="0"/>
              <a:t> when you need to work out who is most in need of treatment for example.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Strengths of this definition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149080"/>
            <a:ext cx="3007480" cy="20013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289" y="1937614"/>
            <a:ext cx="290181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66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097"/>
            <a:ext cx="4834880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en-GB" b="1" dirty="0">
                <a:solidFill>
                  <a:srgbClr val="FF3399"/>
                </a:solidFill>
              </a:rPr>
              <a:t>Rare </a:t>
            </a:r>
            <a:r>
              <a:rPr lang="en-GB" dirty="0">
                <a:solidFill>
                  <a:schemeClr val="tx1"/>
                </a:solidFill>
              </a:rPr>
              <a:t>but </a:t>
            </a:r>
            <a:r>
              <a:rPr lang="en-GB" b="1" dirty="0">
                <a:solidFill>
                  <a:srgbClr val="FF3399"/>
                </a:solidFill>
              </a:rPr>
              <a:t>socially desirable traits </a:t>
            </a:r>
            <a:r>
              <a:rPr lang="en-GB" dirty="0">
                <a:solidFill>
                  <a:schemeClr val="tx1"/>
                </a:solidFill>
              </a:rPr>
              <a:t>are also classed as </a:t>
            </a:r>
            <a:r>
              <a:rPr lang="en-GB" dirty="0" smtClean="0">
                <a:solidFill>
                  <a:schemeClr val="tx1"/>
                </a:solidFill>
              </a:rPr>
              <a:t>abnormal</a:t>
            </a:r>
            <a:r>
              <a:rPr lang="en-GB" dirty="0" smtClean="0"/>
              <a:t>, e.g. high levels of intelligence</a:t>
            </a:r>
            <a:endParaRPr lang="en-GB" dirty="0"/>
          </a:p>
          <a:p>
            <a:pPr lvl="0"/>
            <a:r>
              <a:rPr lang="en-GB" dirty="0" smtClean="0"/>
              <a:t>The </a:t>
            </a:r>
            <a:r>
              <a:rPr lang="en-GB" b="1" dirty="0" smtClean="0">
                <a:solidFill>
                  <a:srgbClr val="FF3399"/>
                </a:solidFill>
              </a:rPr>
              <a:t>cut </a:t>
            </a:r>
            <a:r>
              <a:rPr lang="en-GB" b="1" dirty="0">
                <a:solidFill>
                  <a:srgbClr val="FF3399"/>
                </a:solidFill>
              </a:rPr>
              <a:t>off points </a:t>
            </a:r>
            <a:r>
              <a:rPr lang="en-GB" b="1" dirty="0" smtClean="0">
                <a:solidFill>
                  <a:srgbClr val="FF3399"/>
                </a:solidFill>
              </a:rPr>
              <a:t>are arbitrary</a:t>
            </a:r>
            <a:r>
              <a:rPr lang="en-GB" dirty="0" smtClean="0"/>
              <a:t>, meaning </a:t>
            </a:r>
            <a:r>
              <a:rPr lang="en-GB" dirty="0"/>
              <a:t>that it doesn’t </a:t>
            </a:r>
            <a:r>
              <a:rPr lang="en-GB" dirty="0" smtClean="0"/>
              <a:t>take </a:t>
            </a:r>
            <a:r>
              <a:rPr lang="en-GB" dirty="0"/>
              <a:t>into consideration people’s </a:t>
            </a:r>
            <a:r>
              <a:rPr lang="en-GB" b="1" dirty="0">
                <a:solidFill>
                  <a:srgbClr val="FF3399"/>
                </a:solidFill>
              </a:rPr>
              <a:t>subjective sense of distress or </a:t>
            </a:r>
            <a:r>
              <a:rPr lang="en-GB" b="1" dirty="0" smtClean="0">
                <a:solidFill>
                  <a:srgbClr val="FF3399"/>
                </a:solidFill>
              </a:rPr>
              <a:t>dysfunction</a:t>
            </a:r>
          </a:p>
          <a:p>
            <a:pPr lvl="0"/>
            <a:r>
              <a:rPr lang="en-GB" dirty="0" smtClean="0"/>
              <a:t>The norms may have been </a:t>
            </a:r>
            <a:r>
              <a:rPr lang="en-GB" b="1" dirty="0" smtClean="0">
                <a:solidFill>
                  <a:srgbClr val="FF3399"/>
                </a:solidFill>
              </a:rPr>
              <a:t>developed on a population of people to whom the individual does not belong</a:t>
            </a:r>
            <a:r>
              <a:rPr lang="en-GB" dirty="0" smtClean="0"/>
              <a:t> and therefore it is not valid to compare them with these people.</a:t>
            </a:r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 of this definition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757" y="2778999"/>
            <a:ext cx="1661232" cy="10222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92391">
            <a:off x="5884032" y="1899869"/>
            <a:ext cx="1615494" cy="17582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757" y="4149079"/>
            <a:ext cx="1518446" cy="201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25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</TotalTime>
  <Words>247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Waveform</vt:lpstr>
      <vt:lpstr>Deviation from statistical norms as a definition of abnormality</vt:lpstr>
      <vt:lpstr>Learning objectives</vt:lpstr>
      <vt:lpstr>Deviation from statistical norms</vt:lpstr>
      <vt:lpstr>Strengths of this definition</vt:lpstr>
      <vt:lpstr>Limitations of this definition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Deviation from statistical norms as a definition of abnormality</dc:title>
  <dc:creator>Amanda Wood (AJW)</dc:creator>
  <cp:lastModifiedBy>Amanda Wood (AJW)</cp:lastModifiedBy>
  <cp:revision>4</cp:revision>
  <dcterms:created xsi:type="dcterms:W3CDTF">2017-12-10T18:06:19Z</dcterms:created>
  <dcterms:modified xsi:type="dcterms:W3CDTF">2017-12-12T20:50:55Z</dcterms:modified>
</cp:coreProperties>
</file>