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15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D3BDF13-A265-4406-AB6F-EDD99C947029}" type="datetimeFigureOut">
              <a:rPr lang="en-GB" smtClean="0"/>
              <a:t>11/12/2017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2631248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3BDF13-A265-4406-AB6F-EDD99C947029}" type="datetimeFigureOut">
              <a:rPr lang="en-GB" smtClean="0"/>
              <a:t>11/12/2017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2166256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3BDF13-A265-4406-AB6F-EDD99C947029}" type="datetimeFigureOut">
              <a:rPr lang="en-GB" smtClean="0"/>
              <a:t>11/12/2017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521137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D3BDF13-A265-4406-AB6F-EDD99C947029}" type="datetimeFigureOut">
              <a:rPr lang="en-GB" smtClean="0"/>
              <a:t>11/12/2017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213307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D3BDF13-A265-4406-AB6F-EDD99C947029}" type="datetimeFigureOut">
              <a:rPr lang="en-GB" smtClean="0"/>
              <a:t>11/12/2017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675593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D3BDF13-A265-4406-AB6F-EDD99C947029}" type="datetimeFigureOut">
              <a:rPr lang="en-GB" smtClean="0"/>
              <a:t>11/12/2017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63017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BDF13-A265-4406-AB6F-EDD99C947029}" type="datetimeFigureOut">
              <a:rPr lang="en-GB" smtClean="0"/>
              <a:t>11/12/2017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1967458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BDF13-A265-4406-AB6F-EDD99C947029}" type="datetimeFigureOut">
              <a:rPr lang="en-GB" smtClean="0"/>
              <a:t>11/12/2017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58228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BDF13-A265-4406-AB6F-EDD99C947029}" type="datetimeFigureOut">
              <a:rPr lang="en-GB" smtClean="0"/>
              <a:t>11/12/2017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133578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3BDF13-A265-4406-AB6F-EDD99C947029}" type="datetimeFigureOut">
              <a:rPr lang="en-GB" smtClean="0"/>
              <a:t>11/12/2017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4284215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3BDF13-A265-4406-AB6F-EDD99C947029}" type="datetimeFigureOut">
              <a:rPr lang="en-GB" smtClean="0"/>
              <a:t>11/12/2017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94CB2B-D10D-4D1A-8819-6893E3F3A88D}" type="slidenum">
              <a:rPr lang="en-GB" smtClean="0"/>
              <a:t>‹#›</a:t>
            </a:fld>
            <a:endParaRPr lang="en-GB"/>
          </a:p>
        </p:txBody>
      </p:sp>
    </p:spTree>
    <p:extLst>
      <p:ext uri="{BB962C8B-B14F-4D97-AF65-F5344CB8AC3E}">
        <p14:creationId xmlns:p14="http://schemas.microsoft.com/office/powerpoint/2010/main" val="2232350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BDF13-A265-4406-AB6F-EDD99C947029}" type="datetimeFigureOut">
              <a:rPr lang="en-GB" smtClean="0"/>
              <a:t>11/12/2017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94CB2B-D10D-4D1A-8819-6893E3F3A88D}" type="slidenum">
              <a:rPr lang="en-GB" smtClean="0"/>
              <a:t>‹#›</a:t>
            </a:fld>
            <a:endParaRPr lang="en-GB"/>
          </a:p>
        </p:txBody>
      </p:sp>
    </p:spTree>
    <p:extLst>
      <p:ext uri="{BB962C8B-B14F-4D97-AF65-F5344CB8AC3E}">
        <p14:creationId xmlns:p14="http://schemas.microsoft.com/office/powerpoint/2010/main" val="2276906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1923046"/>
            <a:ext cx="1053722" cy="157796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6015" r="5222" b="13535"/>
          <a:stretch>
            <a:fillRect/>
          </a:stretch>
        </p:blipFill>
        <p:spPr bwMode="auto">
          <a:xfrm>
            <a:off x="1043608" y="3010830"/>
            <a:ext cx="847165" cy="149829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975" y="4509121"/>
            <a:ext cx="1389528" cy="10801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6296" y="4509121"/>
            <a:ext cx="928643" cy="144016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9"/>
          <p:cNvSpPr>
            <a:spLocks noChangeArrowheads="1"/>
          </p:cNvSpPr>
          <p:nvPr/>
        </p:nvSpPr>
        <p:spPr bwMode="auto">
          <a:xfrm>
            <a:off x="683568" y="2679891"/>
            <a:ext cx="1847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smtClean="0">
                <a:ln>
                  <a:noFill/>
                </a:ln>
                <a:solidFill>
                  <a:srgbClr val="000000"/>
                </a:solidFill>
                <a:effectLst/>
                <a:latin typeface="Palatino Linotype" pitchFamily="18" charset="0"/>
                <a:ea typeface="Calibri" pitchFamily="34" charset="0"/>
                <a:cs typeface="Trebuchet MS" pitchFamily="34" charset="0"/>
              </a:rPr>
              <a:t/>
            </a:r>
            <a:br>
              <a:rPr kumimoji="0" lang="en-GB" altLang="en-US" sz="1400" b="0" i="0" u="none" strike="noStrike" cap="none" normalizeH="0" baseline="0" dirty="0" smtClean="0">
                <a:ln>
                  <a:noFill/>
                </a:ln>
                <a:solidFill>
                  <a:srgbClr val="000000"/>
                </a:solidFill>
                <a:effectLst/>
                <a:latin typeface="Palatino Linotype" pitchFamily="18" charset="0"/>
                <a:ea typeface="Calibri" pitchFamily="34" charset="0"/>
                <a:cs typeface="Trebuchet MS" pitchFamily="34" charset="0"/>
              </a:rPr>
            </a:br>
            <a:endParaRPr kumimoji="0" lang="en-GB"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 name="Picture 12"/>
          <p:cNvPicPr/>
          <p:nvPr/>
        </p:nvPicPr>
        <p:blipFill>
          <a:blip r:embed="rId6">
            <a:extLst>
              <a:ext uri="{28A0092B-C50C-407E-A947-70E740481C1C}">
                <a14:useLocalDpi xmlns:a14="http://schemas.microsoft.com/office/drawing/2010/main" val="0"/>
              </a:ext>
            </a:extLst>
          </a:blip>
          <a:stretch>
            <a:fillRect/>
          </a:stretch>
        </p:blipFill>
        <p:spPr>
          <a:xfrm>
            <a:off x="1014760" y="764704"/>
            <a:ext cx="1296471" cy="1489894"/>
          </a:xfrm>
          <a:prstGeom prst="rect">
            <a:avLst/>
          </a:prstGeom>
        </p:spPr>
      </p:pic>
    </p:spTree>
    <p:extLst>
      <p:ext uri="{BB962C8B-B14F-4D97-AF65-F5344CB8AC3E}">
        <p14:creationId xmlns:p14="http://schemas.microsoft.com/office/powerpoint/2010/main" val="975784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680722"/>
            <a:ext cx="2286000" cy="1169551"/>
          </a:xfrm>
          <a:prstGeom prst="rect">
            <a:avLst/>
          </a:prstGeom>
        </p:spPr>
        <p:txBody>
          <a:bodyPr>
            <a:spAutoFit/>
          </a:bodyPr>
          <a:lstStyle/>
          <a:p>
            <a:pPr lvl="0">
              <a:defRPr/>
            </a:pPr>
            <a:r>
              <a:rPr lang="en-GB" altLang="en-US" sz="1000" b="1" dirty="0">
                <a:solidFill>
                  <a:srgbClr val="000000"/>
                </a:solidFill>
                <a:latin typeface="Arial Narrow" panose="020B0606020202030204" pitchFamily="34" charset="0"/>
                <a:ea typeface="Calibri" pitchFamily="34" charset="0"/>
                <a:cs typeface="Trebuchet MS" pitchFamily="34" charset="0"/>
              </a:rPr>
              <a:t>Research by Angst, (1992) showed that there is a 1 in 10 chance of becoming severely depressed at some </a:t>
            </a:r>
            <a:r>
              <a:rPr lang="en-GB" altLang="en-US" sz="1000" b="1" dirty="0" err="1">
                <a:solidFill>
                  <a:srgbClr val="000000"/>
                </a:solidFill>
                <a:latin typeface="Arial Narrow" panose="020B0606020202030204" pitchFamily="34" charset="0"/>
                <a:ea typeface="Calibri" pitchFamily="34" charset="0"/>
                <a:cs typeface="Trebuchet MS" pitchFamily="34" charset="0"/>
              </a:rPr>
              <a:t>po</a:t>
            </a:r>
            <a:r>
              <a:rPr lang="en-GB" altLang="en-US" sz="1000" dirty="0">
                <a:solidFill>
                  <a:prstClr val="black"/>
                </a:solidFill>
                <a:latin typeface="Arial Narrow" panose="020B0606020202030204" pitchFamily="34" charset="0"/>
                <a:ea typeface="Calibri" pitchFamily="34" charset="0"/>
                <a:cs typeface="Times New Roman" pitchFamily="18" charset="0"/>
              </a:rPr>
              <a:t> </a:t>
            </a:r>
            <a:r>
              <a:rPr lang="en-GB" altLang="en-US" sz="1000" b="1" dirty="0" err="1">
                <a:solidFill>
                  <a:srgbClr val="000000"/>
                </a:solidFill>
                <a:latin typeface="Arial Narrow" panose="020B0606020202030204" pitchFamily="34" charset="0"/>
                <a:ea typeface="Calibri" pitchFamily="34" charset="0"/>
                <a:cs typeface="Trebuchet MS" pitchFamily="34" charset="0"/>
              </a:rPr>
              <a:t>int</a:t>
            </a:r>
            <a:r>
              <a:rPr lang="en-GB" altLang="en-US" sz="1000" b="1" dirty="0">
                <a:solidFill>
                  <a:srgbClr val="000000"/>
                </a:solidFill>
                <a:latin typeface="Arial Narrow" panose="020B0606020202030204" pitchFamily="34" charset="0"/>
                <a:ea typeface="Calibri" pitchFamily="34" charset="0"/>
                <a:cs typeface="Trebuchet MS" pitchFamily="34" charset="0"/>
              </a:rPr>
              <a:t> in life and while research by Kessler et al, (1994) suggests that the chance of suffering at least one psychological disorder at some point is as high as 48%.</a:t>
            </a:r>
            <a:endParaRPr lang="en-GB" altLang="en-US" sz="1000" dirty="0">
              <a:solidFill>
                <a:prstClr val="black"/>
              </a:solidFill>
              <a:latin typeface="Arial Narrow" panose="020B0606020202030204" pitchFamily="34" charset="0"/>
              <a:cs typeface="Arial" pitchFamily="34" charset="0"/>
            </a:endParaRPr>
          </a:p>
        </p:txBody>
      </p:sp>
      <p:sp>
        <p:nvSpPr>
          <p:cNvPr id="4" name="Rectangle 3"/>
          <p:cNvSpPr/>
          <p:nvPr/>
        </p:nvSpPr>
        <p:spPr>
          <a:xfrm>
            <a:off x="1043608" y="4221088"/>
            <a:ext cx="2286000" cy="1631216"/>
          </a:xfrm>
          <a:prstGeom prst="rect">
            <a:avLst/>
          </a:prstGeom>
        </p:spPr>
        <p:txBody>
          <a:bodyPr>
            <a:spAutoFit/>
          </a:bodyPr>
          <a:lstStyle/>
          <a:p>
            <a:pPr lvl="0">
              <a:defRPr/>
            </a:pPr>
            <a:r>
              <a:rPr lang="en-GB" altLang="en-US" sz="1000" dirty="0">
                <a:solidFill>
                  <a:prstClr val="black"/>
                </a:solidFill>
                <a:latin typeface="Maiandra GD" pitchFamily="34" charset="0"/>
                <a:ea typeface="Calibri" pitchFamily="34" charset="0"/>
                <a:cs typeface="Trebuchet MS" pitchFamily="34" charset="0"/>
              </a:rPr>
              <a:t>Statistical norms are generally set by a single population and therefore may not apply to other cultures, meaning that a person</a:t>
            </a:r>
            <a:r>
              <a:rPr lang="en-GB" altLang="en-US" sz="1000" dirty="0">
                <a:solidFill>
                  <a:prstClr val="black"/>
                </a:solidFill>
                <a:ea typeface="Calibri" pitchFamily="34" charset="0"/>
                <a:cs typeface="Trebuchet MS" pitchFamily="34" charset="0"/>
              </a:rPr>
              <a:t>’</a:t>
            </a:r>
            <a:r>
              <a:rPr lang="en-GB" altLang="en-US" sz="1000" dirty="0">
                <a:solidFill>
                  <a:prstClr val="black"/>
                </a:solidFill>
                <a:latin typeface="Maiandra GD" pitchFamily="34" charset="0"/>
                <a:ea typeface="Calibri" pitchFamily="34" charset="0"/>
                <a:cs typeface="Trebuchet MS" pitchFamily="34" charset="0"/>
              </a:rPr>
              <a:t>s behaviour may appear abnormal compared with people from the population form which the norms were drawn, however the behaviour may not actually be that rare when it is viewed within its cultural context.</a:t>
            </a:r>
            <a:r>
              <a:rPr lang="en-GB" altLang="en-US" sz="1000" dirty="0">
                <a:solidFill>
                  <a:prstClr val="black"/>
                </a:solidFill>
                <a:latin typeface="Calibri" pitchFamily="34" charset="0"/>
                <a:ea typeface="Calibri" pitchFamily="34" charset="0"/>
                <a:cs typeface="Times New Roman" pitchFamily="18" charset="0"/>
              </a:rPr>
              <a:t> </a:t>
            </a:r>
            <a:endParaRPr lang="en-GB" altLang="en-US" sz="1000" dirty="0">
              <a:solidFill>
                <a:prstClr val="black"/>
              </a:solidFill>
              <a:latin typeface="Arial" pitchFamily="34" charset="0"/>
              <a:cs typeface="Arial" pitchFamily="34" charset="0"/>
            </a:endParaRPr>
          </a:p>
        </p:txBody>
      </p:sp>
      <p:sp>
        <p:nvSpPr>
          <p:cNvPr id="5" name="Rectangle 4"/>
          <p:cNvSpPr/>
          <p:nvPr/>
        </p:nvSpPr>
        <p:spPr>
          <a:xfrm>
            <a:off x="6515938" y="603777"/>
            <a:ext cx="2286000" cy="1477328"/>
          </a:xfrm>
          <a:prstGeom prst="rect">
            <a:avLst/>
          </a:prstGeom>
        </p:spPr>
        <p:txBody>
          <a:bodyPr>
            <a:spAutoFit/>
          </a:bodyPr>
          <a:lstStyle/>
          <a:p>
            <a:r>
              <a:rPr lang="en-GB" altLang="en-US" dirty="0">
                <a:solidFill>
                  <a:prstClr val="black"/>
                </a:solidFill>
                <a:latin typeface="Arial Narrow" panose="020B0606020202030204" pitchFamily="34" charset="0"/>
                <a:ea typeface="Calibri" pitchFamily="34" charset="0"/>
                <a:cs typeface="Times New Roman" pitchFamily="18" charset="0"/>
              </a:rPr>
              <a:t>Mozart surely would have scored outside of two standard deviations on a test of musical ability</a:t>
            </a:r>
            <a:endParaRPr lang="en-GB" dirty="0"/>
          </a:p>
        </p:txBody>
      </p:sp>
      <p:sp>
        <p:nvSpPr>
          <p:cNvPr id="8" name="Rectangle 7"/>
          <p:cNvSpPr/>
          <p:nvPr/>
        </p:nvSpPr>
        <p:spPr>
          <a:xfrm>
            <a:off x="6084168" y="4374976"/>
            <a:ext cx="2286000" cy="1323439"/>
          </a:xfrm>
          <a:prstGeom prst="rect">
            <a:avLst/>
          </a:prstGeom>
        </p:spPr>
        <p:txBody>
          <a:bodyPr>
            <a:spAutoFit/>
          </a:bodyPr>
          <a:lstStyle/>
          <a:p>
            <a:pPr lvl="0" algn="ctr">
              <a:defRPr/>
            </a:pPr>
            <a:r>
              <a:rPr lang="en-GB" altLang="en-US" sz="1000" dirty="0">
                <a:solidFill>
                  <a:prstClr val="black"/>
                </a:solidFill>
                <a:latin typeface="Maiandra GD" pitchFamily="34" charset="0"/>
                <a:ea typeface="Calibri" pitchFamily="34" charset="0"/>
                <a:cs typeface="Trebuchet MS" pitchFamily="34" charset="0"/>
              </a:rPr>
              <a:t>Some people may not obtain the necessary score to be classed as abnormal and therefore they may be excluded from treatment even if they need it. The cut-offs points are arbitrarily fixed and the same for everyone regardless of their circumstances. </a:t>
            </a:r>
            <a:endParaRPr lang="en-GB" altLang="en-US" sz="200" dirty="0">
              <a:solidFill>
                <a:prstClr val="black"/>
              </a:solidFill>
              <a:latin typeface="Arial" pitchFamily="34" charset="0"/>
              <a:cs typeface="Arial" pitchFamily="34" charset="0"/>
            </a:endParaRPr>
          </a:p>
        </p:txBody>
      </p:sp>
      <p:sp>
        <p:nvSpPr>
          <p:cNvPr id="10" name="Rectangle 9"/>
          <p:cNvSpPr/>
          <p:nvPr/>
        </p:nvSpPr>
        <p:spPr>
          <a:xfrm>
            <a:off x="3635896" y="2614774"/>
            <a:ext cx="2286000" cy="553998"/>
          </a:xfrm>
          <a:prstGeom prst="rect">
            <a:avLst/>
          </a:prstGeom>
        </p:spPr>
        <p:txBody>
          <a:bodyPr>
            <a:spAutoFit/>
          </a:bodyPr>
          <a:lstStyle/>
          <a:p>
            <a:pPr lvl="0">
              <a:defRPr/>
            </a:pPr>
            <a:r>
              <a:rPr lang="en-GB" altLang="en-US" sz="1000" dirty="0">
                <a:solidFill>
                  <a:prstClr val="black"/>
                </a:solidFill>
                <a:latin typeface="Maiandra GD" pitchFamily="34" charset="0"/>
                <a:ea typeface="Calibri" pitchFamily="34" charset="0"/>
                <a:cs typeface="Trebuchet MS" pitchFamily="34" charset="0"/>
              </a:rPr>
              <a:t>This concept relies entirely on the ability of practitioners and tests to return valid and reliable measures.</a:t>
            </a:r>
            <a:endParaRPr lang="en-GB" altLang="en-US" sz="2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209054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797" y="4467020"/>
            <a:ext cx="2286000" cy="1631216"/>
          </a:xfrm>
          <a:prstGeom prst="rect">
            <a:avLst/>
          </a:prstGeom>
        </p:spPr>
        <p:txBody>
          <a:bodyPr>
            <a:spAutoFit/>
          </a:bodyPr>
          <a:lstStyle/>
          <a:p>
            <a:pPr lvl="0">
              <a:defRPr/>
            </a:pPr>
            <a:r>
              <a:rPr lang="en-GB" altLang="en-US" sz="1000" dirty="0">
                <a:solidFill>
                  <a:prstClr val="black"/>
                </a:solidFill>
                <a:latin typeface="Maiandra GD" pitchFamily="34" charset="0"/>
                <a:ea typeface="Calibri" pitchFamily="34" charset="0"/>
                <a:cs typeface="Trebuchet MS" pitchFamily="34" charset="0"/>
              </a:rPr>
              <a:t>Statistical norms are generally set by a single population and therefore may not apply to other cultures, meaning that a person</a:t>
            </a:r>
            <a:r>
              <a:rPr lang="en-GB" altLang="en-US" sz="1000" dirty="0">
                <a:solidFill>
                  <a:prstClr val="black"/>
                </a:solidFill>
                <a:ea typeface="Calibri" pitchFamily="34" charset="0"/>
                <a:cs typeface="Trebuchet MS" pitchFamily="34" charset="0"/>
              </a:rPr>
              <a:t>’</a:t>
            </a:r>
            <a:r>
              <a:rPr lang="en-GB" altLang="en-US" sz="1000" dirty="0">
                <a:solidFill>
                  <a:prstClr val="black"/>
                </a:solidFill>
                <a:latin typeface="Maiandra GD" pitchFamily="34" charset="0"/>
                <a:ea typeface="Calibri" pitchFamily="34" charset="0"/>
                <a:cs typeface="Trebuchet MS" pitchFamily="34" charset="0"/>
              </a:rPr>
              <a:t>s behaviour may appear abnormal compared with people from the population form which the norms were drawn, however the behaviour may not actually be that rare when it is viewed within its cultural context.</a:t>
            </a:r>
            <a:r>
              <a:rPr lang="en-GB" altLang="en-US" sz="1000" dirty="0">
                <a:solidFill>
                  <a:prstClr val="black"/>
                </a:solidFill>
                <a:latin typeface="Calibri" pitchFamily="34" charset="0"/>
                <a:ea typeface="Calibri" pitchFamily="34" charset="0"/>
                <a:cs typeface="Times New Roman" pitchFamily="18" charset="0"/>
              </a:rPr>
              <a:t> </a:t>
            </a:r>
            <a:endParaRPr lang="en-GB" altLang="en-US" sz="1000" dirty="0">
              <a:solidFill>
                <a:prstClr val="black"/>
              </a:solidFill>
              <a:latin typeface="Arial" pitchFamily="34" charset="0"/>
              <a:cs typeface="Arial" pitchFamily="34" charset="0"/>
            </a:endParaRPr>
          </a:p>
        </p:txBody>
      </p:sp>
      <p:sp>
        <p:nvSpPr>
          <p:cNvPr id="3" name="Rectangle 2"/>
          <p:cNvSpPr/>
          <p:nvPr/>
        </p:nvSpPr>
        <p:spPr>
          <a:xfrm>
            <a:off x="3635896" y="2792020"/>
            <a:ext cx="2286000" cy="1015663"/>
          </a:xfrm>
          <a:prstGeom prst="rect">
            <a:avLst/>
          </a:prstGeom>
        </p:spPr>
        <p:txBody>
          <a:bodyPr>
            <a:spAutoFit/>
          </a:bodyPr>
          <a:lstStyle/>
          <a:p>
            <a:pPr lvl="0">
              <a:defRPr/>
            </a:pPr>
            <a:r>
              <a:rPr lang="en-GB" altLang="en-US" sz="1000" dirty="0">
                <a:solidFill>
                  <a:srgbClr val="000000"/>
                </a:solidFill>
                <a:latin typeface="Maiandra GD" pitchFamily="34" charset="0"/>
                <a:ea typeface="Calibri" pitchFamily="34" charset="0"/>
                <a:cs typeface="Trebuchet MS" pitchFamily="34" charset="0"/>
              </a:rPr>
              <a:t>Down syndrome is statistically infrequent (</a:t>
            </a:r>
            <a:r>
              <a:rPr lang="en-GB" altLang="en-US" sz="1000" dirty="0" err="1">
                <a:solidFill>
                  <a:srgbClr val="000000"/>
                </a:solidFill>
                <a:latin typeface="Maiandra GD" pitchFamily="34" charset="0"/>
                <a:ea typeface="Calibri" pitchFamily="34" charset="0"/>
                <a:cs typeface="Trebuchet MS" pitchFamily="34" charset="0"/>
              </a:rPr>
              <a:t>approx</a:t>
            </a:r>
            <a:r>
              <a:rPr lang="en-GB" altLang="en-US" sz="1000" dirty="0">
                <a:solidFill>
                  <a:srgbClr val="000000"/>
                </a:solidFill>
                <a:latin typeface="Maiandra GD" pitchFamily="34" charset="0"/>
                <a:ea typeface="Calibri" pitchFamily="34" charset="0"/>
                <a:cs typeface="Trebuchet MS" pitchFamily="34" charset="0"/>
              </a:rPr>
              <a:t> 1 in 700) however cultural attitudes to Down syndrome a</a:t>
            </a:r>
            <a:r>
              <a:rPr lang="en-GB" altLang="en-US" sz="1000" dirty="0">
                <a:solidFill>
                  <a:prstClr val="black"/>
                </a:solidFill>
                <a:latin typeface="Calibri" pitchFamily="34" charset="0"/>
                <a:ea typeface="Calibri" pitchFamily="34" charset="0"/>
                <a:cs typeface="Times New Roman" pitchFamily="18" charset="0"/>
              </a:rPr>
              <a:t> </a:t>
            </a:r>
            <a:r>
              <a:rPr lang="en-GB" altLang="en-US" sz="1000" dirty="0" err="1">
                <a:solidFill>
                  <a:srgbClr val="000000"/>
                </a:solidFill>
                <a:latin typeface="Maiandra GD" pitchFamily="34" charset="0"/>
                <a:ea typeface="Calibri" pitchFamily="34" charset="0"/>
                <a:cs typeface="Trebuchet MS" pitchFamily="34" charset="0"/>
              </a:rPr>
              <a:t>nd</a:t>
            </a:r>
            <a:r>
              <a:rPr lang="en-GB" altLang="en-US" sz="1000" dirty="0">
                <a:solidFill>
                  <a:srgbClr val="000000"/>
                </a:solidFill>
                <a:latin typeface="Maiandra GD" pitchFamily="34" charset="0"/>
                <a:ea typeface="Calibri" pitchFamily="34" charset="0"/>
                <a:cs typeface="Trebuchet MS" pitchFamily="34" charset="0"/>
              </a:rPr>
              <a:t> social norms are the major factor affecting outcomes for people with Down syndrome.</a:t>
            </a:r>
            <a:endParaRPr lang="en-GB" altLang="en-US" sz="1000" dirty="0">
              <a:solidFill>
                <a:prstClr val="black"/>
              </a:solidFill>
              <a:latin typeface="Arial" pitchFamily="34" charset="0"/>
              <a:cs typeface="Arial" pitchFamily="34" charset="0"/>
            </a:endParaRPr>
          </a:p>
        </p:txBody>
      </p:sp>
      <p:sp>
        <p:nvSpPr>
          <p:cNvPr id="4" name="Rectangle 3"/>
          <p:cNvSpPr/>
          <p:nvPr/>
        </p:nvSpPr>
        <p:spPr>
          <a:xfrm>
            <a:off x="6208713" y="4620908"/>
            <a:ext cx="2286000" cy="1323439"/>
          </a:xfrm>
          <a:prstGeom prst="rect">
            <a:avLst/>
          </a:prstGeom>
        </p:spPr>
        <p:txBody>
          <a:bodyPr>
            <a:spAutoFit/>
          </a:bodyPr>
          <a:lstStyle/>
          <a:p>
            <a:pPr lvl="0">
              <a:defRPr/>
            </a:pPr>
            <a:r>
              <a:rPr lang="en-GB" altLang="en-US" sz="1000" dirty="0">
                <a:solidFill>
                  <a:srgbClr val="000000"/>
                </a:solidFill>
                <a:latin typeface="Maiandra GD" pitchFamily="34" charset="0"/>
                <a:ea typeface="Calibri" pitchFamily="34" charset="0"/>
                <a:cs typeface="Trebuchet MS" pitchFamily="34" charset="0"/>
              </a:rPr>
              <a:t>This concept relies on people receiving diagnosis from a clinical practitioner and many people may not seek professional help if there is stigma attached to their symptoms. This means that certain conditions may be far more common than the statistics suggest.</a:t>
            </a:r>
            <a:endParaRPr lang="en-GB" altLang="en-US" sz="1000" dirty="0">
              <a:solidFill>
                <a:prstClr val="black"/>
              </a:solidFill>
              <a:latin typeface="Arial" pitchFamily="34" charset="0"/>
              <a:cs typeface="Arial" pitchFamily="34" charset="0"/>
            </a:endParaRPr>
          </a:p>
        </p:txBody>
      </p:sp>
      <p:sp>
        <p:nvSpPr>
          <p:cNvPr id="5" name="Rectangle 4"/>
          <p:cNvSpPr/>
          <p:nvPr/>
        </p:nvSpPr>
        <p:spPr>
          <a:xfrm>
            <a:off x="586020" y="1196752"/>
            <a:ext cx="2286000" cy="707886"/>
          </a:xfrm>
          <a:prstGeom prst="rect">
            <a:avLst/>
          </a:prstGeom>
        </p:spPr>
        <p:txBody>
          <a:bodyPr>
            <a:spAutoFit/>
          </a:bodyPr>
          <a:lstStyle/>
          <a:p>
            <a:pPr lvl="0">
              <a:defRPr/>
            </a:pPr>
            <a:r>
              <a:rPr lang="en-GB" altLang="en-US" sz="1000" dirty="0">
                <a:solidFill>
                  <a:prstClr val="black"/>
                </a:solidFill>
                <a:latin typeface="Maiandra GD" pitchFamily="34" charset="0"/>
                <a:ea typeface="Calibri" pitchFamily="34" charset="0"/>
                <a:cs typeface="Trebuchet MS" pitchFamily="34" charset="0"/>
              </a:rPr>
              <a:t>This concept allows practitioners to make objective, value-free judgements about who should be diagnosed and offered treatment </a:t>
            </a:r>
            <a:endParaRPr lang="en-GB" altLang="en-US" sz="200" dirty="0">
              <a:solidFill>
                <a:prstClr val="black"/>
              </a:solidFill>
              <a:latin typeface="Arial" pitchFamily="34" charset="0"/>
              <a:cs typeface="Arial" pitchFamily="34" charset="0"/>
            </a:endParaRPr>
          </a:p>
        </p:txBody>
      </p:sp>
      <p:sp>
        <p:nvSpPr>
          <p:cNvPr id="6" name="Rectangle 5"/>
          <p:cNvSpPr/>
          <p:nvPr/>
        </p:nvSpPr>
        <p:spPr>
          <a:xfrm>
            <a:off x="6372200" y="965919"/>
            <a:ext cx="2286000" cy="1169551"/>
          </a:xfrm>
          <a:prstGeom prst="rect">
            <a:avLst/>
          </a:prstGeom>
        </p:spPr>
        <p:txBody>
          <a:bodyPr>
            <a:spAutoFit/>
          </a:bodyPr>
          <a:lstStyle/>
          <a:p>
            <a:pPr lvl="0">
              <a:defRPr/>
            </a:pPr>
            <a:r>
              <a:rPr lang="en-GB" altLang="en-US" sz="1000" dirty="0">
                <a:solidFill>
                  <a:prstClr val="black"/>
                </a:solidFill>
                <a:latin typeface="Maiandra GD" pitchFamily="34" charset="0"/>
                <a:ea typeface="Calibri" pitchFamily="34" charset="0"/>
                <a:cs typeface="Times New Roman" pitchFamily="18" charset="0"/>
              </a:rPr>
              <a:t>This concept allows everyone to be treated equally and fairly, and allows practitioners to prioritize the most serious cases for treatment and this is important especially when finding is short and it may not be possible to treat everyone.</a:t>
            </a:r>
            <a:endParaRPr lang="en-GB" altLang="en-US" sz="10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504813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383</Words>
  <Application>Microsoft Office PowerPoint</Application>
  <PresentationFormat>On-screen Show (4:3)</PresentationFormat>
  <Paragraphs>11</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Wood (AJW)</dc:creator>
  <cp:lastModifiedBy>Amanda Wood (AJW)</cp:lastModifiedBy>
  <cp:revision>1</cp:revision>
  <dcterms:created xsi:type="dcterms:W3CDTF">2017-12-11T00:26:42Z</dcterms:created>
  <dcterms:modified xsi:type="dcterms:W3CDTF">2017-12-11T00:35:10Z</dcterms:modified>
</cp:coreProperties>
</file>