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972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DF60-24AF-4779-85BD-4189F90003AD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27881-BF5B-40FB-BCE6-134873FE232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DF60-24AF-4779-85BD-4189F90003AD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27881-BF5B-40FB-BCE6-134873FE232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DF60-24AF-4779-85BD-4189F90003AD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27881-BF5B-40FB-BCE6-134873FE232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DF60-24AF-4779-85BD-4189F90003AD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27881-BF5B-40FB-BCE6-134873FE2328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DF60-24AF-4779-85BD-4189F90003AD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27881-BF5B-40FB-BCE6-134873FE232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DF60-24AF-4779-85BD-4189F90003AD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27881-BF5B-40FB-BCE6-134873FE232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DF60-24AF-4779-85BD-4189F90003AD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27881-BF5B-40FB-BCE6-134873FE232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DF60-24AF-4779-85BD-4189F90003AD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27881-BF5B-40FB-BCE6-134873FE2328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DF60-24AF-4779-85BD-4189F90003AD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27881-BF5B-40FB-BCE6-134873FE2328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DF60-24AF-4779-85BD-4189F90003AD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27881-BF5B-40FB-BCE6-134873FE232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DF60-24AF-4779-85BD-4189F90003AD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27881-BF5B-40FB-BCE6-134873FE2328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CCDDF60-24AF-4779-85BD-4189F90003AD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FE27881-BF5B-40FB-BCE6-134873FE2328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esi.com/fscale.htm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Factors affecting Obedience: Personality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212976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 smtClean="0"/>
              <a:t>The Authoritarian Personality</a:t>
            </a:r>
          </a:p>
          <a:p>
            <a:r>
              <a:rPr lang="en-US" sz="4400" dirty="0" smtClean="0"/>
              <a:t>ADORNO, T. (1950).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86152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1" y="1916832"/>
            <a:ext cx="4032448" cy="420933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prejudice caused </a:t>
            </a:r>
            <a:r>
              <a:rPr lang="en-US" dirty="0"/>
              <a:t>by </a:t>
            </a:r>
            <a:r>
              <a:rPr lang="en-US" b="1" dirty="0"/>
              <a:t>a flaw in the </a:t>
            </a:r>
            <a:r>
              <a:rPr lang="en-US" b="1" dirty="0" smtClean="0"/>
              <a:t>personality</a:t>
            </a:r>
          </a:p>
          <a:p>
            <a:r>
              <a:rPr lang="en-US" dirty="0" smtClean="0"/>
              <a:t>an </a:t>
            </a:r>
            <a:r>
              <a:rPr lang="en-US" b="1" dirty="0" smtClean="0"/>
              <a:t>ego-weakness</a:t>
            </a:r>
            <a:r>
              <a:rPr lang="en-US" dirty="0" smtClean="0"/>
              <a:t> or ‘</a:t>
            </a:r>
            <a:r>
              <a:rPr lang="en-US" b="1" dirty="0" smtClean="0"/>
              <a:t>maladjusted</a:t>
            </a:r>
            <a:r>
              <a:rPr lang="en-US" dirty="0" smtClean="0"/>
              <a:t>’ personality</a:t>
            </a:r>
          </a:p>
          <a:p>
            <a:r>
              <a:rPr lang="en-US" dirty="0" smtClean="0"/>
              <a:t>Adorno was also </a:t>
            </a:r>
            <a:r>
              <a:rPr lang="en-US" b="1" dirty="0" smtClean="0"/>
              <a:t>Jewish</a:t>
            </a:r>
            <a:r>
              <a:rPr lang="en-US" dirty="0" smtClean="0"/>
              <a:t>; academic interest triggered by </a:t>
            </a:r>
            <a:r>
              <a:rPr lang="en-US" dirty="0"/>
              <a:t>a desire to understand </a:t>
            </a:r>
            <a:r>
              <a:rPr lang="en-US" dirty="0" smtClean="0"/>
              <a:t>the </a:t>
            </a:r>
            <a:r>
              <a:rPr lang="en-US" b="1" dirty="0" smtClean="0"/>
              <a:t>Holocaust</a:t>
            </a:r>
          </a:p>
          <a:p>
            <a:r>
              <a:rPr lang="en-US" dirty="0" smtClean="0"/>
              <a:t>his </a:t>
            </a:r>
            <a:r>
              <a:rPr lang="en-US" dirty="0"/>
              <a:t>ideas fit with the “</a:t>
            </a:r>
            <a:r>
              <a:rPr lang="en-US" b="1" dirty="0"/>
              <a:t>Germans as different” </a:t>
            </a:r>
            <a:r>
              <a:rPr lang="en-US" b="1" dirty="0" smtClean="0"/>
              <a:t>hypothesis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Authoritarian Personality</a:t>
            </a:r>
            <a:br>
              <a:rPr lang="en-US" dirty="0"/>
            </a:br>
            <a:r>
              <a:rPr lang="en-US" dirty="0"/>
              <a:t>ADORNO, T. (1950</a:t>
            </a:r>
            <a:r>
              <a:rPr lang="en-US" dirty="0" smtClean="0"/>
              <a:t>).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276872"/>
            <a:ext cx="4078199" cy="229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4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236" y="1844824"/>
            <a:ext cx="4968551" cy="44973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Created </a:t>
            </a:r>
            <a:r>
              <a:rPr lang="en-US" b="1" dirty="0" smtClean="0"/>
              <a:t>questionnaires</a:t>
            </a:r>
            <a:r>
              <a:rPr lang="en-US" dirty="0" smtClean="0"/>
              <a:t> about </a:t>
            </a:r>
            <a:r>
              <a:rPr lang="en-US" b="1" dirty="0" smtClean="0"/>
              <a:t>upbringing</a:t>
            </a:r>
            <a:r>
              <a:rPr lang="en-US" b="1" dirty="0"/>
              <a:t>, politics and prejudices</a:t>
            </a:r>
            <a:endParaRPr lang="en-GB" b="1" dirty="0"/>
          </a:p>
          <a:p>
            <a:pPr lvl="0"/>
            <a:r>
              <a:rPr lang="en-US" b="1" dirty="0"/>
              <a:t>In-depth interviews </a:t>
            </a:r>
            <a:r>
              <a:rPr lang="en-US" dirty="0"/>
              <a:t>of high and low scorers on the questionnaires,  including </a:t>
            </a:r>
            <a:r>
              <a:rPr lang="en-US" b="1" dirty="0"/>
              <a:t>Larry and Mack</a:t>
            </a:r>
            <a:endParaRPr lang="en-GB" b="1" dirty="0"/>
          </a:p>
          <a:p>
            <a:pPr lvl="0"/>
            <a:r>
              <a:rPr lang="en-US" b="1" dirty="0" smtClean="0"/>
              <a:t>analysed transcripts </a:t>
            </a:r>
            <a:r>
              <a:rPr lang="en-US" dirty="0"/>
              <a:t>and </a:t>
            </a:r>
            <a:r>
              <a:rPr lang="en-US" dirty="0" smtClean="0"/>
              <a:t>used </a:t>
            </a:r>
            <a:r>
              <a:rPr lang="en-US" dirty="0"/>
              <a:t>them to design </a:t>
            </a:r>
            <a:r>
              <a:rPr lang="en-US" dirty="0" smtClean="0"/>
              <a:t>another questionnaire </a:t>
            </a:r>
            <a:r>
              <a:rPr lang="en-US" dirty="0"/>
              <a:t>(the </a:t>
            </a:r>
            <a:r>
              <a:rPr lang="en-US" b="1" dirty="0"/>
              <a:t>F-scale</a:t>
            </a:r>
            <a:r>
              <a:rPr lang="en-US" dirty="0"/>
              <a:t>) </a:t>
            </a:r>
            <a:r>
              <a:rPr lang="en-US" dirty="0" smtClean="0"/>
              <a:t>which measured </a:t>
            </a:r>
            <a:r>
              <a:rPr lang="en-US" dirty="0"/>
              <a:t>“</a:t>
            </a:r>
            <a:r>
              <a:rPr lang="en-US" b="1" dirty="0"/>
              <a:t>Authoritarian Personality</a:t>
            </a:r>
            <a:r>
              <a:rPr lang="en-US" dirty="0"/>
              <a:t>”</a:t>
            </a:r>
            <a:endParaRPr lang="en-GB" dirty="0"/>
          </a:p>
          <a:p>
            <a:pPr lvl="0"/>
            <a:r>
              <a:rPr lang="en-US" dirty="0" smtClean="0"/>
              <a:t>AP </a:t>
            </a:r>
            <a:r>
              <a:rPr lang="en-US" b="1" dirty="0" smtClean="0"/>
              <a:t>predicts both obedience </a:t>
            </a:r>
            <a:r>
              <a:rPr lang="en-US" b="1" dirty="0"/>
              <a:t>and prejudice </a:t>
            </a:r>
            <a:r>
              <a:rPr lang="en-US" dirty="0"/>
              <a:t>to outgroups</a:t>
            </a:r>
            <a:endParaRPr lang="en-GB" dirty="0"/>
          </a:p>
          <a:p>
            <a:pPr lvl="0"/>
            <a:r>
              <a:rPr lang="en-US" dirty="0" smtClean="0"/>
              <a:t>But Adorno </a:t>
            </a:r>
            <a:r>
              <a:rPr lang="en-US" dirty="0" err="1" smtClean="0"/>
              <a:t>criticised</a:t>
            </a:r>
            <a:r>
              <a:rPr lang="en-US" dirty="0" smtClean="0"/>
              <a:t> </a:t>
            </a:r>
            <a:r>
              <a:rPr lang="en-US" dirty="0"/>
              <a:t>for his </a:t>
            </a:r>
            <a:r>
              <a:rPr lang="en-US" b="1" dirty="0"/>
              <a:t>subjective interpretation </a:t>
            </a:r>
            <a:r>
              <a:rPr lang="en-US" dirty="0"/>
              <a:t>of the </a:t>
            </a:r>
            <a:r>
              <a:rPr lang="en-US" dirty="0" smtClean="0"/>
              <a:t>original transcripts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How did Adorno do his research?</a:t>
            </a:r>
            <a:r>
              <a:rPr lang="en-US" dirty="0" smtClean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844824"/>
            <a:ext cx="3209925" cy="1428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4" r="13134"/>
          <a:stretch/>
        </p:blipFill>
        <p:spPr>
          <a:xfrm>
            <a:off x="5427319" y="3933056"/>
            <a:ext cx="3045658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6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429000"/>
            <a:ext cx="4464496" cy="274738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88840"/>
            <a:ext cx="5068085" cy="4569371"/>
          </a:xfrm>
        </p:spPr>
        <p:txBody>
          <a:bodyPr/>
          <a:lstStyle/>
          <a:p>
            <a:r>
              <a:rPr lang="en-US" dirty="0" smtClean="0"/>
              <a:t>many ‘items’ (questions) which assess amongst other things…</a:t>
            </a:r>
          </a:p>
          <a:p>
            <a:pPr lvl="1"/>
            <a:r>
              <a:rPr lang="en-US" dirty="0" smtClean="0"/>
              <a:t>Receptivity to fascist ideology</a:t>
            </a:r>
            <a:endParaRPr lang="en-GB" dirty="0" smtClean="0"/>
          </a:p>
          <a:p>
            <a:pPr lvl="1"/>
            <a:r>
              <a:rPr lang="en-US" dirty="0" smtClean="0"/>
              <a:t>Anti-Semitism</a:t>
            </a:r>
          </a:p>
          <a:p>
            <a:pPr lvl="1"/>
            <a:r>
              <a:rPr lang="en-US" dirty="0" smtClean="0"/>
              <a:t>Conservatism</a:t>
            </a:r>
          </a:p>
          <a:p>
            <a:pPr lvl="1"/>
            <a:r>
              <a:rPr lang="en-US" dirty="0" smtClean="0"/>
              <a:t>Ethnocentrism</a:t>
            </a:r>
          </a:p>
          <a:p>
            <a:r>
              <a:rPr lang="en-US" u="sng" dirty="0">
                <a:hlinkClick r:id="rId3"/>
              </a:rPr>
              <a:t>http://www.anesi.com/fscale.htm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</a:t>
            </a:r>
            <a:r>
              <a:rPr lang="en-GB" dirty="0" smtClean="0"/>
              <a:t>he F scale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202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278256"/>
            <a:ext cx="2585844" cy="212254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11560" y="1868471"/>
            <a:ext cx="3168352" cy="864591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/>
              <a:t>Harsh and punitive style of upbringing</a:t>
            </a:r>
            <a:r>
              <a:rPr lang="en-US" sz="1400" dirty="0" smtClean="0"/>
              <a:t> leads to low self-esteem, self-loathing, anger and hostility in the infant</a:t>
            </a:r>
            <a:endParaRPr lang="en-GB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575" y="447585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The development</a:t>
            </a:r>
            <a:r>
              <a:rPr lang="en-US" dirty="0"/>
              <a:t> of the Authoritarian Personality in </a:t>
            </a:r>
            <a:r>
              <a:rPr lang="en-US" u="sng" dirty="0"/>
              <a:t>early </a:t>
            </a:r>
            <a:r>
              <a:rPr lang="en-US" u="sng" dirty="0" smtClean="0"/>
              <a:t>childhood</a:t>
            </a:r>
            <a:endParaRPr lang="en-GB" dirty="0"/>
          </a:p>
        </p:txBody>
      </p:sp>
      <p:sp>
        <p:nvSpPr>
          <p:cNvPr id="8" name="Rounded Rectangle 7"/>
          <p:cNvSpPr/>
          <p:nvPr/>
        </p:nvSpPr>
        <p:spPr>
          <a:xfrm>
            <a:off x="5085358" y="2973985"/>
            <a:ext cx="3664024" cy="10803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To resolve these inner feelings, the children </a:t>
            </a:r>
            <a:r>
              <a:rPr lang="en-US" sz="1400" b="1" dirty="0"/>
              <a:t>identify with the parents and come to idealise them</a:t>
            </a:r>
            <a:r>
              <a:rPr lang="en-US" sz="1400" dirty="0"/>
              <a:t>; they become overly </a:t>
            </a:r>
            <a:r>
              <a:rPr lang="en-US" sz="1400" b="1" dirty="0"/>
              <a:t>subservient</a:t>
            </a:r>
            <a:r>
              <a:rPr lang="en-US" sz="1400" dirty="0"/>
              <a:t> to those in </a:t>
            </a:r>
            <a:r>
              <a:rPr lang="en-US" sz="1400" dirty="0" smtClean="0"/>
              <a:t>power</a:t>
            </a:r>
            <a:endParaRPr lang="en-GB" sz="1400" dirty="0"/>
          </a:p>
        </p:txBody>
      </p:sp>
      <p:sp>
        <p:nvSpPr>
          <p:cNvPr id="10" name="Rounded Rectangle 9"/>
          <p:cNvSpPr/>
          <p:nvPr/>
        </p:nvSpPr>
        <p:spPr>
          <a:xfrm>
            <a:off x="823775" y="2780686"/>
            <a:ext cx="4014444" cy="136815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/>
              <a:t>Anger and fear are repressed</a:t>
            </a:r>
            <a:r>
              <a:rPr lang="en-US" sz="1400" dirty="0"/>
              <a:t> (motivated forgetting) into the “unconscious”; the emotions still exist but are buried away from conscious awareness, protecting the person from undesirable impulses to hurt the parents </a:t>
            </a:r>
            <a:endParaRPr lang="en-GB" sz="1400" dirty="0"/>
          </a:p>
        </p:txBody>
      </p:sp>
      <p:sp>
        <p:nvSpPr>
          <p:cNvPr id="7" name="Down Arrow 6"/>
          <p:cNvSpPr/>
          <p:nvPr/>
        </p:nvSpPr>
        <p:spPr>
          <a:xfrm rot="18653045">
            <a:off x="7146344" y="2385509"/>
            <a:ext cx="352748" cy="76691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 rot="10800000">
            <a:off x="4626004" y="3174612"/>
            <a:ext cx="612069" cy="33955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323528" y="4365225"/>
            <a:ext cx="3168352" cy="187196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This anger and fear is </a:t>
            </a:r>
            <a:r>
              <a:rPr lang="en-US" sz="1400" b="1" dirty="0"/>
              <a:t>expressed through displacement</a:t>
            </a:r>
            <a:r>
              <a:rPr lang="en-US" sz="1400" dirty="0"/>
              <a:t>; these people will act as though outgroups members are threatening, and respond with aggression, however the real target is the parents, but this knowledge is buried in the </a:t>
            </a:r>
            <a:r>
              <a:rPr lang="en-US" sz="1400" dirty="0" smtClean="0"/>
              <a:t>unconscious</a:t>
            </a:r>
            <a:endParaRPr lang="en-GB" sz="1400" dirty="0"/>
          </a:p>
        </p:txBody>
      </p:sp>
      <p:sp>
        <p:nvSpPr>
          <p:cNvPr id="13" name="Right Arrow 12"/>
          <p:cNvSpPr/>
          <p:nvPr/>
        </p:nvSpPr>
        <p:spPr>
          <a:xfrm>
            <a:off x="3347864" y="4941168"/>
            <a:ext cx="648071" cy="36004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own Arrow 10"/>
          <p:cNvSpPr/>
          <p:nvPr/>
        </p:nvSpPr>
        <p:spPr>
          <a:xfrm>
            <a:off x="1007604" y="4005064"/>
            <a:ext cx="360040" cy="64831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ounded Rectangle 14"/>
          <p:cNvSpPr/>
          <p:nvPr/>
        </p:nvSpPr>
        <p:spPr>
          <a:xfrm>
            <a:off x="3995935" y="4371828"/>
            <a:ext cx="2592289" cy="186536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Outcome – people with </a:t>
            </a:r>
            <a:r>
              <a:rPr lang="en-US" sz="1400" b="1" dirty="0"/>
              <a:t>rigid, inflexible attitudes, highly obedient</a:t>
            </a:r>
            <a:r>
              <a:rPr lang="en-US" sz="1400" dirty="0"/>
              <a:t> to those they perceive as higher status and </a:t>
            </a:r>
            <a:r>
              <a:rPr lang="en-US" sz="1400" b="1" dirty="0"/>
              <a:t>brutal and discriminatory</a:t>
            </a:r>
            <a:r>
              <a:rPr lang="en-US" sz="1400" dirty="0"/>
              <a:t> towards those seen as having lower status</a:t>
            </a:r>
            <a:endParaRPr lang="en-GB" sz="1400" dirty="0"/>
          </a:p>
          <a:p>
            <a:r>
              <a:rPr lang="en-US" dirty="0"/>
              <a:t> 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4211960" y="1953930"/>
            <a:ext cx="3168352" cy="864591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/>
              <a:t>This hostility cannot be expressed</a:t>
            </a:r>
            <a:r>
              <a:rPr lang="en-US" sz="1400" dirty="0"/>
              <a:t> towards the parents due to fear</a:t>
            </a:r>
            <a:endParaRPr lang="en-GB" sz="1400" dirty="0"/>
          </a:p>
        </p:txBody>
      </p:sp>
      <p:sp>
        <p:nvSpPr>
          <p:cNvPr id="5" name="Right Arrow 4"/>
          <p:cNvSpPr/>
          <p:nvPr/>
        </p:nvSpPr>
        <p:spPr>
          <a:xfrm>
            <a:off x="3671899" y="1880580"/>
            <a:ext cx="648072" cy="50405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00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  <p:bldP spid="7" grpId="0" animBg="1"/>
      <p:bldP spid="9" grpId="0" animBg="1"/>
      <p:bldP spid="12" grpId="0" animBg="1"/>
      <p:bldP spid="13" grpId="0" animBg="1"/>
      <p:bldP spid="11" grpId="0" animBg="1"/>
      <p:bldP spid="15" grpId="0" animBg="1"/>
      <p:bldP spid="6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5" y="1700808"/>
            <a:ext cx="4536503" cy="482453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b="1" dirty="0" smtClean="0"/>
              <a:t>Alan Elms </a:t>
            </a:r>
            <a:r>
              <a:rPr lang="en-US" dirty="0" smtClean="0"/>
              <a:t>found </a:t>
            </a:r>
            <a:r>
              <a:rPr lang="en-US" dirty="0"/>
              <a:t>that </a:t>
            </a:r>
            <a:r>
              <a:rPr lang="en-US" b="1" dirty="0"/>
              <a:t>those scoring higher on the F-scale also gave </a:t>
            </a:r>
            <a:r>
              <a:rPr lang="en-US" b="1" dirty="0" smtClean="0"/>
              <a:t>higher shocks</a:t>
            </a:r>
            <a:endParaRPr lang="en-US" dirty="0"/>
          </a:p>
          <a:p>
            <a:pPr lvl="0"/>
            <a:r>
              <a:rPr lang="en-US" dirty="0" smtClean="0"/>
              <a:t>Yet, AP is </a:t>
            </a:r>
            <a:r>
              <a:rPr lang="en-US" dirty="0"/>
              <a:t>only be a </a:t>
            </a:r>
            <a:r>
              <a:rPr lang="en-US" b="1" dirty="0"/>
              <a:t>partial explanation</a:t>
            </a:r>
            <a:r>
              <a:rPr lang="en-US" dirty="0"/>
              <a:t> of Milgram’s </a:t>
            </a:r>
            <a:r>
              <a:rPr lang="en-US" dirty="0" smtClean="0"/>
              <a:t>study,; </a:t>
            </a:r>
            <a:r>
              <a:rPr lang="en-US" b="1" dirty="0" smtClean="0"/>
              <a:t>65</a:t>
            </a:r>
            <a:r>
              <a:rPr lang="en-US" b="1" dirty="0"/>
              <a:t>% obeyed up to 450 V</a:t>
            </a:r>
            <a:r>
              <a:rPr lang="en-US" dirty="0"/>
              <a:t> and the percentage of </a:t>
            </a:r>
            <a:r>
              <a:rPr lang="en-US" b="1" dirty="0"/>
              <a:t>people who score highly on the F scale is far lower</a:t>
            </a:r>
            <a:r>
              <a:rPr lang="en-US" dirty="0"/>
              <a:t> than this. </a:t>
            </a:r>
            <a:endParaRPr lang="en-GB" dirty="0"/>
          </a:p>
          <a:p>
            <a:pPr lvl="0"/>
            <a:r>
              <a:rPr lang="en-US" dirty="0"/>
              <a:t>However, it may help to explain why some people found it easier to </a:t>
            </a:r>
            <a:r>
              <a:rPr lang="en-US" b="1" dirty="0"/>
              <a:t>resist obedience </a:t>
            </a:r>
            <a:r>
              <a:rPr lang="en-US" dirty="0"/>
              <a:t>and showed higher levels </a:t>
            </a:r>
            <a:r>
              <a:rPr lang="en-US" dirty="0" smtClean="0"/>
              <a:t>of defiance/ dissent…</a:t>
            </a:r>
          </a:p>
          <a:p>
            <a:pPr lvl="0"/>
            <a:r>
              <a:rPr lang="en-US" dirty="0" smtClean="0"/>
              <a:t>e.g. </a:t>
            </a:r>
            <a:r>
              <a:rPr lang="en-US" b="1" dirty="0" smtClean="0"/>
              <a:t>very low scores on </a:t>
            </a:r>
            <a:r>
              <a:rPr lang="en-US" b="1" dirty="0" err="1" smtClean="0"/>
              <a:t>fscale</a:t>
            </a:r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 and obedience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7" r="14000"/>
          <a:stretch/>
        </p:blipFill>
        <p:spPr>
          <a:xfrm>
            <a:off x="5076056" y="2204864"/>
            <a:ext cx="3441469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87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43</TotalTime>
  <Words>411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Waveform</vt:lpstr>
      <vt:lpstr>Factors affecting Obedience: Personality  </vt:lpstr>
      <vt:lpstr>The Authoritarian Personality ADORNO, T. (1950).</vt:lpstr>
      <vt:lpstr>How did Adorno do his research? </vt:lpstr>
      <vt:lpstr>The F scale</vt:lpstr>
      <vt:lpstr>The development of the Authoritarian Personality in early childhood</vt:lpstr>
      <vt:lpstr>AP and obedience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Factors affecting Obedience: Personality</dc:title>
  <dc:creator>Amanda Wood (AJW)</dc:creator>
  <cp:lastModifiedBy>Amanda Wood (AJW)</cp:lastModifiedBy>
  <cp:revision>6</cp:revision>
  <dcterms:created xsi:type="dcterms:W3CDTF">2017-12-13T22:19:41Z</dcterms:created>
  <dcterms:modified xsi:type="dcterms:W3CDTF">2018-01-11T01:34:05Z</dcterms:modified>
</cp:coreProperties>
</file>