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8"/>
  </p:notes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80" r:id="rId9"/>
    <p:sldId id="262" r:id="rId10"/>
    <p:sldId id="281" r:id="rId11"/>
    <p:sldId id="263" r:id="rId12"/>
    <p:sldId id="264" r:id="rId13"/>
    <p:sldId id="268" r:id="rId14"/>
    <p:sldId id="269" r:id="rId15"/>
    <p:sldId id="271" r:id="rId16"/>
    <p:sldId id="266" r:id="rId17"/>
    <p:sldId id="272" r:id="rId18"/>
    <p:sldId id="267" r:id="rId19"/>
    <p:sldId id="270" r:id="rId20"/>
    <p:sldId id="265" r:id="rId21"/>
    <p:sldId id="276" r:id="rId22"/>
    <p:sldId id="273" r:id="rId23"/>
    <p:sldId id="274" r:id="rId24"/>
    <p:sldId id="278" r:id="rId25"/>
    <p:sldId id="275" r:id="rId26"/>
    <p:sldId id="27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D636"/>
    <a:srgbClr val="69EC20"/>
    <a:srgbClr val="79F1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96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87A03-DECB-4DEA-94EB-F8564232AB26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D4BAB-ACFA-45C8-A5EF-3081E6AE4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53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D4BAB-ACFA-45C8-A5EF-3081E6AE43B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447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D4BAB-ACFA-45C8-A5EF-3081E6AE43B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285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D4BAB-ACFA-45C8-A5EF-3081E6AE43B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455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0B463922-4177-4CCC-848E-52C430FF4657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523EC354-C8EC-4E47-BB99-ACB8C85F900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TNmLt7QX8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72808" cy="1752600"/>
          </a:xfrm>
        </p:spPr>
        <p:txBody>
          <a:bodyPr>
            <a:normAutofit/>
          </a:bodyPr>
          <a:lstStyle/>
          <a:p>
            <a:r>
              <a:rPr lang="en-GB" sz="4000" b="1" dirty="0"/>
              <a:t>Thinking and </a:t>
            </a:r>
            <a:r>
              <a:rPr lang="en-GB" sz="4000" b="1" dirty="0" smtClean="0"/>
              <a:t>Decision-making</a:t>
            </a:r>
            <a:endParaRPr lang="en-GB" sz="40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Cognitive Approach</a:t>
            </a:r>
            <a:br>
              <a:rPr lang="en-GB" dirty="0" smtClean="0"/>
            </a:br>
            <a:r>
              <a:rPr lang="en-GB" b="1" dirty="0" smtClean="0"/>
              <a:t>Cognitive Process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522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See OUP, p150 - Definitions </a:t>
            </a:r>
          </a:p>
          <a:p>
            <a:r>
              <a:rPr lang="en-GB" dirty="0"/>
              <a:t>N</a:t>
            </a:r>
            <a:r>
              <a:rPr lang="en-GB" dirty="0" smtClean="0"/>
              <a:t>ormative models, p150-151</a:t>
            </a:r>
          </a:p>
          <a:p>
            <a:r>
              <a:rPr lang="en-GB" dirty="0" smtClean="0"/>
              <a:t>Descriptive models i.e. what people actually do when thinking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 think, therefore I am…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37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How do we cope with the relentless flow of sensory information?</a:t>
            </a:r>
          </a:p>
          <a:p>
            <a:r>
              <a:rPr lang="en-GB" sz="4000" dirty="0" smtClean="0"/>
              <a:t>What does MSM tell us about how we deal with this?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Dealing with the Flood!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805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b="1" dirty="0" smtClean="0"/>
              <a:t>Thinking</a:t>
            </a:r>
            <a:r>
              <a:rPr lang="en-GB" sz="3200" dirty="0" smtClean="0"/>
              <a:t> is the process of using knowledge and information to make plans, interpret the world, and make predictions about the world in general, (Crane, 2018)</a:t>
            </a:r>
          </a:p>
          <a:p>
            <a:pPr lvl="2"/>
            <a:r>
              <a:rPr lang="en-GB" sz="3200" dirty="0" smtClean="0"/>
              <a:t>Problem solving</a:t>
            </a:r>
          </a:p>
          <a:p>
            <a:pPr lvl="2"/>
            <a:r>
              <a:rPr lang="en-GB" sz="3200" dirty="0" smtClean="0"/>
              <a:t>Creativity</a:t>
            </a:r>
          </a:p>
          <a:p>
            <a:pPr lvl="2"/>
            <a:r>
              <a:rPr lang="en-GB" sz="3200" dirty="0" smtClean="0"/>
              <a:t>Reasoning</a:t>
            </a:r>
          </a:p>
          <a:p>
            <a:pPr lvl="2"/>
            <a:r>
              <a:rPr lang="en-GB" sz="3200" dirty="0" smtClean="0"/>
              <a:t>Decision making</a:t>
            </a: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happens when we pay attention?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09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The process of identifying and choosing alternatives based on the values and preferences of the decision-maker</a:t>
            </a:r>
          </a:p>
          <a:p>
            <a:r>
              <a:rPr lang="en-GB" sz="2800" dirty="0" smtClean="0"/>
              <a:t>Decision making is needed during problem-solving to reach the conclusion</a:t>
            </a:r>
          </a:p>
          <a:p>
            <a:r>
              <a:rPr lang="en-GB" sz="2800" b="1" dirty="0" smtClean="0"/>
              <a:t>Problem-solving</a:t>
            </a:r>
            <a:r>
              <a:rPr lang="en-GB" sz="2800" dirty="0" smtClean="0"/>
              <a:t> is thinking that is directed toward solving specific problems by means of a set of mental strategies.</a:t>
            </a:r>
          </a:p>
          <a:p>
            <a:r>
              <a:rPr lang="en-GB" sz="2800" dirty="0" smtClean="0"/>
              <a:t>The concepts of problem-solving, decision making and thinking are interconnected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Decision making and problem solving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48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8439473" cy="44074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GB" sz="4400" dirty="0" err="1" smtClean="0"/>
              <a:t>Stanovich</a:t>
            </a:r>
            <a:r>
              <a:rPr lang="en-GB" sz="4400" dirty="0" smtClean="0"/>
              <a:t> &amp; West </a:t>
            </a:r>
            <a:r>
              <a:rPr lang="en-GB" sz="4400" dirty="0"/>
              <a:t>(</a:t>
            </a:r>
            <a:r>
              <a:rPr lang="en-GB" sz="4400" dirty="0" smtClean="0"/>
              <a:t>2000)</a:t>
            </a:r>
          </a:p>
          <a:p>
            <a:pPr marL="45720" indent="0" algn="ctr">
              <a:buNone/>
            </a:pPr>
            <a:r>
              <a:rPr lang="en-GB" sz="4400" dirty="0" smtClean="0"/>
              <a:t>System 1 </a:t>
            </a:r>
            <a:r>
              <a:rPr lang="en-GB" sz="4400" dirty="0"/>
              <a:t>and </a:t>
            </a:r>
            <a:r>
              <a:rPr lang="en-GB" sz="4400" dirty="0" smtClean="0"/>
              <a:t>System 2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The Dual Process Model of Thinking and Decision Making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723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4983089" cy="4407408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Automatic, intuitive</a:t>
            </a:r>
            <a:r>
              <a:rPr lang="en-GB" sz="2400" dirty="0" smtClean="0"/>
              <a:t> and </a:t>
            </a:r>
            <a:r>
              <a:rPr lang="en-GB" sz="2400" b="1" dirty="0" smtClean="0"/>
              <a:t>effortless</a:t>
            </a:r>
            <a:r>
              <a:rPr lang="en-GB" sz="2400" dirty="0" smtClean="0"/>
              <a:t> </a:t>
            </a:r>
          </a:p>
          <a:p>
            <a:r>
              <a:rPr lang="en-GB" sz="2400" dirty="0" smtClean="0"/>
              <a:t>Often employs </a:t>
            </a:r>
            <a:r>
              <a:rPr lang="en-GB" sz="2400" b="1" dirty="0" smtClean="0"/>
              <a:t>heuristics</a:t>
            </a:r>
            <a:r>
              <a:rPr lang="en-GB" sz="2400" dirty="0" smtClean="0"/>
              <a:t> - that is, a ‘rule’ used to make decisions or form judgements</a:t>
            </a:r>
          </a:p>
          <a:p>
            <a:r>
              <a:rPr lang="en-GB" sz="2400" dirty="0" smtClean="0"/>
              <a:t>Heuristics are </a:t>
            </a:r>
            <a:r>
              <a:rPr lang="en-GB" sz="2400" b="1" dirty="0" smtClean="0"/>
              <a:t>mental short-cuts </a:t>
            </a:r>
            <a:r>
              <a:rPr lang="en-GB" sz="2400" dirty="0" smtClean="0"/>
              <a:t>that involve focusing on one aspect of a complex problem and ignoring others (Lewis, 2008)</a:t>
            </a:r>
          </a:p>
          <a:p>
            <a:r>
              <a:rPr lang="en-GB" sz="2400" b="1" dirty="0" smtClean="0"/>
              <a:t>Quick</a:t>
            </a:r>
            <a:r>
              <a:rPr lang="en-GB" sz="2400" dirty="0" smtClean="0"/>
              <a:t> and potentially </a:t>
            </a:r>
            <a:r>
              <a:rPr lang="en-GB" sz="2400" b="1" dirty="0" smtClean="0"/>
              <a:t>efficient</a:t>
            </a:r>
            <a:r>
              <a:rPr lang="en-GB" sz="2400" dirty="0" smtClean="0"/>
              <a:t> but may be </a:t>
            </a:r>
            <a:r>
              <a:rPr lang="en-GB" sz="2400" b="1" dirty="0" smtClean="0"/>
              <a:t>prone to errors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 smtClean="0"/>
              <a:t>System 1</a:t>
            </a:r>
            <a:r>
              <a:rPr lang="en-GB" sz="5400" dirty="0" smtClean="0"/>
              <a:t> 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89394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4695057" cy="4407408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Assumptions do not match the reality of a specific situation</a:t>
            </a:r>
          </a:p>
          <a:p>
            <a:r>
              <a:rPr lang="en-GB" sz="2400" dirty="0"/>
              <a:t>Such errors can lead to </a:t>
            </a:r>
            <a:r>
              <a:rPr lang="en-GB" sz="2400" b="1" dirty="0"/>
              <a:t>grave consequences </a:t>
            </a:r>
            <a:r>
              <a:rPr lang="en-GB" sz="2400" dirty="0"/>
              <a:t>in day-to-day life</a:t>
            </a:r>
          </a:p>
          <a:p>
            <a:r>
              <a:rPr lang="en-GB" sz="2400" dirty="0"/>
              <a:t>Often we </a:t>
            </a:r>
            <a:r>
              <a:rPr lang="en-GB" sz="2400" b="1" dirty="0"/>
              <a:t>feel very certain </a:t>
            </a:r>
            <a:r>
              <a:rPr lang="en-GB" sz="2400" dirty="0"/>
              <a:t>that we are right when we use system one thinking</a:t>
            </a:r>
          </a:p>
          <a:p>
            <a:r>
              <a:rPr lang="en-GB" sz="2400" dirty="0"/>
              <a:t>When </a:t>
            </a:r>
            <a:r>
              <a:rPr lang="en-GB" sz="2400" b="1" dirty="0"/>
              <a:t>cognitive load is high</a:t>
            </a:r>
            <a:r>
              <a:rPr lang="en-GB" sz="2400" dirty="0"/>
              <a:t>, we may use System 1 (Gilbert and Gill 2000)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/>
              <a:t>System 1 cont’d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0563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85395"/>
          </a:xfrm>
        </p:spPr>
        <p:txBody>
          <a:bodyPr>
            <a:normAutofit/>
          </a:bodyPr>
          <a:lstStyle/>
          <a:p>
            <a:r>
              <a:rPr lang="en-GB" b="1" dirty="0" smtClean="0"/>
              <a:t>slower, conscious </a:t>
            </a:r>
            <a:r>
              <a:rPr lang="en-GB" dirty="0" smtClean="0"/>
              <a:t>and</a:t>
            </a:r>
            <a:r>
              <a:rPr lang="en-GB" b="1" dirty="0" smtClean="0"/>
              <a:t> rational</a:t>
            </a:r>
          </a:p>
          <a:p>
            <a:r>
              <a:rPr lang="en-GB" dirty="0" smtClean="0"/>
              <a:t>More </a:t>
            </a:r>
            <a:r>
              <a:rPr lang="en-GB" b="1" dirty="0" smtClean="0"/>
              <a:t>effortful</a:t>
            </a:r>
          </a:p>
          <a:p>
            <a:r>
              <a:rPr lang="en-GB" dirty="0" smtClean="0"/>
              <a:t>thinking carefully about all of the possible ways we could interpret a situation</a:t>
            </a:r>
          </a:p>
          <a:p>
            <a:r>
              <a:rPr lang="en-GB" dirty="0" smtClean="0"/>
              <a:t>Gradual elimination of possibilities based on sensory evidence until we arrive at a solution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sz="5400" b="1" dirty="0" smtClean="0"/>
              <a:t>System 2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38056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4839073" cy="4407408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allows careful analysis of the world around us, allows us to think about …</a:t>
            </a:r>
          </a:p>
          <a:p>
            <a:pPr lvl="1"/>
            <a:r>
              <a:rPr lang="en-GB" sz="2400" dirty="0"/>
              <a:t>what is happening</a:t>
            </a:r>
          </a:p>
          <a:p>
            <a:pPr lvl="1"/>
            <a:r>
              <a:rPr lang="en-GB" sz="2400" dirty="0"/>
              <a:t>why it is happening</a:t>
            </a:r>
          </a:p>
          <a:p>
            <a:pPr lvl="1"/>
            <a:r>
              <a:rPr lang="en-GB" sz="2400" dirty="0"/>
              <a:t>what is most likely to happen next</a:t>
            </a:r>
          </a:p>
          <a:p>
            <a:pPr lvl="1"/>
            <a:r>
              <a:rPr lang="en-GB" sz="2400" dirty="0"/>
              <a:t>how we might influence the situation</a:t>
            </a:r>
          </a:p>
          <a:p>
            <a:r>
              <a:rPr lang="en-GB" sz="2400" dirty="0"/>
              <a:t>Less likely to create feelings of certitude and confidence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/>
              <a:t>System </a:t>
            </a:r>
            <a:r>
              <a:rPr lang="en-GB" sz="5400" b="1" dirty="0" smtClean="0"/>
              <a:t>2 Cont’d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24518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4911081" cy="4407408"/>
          </a:xfrm>
        </p:spPr>
        <p:txBody>
          <a:bodyPr>
            <a:noAutofit/>
          </a:bodyPr>
          <a:lstStyle/>
          <a:p>
            <a:r>
              <a:rPr lang="en-GB" sz="2800" dirty="0" smtClean="0"/>
              <a:t>System </a:t>
            </a:r>
            <a:r>
              <a:rPr lang="en-GB" sz="2800" dirty="0"/>
              <a:t>1 </a:t>
            </a:r>
            <a:r>
              <a:rPr lang="en-GB" sz="2800" dirty="0" smtClean="0"/>
              <a:t>is activated first and will </a:t>
            </a:r>
            <a:r>
              <a:rPr lang="en-GB" sz="2800" dirty="0"/>
              <a:t>reach a quick </a:t>
            </a:r>
            <a:r>
              <a:rPr lang="en-GB" sz="2800" dirty="0" smtClean="0"/>
              <a:t>conclusion</a:t>
            </a:r>
          </a:p>
          <a:p>
            <a:r>
              <a:rPr lang="en-GB" sz="2800" dirty="0" smtClean="0"/>
              <a:t>System </a:t>
            </a:r>
            <a:r>
              <a:rPr lang="en-GB" sz="2800" dirty="0"/>
              <a:t>2 will </a:t>
            </a:r>
            <a:r>
              <a:rPr lang="en-GB" sz="2800" dirty="0" smtClean="0"/>
              <a:t>then go </a:t>
            </a:r>
            <a:r>
              <a:rPr lang="en-GB" sz="2800" dirty="0"/>
              <a:t>into further analysis to hopefully reach a "more correct" </a:t>
            </a:r>
            <a:r>
              <a:rPr lang="en-GB" sz="2800" dirty="0" smtClean="0"/>
              <a:t>conclusion</a:t>
            </a:r>
          </a:p>
          <a:p>
            <a:r>
              <a:rPr lang="en-GB" sz="2800" dirty="0" smtClean="0"/>
              <a:t>System 1 processing and its resulting ‘answer’ can often interfere with system 2 processing.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Using both systems together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39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err="1" smtClean="0"/>
              <a:t>Wason’s</a:t>
            </a:r>
            <a:r>
              <a:rPr lang="en-GB" dirty="0" smtClean="0"/>
              <a:t> card selection task (1968)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7488832" cy="56166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860032" y="1268760"/>
            <a:ext cx="21602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71600" y="1124744"/>
            <a:ext cx="748883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96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9208" y="3341103"/>
            <a:ext cx="8229600" cy="1816090"/>
          </a:xfrm>
        </p:spPr>
        <p:txBody>
          <a:bodyPr>
            <a:normAutofit fontScale="25000" lnSpcReduction="20000"/>
          </a:bodyPr>
          <a:lstStyle/>
          <a:p>
            <a:endParaRPr lang="en-GB" dirty="0" smtClean="0"/>
          </a:p>
          <a:p>
            <a:pPr marL="0" indent="0">
              <a:buNone/>
            </a:pPr>
            <a:r>
              <a:rPr lang="en-GB" sz="8600" dirty="0" smtClean="0"/>
              <a:t>But they are only half right. E is correct but 4 is wrong. </a:t>
            </a:r>
          </a:p>
          <a:p>
            <a:pPr marL="0" indent="0">
              <a:buNone/>
            </a:pPr>
            <a:r>
              <a:rPr lang="en-GB" sz="8600" dirty="0"/>
              <a:t>T</a:t>
            </a:r>
            <a:r>
              <a:rPr lang="en-GB" sz="8600" dirty="0" smtClean="0"/>
              <a:t>he </a:t>
            </a:r>
            <a:r>
              <a:rPr lang="en-GB" sz="8600" b="1" dirty="0" smtClean="0"/>
              <a:t>matching </a:t>
            </a:r>
            <a:r>
              <a:rPr lang="en-GB" sz="8600" b="1" dirty="0"/>
              <a:t>bias </a:t>
            </a:r>
            <a:r>
              <a:rPr lang="en-GB" sz="8600" dirty="0"/>
              <a:t>- </a:t>
            </a:r>
            <a:r>
              <a:rPr lang="en-GB" sz="8600" dirty="0" smtClean="0"/>
              <a:t>in </a:t>
            </a:r>
            <a:r>
              <a:rPr lang="en-GB" sz="8600" dirty="0"/>
              <a:t>an abstract problem, we tend to be overly influenced by the wording (or context) of the </a:t>
            </a:r>
            <a:r>
              <a:rPr lang="en-GB" sz="8600" dirty="0" smtClean="0"/>
              <a:t>question, e.g.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Most people say…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4644008" y="1387002"/>
            <a:ext cx="2088232" cy="2016224"/>
          </a:xfrm>
          <a:prstGeom prst="roundRect">
            <a:avLst/>
          </a:prstGeom>
          <a:solidFill>
            <a:srgbClr val="8ED6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184068" y="1536367"/>
            <a:ext cx="1008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/>
              <a:t>4</a:t>
            </a:r>
            <a:endParaRPr lang="en-GB" sz="9600" dirty="0"/>
          </a:p>
        </p:txBody>
      </p:sp>
      <p:sp>
        <p:nvSpPr>
          <p:cNvPr id="9" name="Rounded Rectangle 8"/>
          <p:cNvSpPr/>
          <p:nvPr/>
        </p:nvSpPr>
        <p:spPr>
          <a:xfrm>
            <a:off x="2087724" y="1340768"/>
            <a:ext cx="2088232" cy="2016224"/>
          </a:xfrm>
          <a:prstGeom prst="roundRect">
            <a:avLst/>
          </a:prstGeom>
          <a:solidFill>
            <a:srgbClr val="79F1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627784" y="1564050"/>
            <a:ext cx="1008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/>
              <a:t>E</a:t>
            </a:r>
            <a:endParaRPr lang="en-GB" sz="9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8" b="21556"/>
          <a:stretch/>
        </p:blipFill>
        <p:spPr>
          <a:xfrm>
            <a:off x="899592" y="5157192"/>
            <a:ext cx="7488832" cy="1210733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175956" y="5301208"/>
            <a:ext cx="1008112" cy="461350"/>
          </a:xfrm>
          <a:prstGeom prst="roundRect">
            <a:avLst/>
          </a:prstGeom>
          <a:solidFill>
            <a:srgbClr val="FFFF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3123456" y="5678966"/>
            <a:ext cx="1880592" cy="461350"/>
          </a:xfrm>
          <a:prstGeom prst="roundRect">
            <a:avLst/>
          </a:prstGeom>
          <a:solidFill>
            <a:srgbClr val="FFFF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53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19306" y="150065"/>
            <a:ext cx="9206073" cy="6315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4711907" y="3293581"/>
            <a:ext cx="180020" cy="3413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111521" y="2862711"/>
            <a:ext cx="419882" cy="4449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96253" y="2881893"/>
            <a:ext cx="374561" cy="2895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54317" y="3253629"/>
            <a:ext cx="287604" cy="2839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118064" y="2383869"/>
            <a:ext cx="437712" cy="4174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454711" y="2357745"/>
            <a:ext cx="283981" cy="3969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641801" y="2204159"/>
            <a:ext cx="438622" cy="4945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886401" y="2047973"/>
            <a:ext cx="257557" cy="3518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97421" y="3665824"/>
            <a:ext cx="62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Odd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501437" y="3546494"/>
            <a:ext cx="85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Even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045" y="3165622"/>
            <a:ext cx="594717" cy="68075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342"/>
            <a:ext cx="570814" cy="42748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245550" y="1932290"/>
            <a:ext cx="62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Odd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3118059" y="1863307"/>
            <a:ext cx="957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Even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421157" y="3590210"/>
            <a:ext cx="131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Consonant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4272461" y="3661712"/>
            <a:ext cx="87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Vowel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000" y="3122637"/>
            <a:ext cx="550358" cy="6299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858455" y="1684793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72671" y="1788661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35329" y="2706618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114725" y="2232639"/>
            <a:ext cx="131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Consonant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6201531" y="1915625"/>
            <a:ext cx="87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Vowel</a:t>
            </a:r>
            <a:endParaRPr lang="en-GB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304" y="1739127"/>
            <a:ext cx="528238" cy="395597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143958" y="1401642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8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/>
      <p:bldP spid="30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Evans </a:t>
            </a:r>
            <a:r>
              <a:rPr lang="en-GB" dirty="0"/>
              <a:t>and </a:t>
            </a:r>
            <a:r>
              <a:rPr lang="en-GB" dirty="0" err="1"/>
              <a:t>Wason</a:t>
            </a:r>
            <a:r>
              <a:rPr lang="en-GB" dirty="0"/>
              <a:t> (1976) found that when asked why they chose the cards that they did, they were not able to clearly explain their </a:t>
            </a:r>
            <a:r>
              <a:rPr lang="en-GB" dirty="0" smtClean="0"/>
              <a:t>choices; </a:t>
            </a:r>
          </a:p>
          <a:p>
            <a:r>
              <a:rPr lang="en-GB" dirty="0" smtClean="0"/>
              <a:t>Suggests they were using system 1 thinking in this abstract task.</a:t>
            </a:r>
          </a:p>
          <a:p>
            <a:r>
              <a:rPr lang="en-GB" dirty="0" smtClean="0"/>
              <a:t>important </a:t>
            </a:r>
            <a:r>
              <a:rPr lang="en-GB" dirty="0"/>
              <a:t>evidence for the dual process </a:t>
            </a:r>
            <a:r>
              <a:rPr lang="en-GB" dirty="0" smtClean="0"/>
              <a:t>model</a:t>
            </a:r>
          </a:p>
          <a:p>
            <a:r>
              <a:rPr lang="en-GB" dirty="0" smtClean="0"/>
              <a:t>Most </a:t>
            </a:r>
            <a:r>
              <a:rPr lang="en-GB" dirty="0"/>
              <a:t>people make the decision of which cards to choose without any reasoning - but as an automatic response to the context of the </a:t>
            </a:r>
            <a:r>
              <a:rPr lang="en-GB" dirty="0" smtClean="0"/>
              <a:t>question (system 1)</a:t>
            </a:r>
          </a:p>
          <a:p>
            <a:r>
              <a:rPr lang="en-GB" dirty="0" err="1" smtClean="0"/>
              <a:t>Wason</a:t>
            </a:r>
            <a:r>
              <a:rPr lang="en-GB" dirty="0" smtClean="0"/>
              <a:t> </a:t>
            </a:r>
            <a:r>
              <a:rPr lang="en-GB" dirty="0"/>
              <a:t>(1968) found that even when he trained people how to answer this question, when he changed the context, the same mistakes were made.  For example, can you solve this one?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System 1 thinking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68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Abstract versus concrete/social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52" y="4221088"/>
            <a:ext cx="8534400" cy="2181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4267" y="1880148"/>
            <a:ext cx="8296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If you are drinking beer you must be at least 21</a:t>
            </a:r>
            <a:endParaRPr lang="en-GB" sz="32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838770" y="3708715"/>
            <a:ext cx="302546" cy="5123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549094" y="3794697"/>
            <a:ext cx="216024" cy="5492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628334" y="3700118"/>
            <a:ext cx="333559" cy="5932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598976" y="3756546"/>
            <a:ext cx="158528" cy="4962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2773658" y="3708715"/>
            <a:ext cx="36004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631954" y="3700118"/>
            <a:ext cx="21602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7308993" y="3748501"/>
            <a:ext cx="180020" cy="5512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8244408" y="3875814"/>
            <a:ext cx="216024" cy="391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3504" y="3280122"/>
            <a:ext cx="848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&lt;21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1324280" y="3330026"/>
            <a:ext cx="8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/>
              <a:t>&gt;</a:t>
            </a:r>
            <a:r>
              <a:rPr lang="en-GB" dirty="0" smtClean="0"/>
              <a:t>21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041" y="2624376"/>
            <a:ext cx="594717" cy="6807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40" y="2807142"/>
            <a:ext cx="570814" cy="42748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274" y="2640622"/>
            <a:ext cx="550358" cy="62998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434459" y="2464923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40972" y="2504806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41759" y="2500468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04803" y="3448285"/>
            <a:ext cx="89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Coke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867648" y="3335803"/>
            <a:ext cx="87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Beer</a:t>
            </a:r>
            <a:endParaRPr lang="en-GB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765" y="2857836"/>
            <a:ext cx="528238" cy="39559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989513" y="2558760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58062" y="3330026"/>
            <a:ext cx="848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&lt;21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3407140" y="3243787"/>
            <a:ext cx="8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/>
              <a:t>&gt;</a:t>
            </a:r>
            <a:r>
              <a:rPr lang="en-GB" dirty="0" smtClean="0"/>
              <a:t>21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4321031" y="3295920"/>
            <a:ext cx="1017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Beer</a:t>
            </a:r>
            <a:endParaRPr lang="en-GB" dirty="0"/>
          </a:p>
        </p:txBody>
      </p:sp>
      <p:sp>
        <p:nvSpPr>
          <p:cNvPr id="39" name="TextBox 38"/>
          <p:cNvSpPr txBox="1"/>
          <p:nvPr/>
        </p:nvSpPr>
        <p:spPr>
          <a:xfrm>
            <a:off x="5417869" y="3352040"/>
            <a:ext cx="1017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Coke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407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4623049" cy="4407408"/>
          </a:xfrm>
        </p:spPr>
        <p:txBody>
          <a:bodyPr/>
          <a:lstStyle/>
          <a:p>
            <a:r>
              <a:rPr lang="en-GB" dirty="0" smtClean="0"/>
              <a:t>However, it is possible the Bar/ID task is only easy because it is a familiar situation to many of the undergraduate students who were in the sample</a:t>
            </a:r>
          </a:p>
          <a:p>
            <a:r>
              <a:rPr lang="en-GB" dirty="0" smtClean="0"/>
              <a:t>what happens when you use an unfamiliar task?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System 1 seems to work fine on non-abstract problems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162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1" y="1645992"/>
            <a:ext cx="8229600" cy="208823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GB" sz="2400" dirty="0" smtClean="0"/>
              <a:t>In the Brazilian Jujube tribe, people who have served the tribe in a significant way are allowed to eat cassava root, otherwise this food is banned. Those allowed to eat the root have a facial tattoo to identify them. Everyone else eats things like cooked grubs/insects.</a:t>
            </a:r>
          </a:p>
          <a:p>
            <a:pPr marL="0" indent="0" algn="ctr">
              <a:buNone/>
            </a:pPr>
            <a:endParaRPr lang="en-GB" sz="2400" dirty="0" smtClean="0"/>
          </a:p>
          <a:p>
            <a:pPr marL="0" indent="0" algn="ctr">
              <a:buNone/>
            </a:pPr>
            <a:r>
              <a:rPr lang="en-GB" sz="5100" dirty="0" smtClean="0"/>
              <a:t>RULE: If you are eating cassava you must have  a facial tattoo</a:t>
            </a:r>
            <a:endParaRPr lang="en-GB" sz="5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710952"/>
          </a:xfrm>
        </p:spPr>
        <p:txBody>
          <a:bodyPr>
            <a:normAutofit/>
          </a:bodyPr>
          <a:lstStyle/>
          <a:p>
            <a:r>
              <a:rPr lang="en-GB" dirty="0" smtClean="0"/>
              <a:t>Cassava root eating rule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611560" y="3772530"/>
            <a:ext cx="1656184" cy="23927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6804248" y="3739739"/>
            <a:ext cx="1656184" cy="24255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4860032" y="3778033"/>
            <a:ext cx="1656184" cy="23872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2692718" y="3778034"/>
            <a:ext cx="1807273" cy="2387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0" r="22778"/>
          <a:stretch/>
        </p:blipFill>
        <p:spPr>
          <a:xfrm>
            <a:off x="3031021" y="4226310"/>
            <a:ext cx="1130666" cy="117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16" y="4173806"/>
            <a:ext cx="1387872" cy="13878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4" r="29086"/>
          <a:stretch/>
        </p:blipFill>
        <p:spPr>
          <a:xfrm>
            <a:off x="6938233" y="3998300"/>
            <a:ext cx="1388214" cy="17388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8" r="25485" b="15022"/>
          <a:stretch/>
        </p:blipFill>
        <p:spPr>
          <a:xfrm>
            <a:off x="4961137" y="4173806"/>
            <a:ext cx="1453974" cy="137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7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1" y="3236953"/>
            <a:ext cx="11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 tattoo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439652" y="3249089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Tattoo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529" y="2378706"/>
            <a:ext cx="594717" cy="6807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2" y="2752304"/>
            <a:ext cx="570814" cy="4274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84277" y="2972090"/>
            <a:ext cx="766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No tattoo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457699" y="3110589"/>
            <a:ext cx="131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Grubs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361485" y="3179786"/>
            <a:ext cx="108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Cassava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90" y="2610215"/>
            <a:ext cx="550358" cy="6299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21066" y="2090045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11355" y="2320877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2139" y="2276664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02263" y="3126974"/>
            <a:ext cx="131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Grubs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6516216" y="3151874"/>
            <a:ext cx="96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Cassava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551" y="2773676"/>
            <a:ext cx="528238" cy="39559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838371" y="2348789"/>
            <a:ext cx="51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00B0F0"/>
                </a:solidFill>
                <a:latin typeface="Berlin Sans FB Demi" panose="020E0802020502020306" pitchFamily="34" charset="0"/>
              </a:rPr>
              <a:t>?</a:t>
            </a:r>
            <a:endParaRPr lang="en-GB" sz="4800" dirty="0">
              <a:solidFill>
                <a:srgbClr val="00B0F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1560" y="3772530"/>
            <a:ext cx="1656184" cy="23927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ounded Rectangle 20"/>
          <p:cNvSpPr/>
          <p:nvPr/>
        </p:nvSpPr>
        <p:spPr>
          <a:xfrm>
            <a:off x="6804248" y="3739739"/>
            <a:ext cx="1656184" cy="24255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ounded Rectangle 21"/>
          <p:cNvSpPr/>
          <p:nvPr/>
        </p:nvSpPr>
        <p:spPr>
          <a:xfrm>
            <a:off x="4860032" y="3778033"/>
            <a:ext cx="1656184" cy="23872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le 22"/>
          <p:cNvSpPr/>
          <p:nvPr/>
        </p:nvSpPr>
        <p:spPr>
          <a:xfrm>
            <a:off x="2692718" y="3778034"/>
            <a:ext cx="1807273" cy="2387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0" r="22778"/>
          <a:stretch/>
        </p:blipFill>
        <p:spPr>
          <a:xfrm>
            <a:off x="3005632" y="4331729"/>
            <a:ext cx="1130666" cy="1177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29" y="4226310"/>
            <a:ext cx="1387872" cy="138787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4" r="29086"/>
          <a:stretch/>
        </p:blipFill>
        <p:spPr>
          <a:xfrm>
            <a:off x="6910670" y="4149205"/>
            <a:ext cx="1388214" cy="173888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8" r="25485" b="15022"/>
          <a:stretch/>
        </p:blipFill>
        <p:spPr>
          <a:xfrm>
            <a:off x="4905152" y="4232263"/>
            <a:ext cx="1453974" cy="137596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275242" y="3179786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Tattoo</a:t>
            </a:r>
            <a:endParaRPr lang="en-GB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752429" y="3496306"/>
            <a:ext cx="285407" cy="5087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5" idx="2"/>
          </p:cNvCxnSpPr>
          <p:nvPr/>
        </p:nvCxnSpPr>
        <p:spPr>
          <a:xfrm flipV="1">
            <a:off x="1597529" y="3618421"/>
            <a:ext cx="256169" cy="3866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2640272" y="3496306"/>
            <a:ext cx="285407" cy="5087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28" idx="2"/>
          </p:cNvCxnSpPr>
          <p:nvPr/>
        </p:nvCxnSpPr>
        <p:spPr>
          <a:xfrm flipV="1">
            <a:off x="3485372" y="3549118"/>
            <a:ext cx="203916" cy="4559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4843024" y="3540983"/>
            <a:ext cx="285407" cy="5087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5688124" y="3496306"/>
            <a:ext cx="128084" cy="5534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6909083" y="3526591"/>
            <a:ext cx="285407" cy="5087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7838371" y="3479921"/>
            <a:ext cx="128084" cy="525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11560" y="404664"/>
            <a:ext cx="7848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Even though we are not familiar with eating grubs and may not even know what cassava is, most people were able to answer this one correctly.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3939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err="1" smtClean="0"/>
              <a:t>Cosmides</a:t>
            </a:r>
            <a:r>
              <a:rPr lang="en-GB" b="1" dirty="0" smtClean="0"/>
              <a:t> and </a:t>
            </a:r>
            <a:r>
              <a:rPr lang="en-GB" b="1" dirty="0" err="1" smtClean="0"/>
              <a:t>Toobey</a:t>
            </a:r>
            <a:r>
              <a:rPr lang="en-GB" b="1" dirty="0" smtClean="0"/>
              <a:t> </a:t>
            </a:r>
            <a:r>
              <a:rPr lang="en-GB" dirty="0" smtClean="0"/>
              <a:t>suggest that we can work out problems quickly and accurately using </a:t>
            </a:r>
            <a:r>
              <a:rPr lang="en-GB" b="1" dirty="0" smtClean="0"/>
              <a:t>system 1 thinking</a:t>
            </a:r>
            <a:r>
              <a:rPr lang="en-GB" dirty="0" smtClean="0"/>
              <a:t> if the task is about obeying </a:t>
            </a:r>
            <a:r>
              <a:rPr lang="en-GB" b="1" dirty="0" smtClean="0"/>
              <a:t>social rules</a:t>
            </a:r>
            <a:r>
              <a:rPr lang="en-GB" dirty="0" smtClean="0"/>
              <a:t>.</a:t>
            </a:r>
          </a:p>
          <a:p>
            <a:r>
              <a:rPr lang="en-GB" b="1" dirty="0" smtClean="0"/>
              <a:t>Abstract logic </a:t>
            </a:r>
            <a:r>
              <a:rPr lang="en-GB" dirty="0" smtClean="0"/>
              <a:t>not so much use to us however </a:t>
            </a:r>
            <a:r>
              <a:rPr lang="en-GB" b="1" dirty="0" smtClean="0"/>
              <a:t>social logic </a:t>
            </a:r>
            <a:r>
              <a:rPr lang="en-GB" dirty="0" smtClean="0"/>
              <a:t>is </a:t>
            </a:r>
            <a:r>
              <a:rPr lang="en-GB" b="1" dirty="0" smtClean="0"/>
              <a:t>important to the survival of the groups</a:t>
            </a:r>
            <a:r>
              <a:rPr lang="en-GB" dirty="0" smtClean="0"/>
              <a:t>, e.g. we need to be able to </a:t>
            </a:r>
            <a:r>
              <a:rPr lang="en-GB" b="1" dirty="0" smtClean="0"/>
              <a:t>detect and punish the cheaters</a:t>
            </a:r>
            <a:r>
              <a:rPr lang="en-GB" dirty="0" smtClean="0"/>
              <a:t>, who don’t have the groups best interests at heart?</a:t>
            </a:r>
          </a:p>
          <a:p>
            <a:r>
              <a:rPr lang="en-GB" dirty="0" smtClean="0"/>
              <a:t>Potentially our </a:t>
            </a:r>
            <a:r>
              <a:rPr lang="en-GB" b="1" dirty="0" smtClean="0"/>
              <a:t>brains</a:t>
            </a:r>
            <a:r>
              <a:rPr lang="en-GB" dirty="0" smtClean="0"/>
              <a:t> have been </a:t>
            </a:r>
            <a:r>
              <a:rPr lang="en-GB" b="1" dirty="0" smtClean="0"/>
              <a:t>shaped</a:t>
            </a:r>
            <a:r>
              <a:rPr lang="en-GB" dirty="0" smtClean="0"/>
              <a:t> by this </a:t>
            </a:r>
            <a:r>
              <a:rPr lang="en-GB" b="1" dirty="0" smtClean="0"/>
              <a:t>evolutionary demand</a:t>
            </a:r>
          </a:p>
          <a:p>
            <a:r>
              <a:rPr lang="en-GB" dirty="0" smtClean="0"/>
              <a:t>So if you want to solve an abstract problem turn it into a social one, e.g. </a:t>
            </a:r>
            <a:r>
              <a:rPr lang="en-GB" b="1" dirty="0" smtClean="0"/>
              <a:t>the vowels promised they would ONLY take the even numbers to the cinema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rule enforcement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65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https://www.youtube.com/watch?v=VTNmLt7QX8E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Heider</a:t>
            </a:r>
            <a:r>
              <a:rPr lang="en-GB" dirty="0" smtClean="0"/>
              <a:t> and Simmel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10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4695057" cy="4407408"/>
          </a:xfrm>
        </p:spPr>
        <p:txBody>
          <a:bodyPr>
            <a:normAutofit/>
          </a:bodyPr>
          <a:lstStyle/>
          <a:p>
            <a:r>
              <a:rPr lang="en-GB" dirty="0"/>
              <a:t>P</a:t>
            </a:r>
            <a:r>
              <a:rPr lang="en-GB" dirty="0" smtClean="0"/>
              <a:t>articipants did </a:t>
            </a:r>
            <a:r>
              <a:rPr lang="en-GB" b="1" dirty="0" smtClean="0"/>
              <a:t>logical tasks </a:t>
            </a:r>
            <a:r>
              <a:rPr lang="en-GB" dirty="0" smtClean="0"/>
              <a:t>in an </a:t>
            </a:r>
            <a:r>
              <a:rPr lang="en-GB" b="1" dirty="0" smtClean="0"/>
              <a:t>fMRI</a:t>
            </a:r>
            <a:r>
              <a:rPr lang="en-GB" dirty="0" smtClean="0"/>
              <a:t> scanner.</a:t>
            </a:r>
          </a:p>
          <a:p>
            <a:r>
              <a:rPr lang="en-GB" dirty="0" smtClean="0"/>
              <a:t>IV: whether the task was </a:t>
            </a:r>
            <a:r>
              <a:rPr lang="en-GB" b="1" dirty="0" smtClean="0"/>
              <a:t>abstract</a:t>
            </a:r>
            <a:r>
              <a:rPr lang="en-GB" dirty="0" smtClean="0"/>
              <a:t> or </a:t>
            </a:r>
            <a:r>
              <a:rPr lang="en-GB" b="1" dirty="0" smtClean="0"/>
              <a:t>concrete</a:t>
            </a:r>
          </a:p>
          <a:p>
            <a:r>
              <a:rPr lang="en-GB" dirty="0" smtClean="0"/>
              <a:t>DV: </a:t>
            </a:r>
            <a:r>
              <a:rPr lang="en-GB" b="1" dirty="0" smtClean="0"/>
              <a:t>area of the brain </a:t>
            </a:r>
            <a:r>
              <a:rPr lang="en-GB" dirty="0" smtClean="0"/>
              <a:t>that were active</a:t>
            </a:r>
          </a:p>
          <a:p>
            <a:r>
              <a:rPr lang="en-GB" dirty="0" smtClean="0"/>
              <a:t>Both tasks showed </a:t>
            </a:r>
            <a:r>
              <a:rPr lang="en-GB" b="1" dirty="0" smtClean="0"/>
              <a:t>similar activity</a:t>
            </a:r>
            <a:r>
              <a:rPr lang="en-GB" dirty="0" smtClean="0"/>
              <a:t> but there was a </a:t>
            </a:r>
            <a:r>
              <a:rPr lang="en-GB" b="1" dirty="0" smtClean="0"/>
              <a:t>clear difference</a:t>
            </a:r>
            <a:r>
              <a:rPr lang="en-GB" b="1" dirty="0"/>
              <a:t>.  </a:t>
            </a:r>
            <a:endParaRPr lang="en-GB" b="1" dirty="0" smtClean="0"/>
          </a:p>
          <a:p>
            <a:r>
              <a:rPr lang="en-GB" b="1" dirty="0" smtClean="0"/>
              <a:t>Abstract task</a:t>
            </a:r>
            <a:r>
              <a:rPr lang="en-GB" dirty="0" smtClean="0"/>
              <a:t>: </a:t>
            </a:r>
            <a:r>
              <a:rPr lang="en-GB" b="1" dirty="0" smtClean="0"/>
              <a:t>parietal</a:t>
            </a:r>
            <a:r>
              <a:rPr lang="en-GB" dirty="0" smtClean="0"/>
              <a:t> </a:t>
            </a:r>
            <a:r>
              <a:rPr lang="en-GB" dirty="0"/>
              <a:t>lobe was </a:t>
            </a:r>
            <a:r>
              <a:rPr lang="en-GB" dirty="0" smtClean="0"/>
              <a:t>active</a:t>
            </a:r>
          </a:p>
          <a:p>
            <a:r>
              <a:rPr lang="en-GB" b="1" dirty="0" smtClean="0"/>
              <a:t>Concrete:</a:t>
            </a:r>
            <a:r>
              <a:rPr lang="en-GB" dirty="0" smtClean="0"/>
              <a:t>  </a:t>
            </a:r>
            <a:r>
              <a:rPr lang="en-GB" b="1" dirty="0" smtClean="0"/>
              <a:t>left </a:t>
            </a:r>
            <a:r>
              <a:rPr lang="en-GB" b="1" dirty="0"/>
              <a:t>hemisphere temporal lobe </a:t>
            </a:r>
            <a:r>
              <a:rPr lang="en-GB" dirty="0"/>
              <a:t>was </a:t>
            </a:r>
            <a:r>
              <a:rPr lang="en-GB" dirty="0" smtClean="0"/>
              <a:t>active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fMRI and </a:t>
            </a:r>
            <a:r>
              <a:rPr lang="en-GB" dirty="0" err="1" smtClean="0"/>
              <a:t>Wason</a:t>
            </a:r>
            <a:r>
              <a:rPr lang="en-GB" dirty="0" smtClean="0"/>
              <a:t> (</a:t>
            </a:r>
            <a:r>
              <a:rPr lang="en-GB" dirty="0" err="1" smtClean="0"/>
              <a:t>Goel</a:t>
            </a:r>
            <a:r>
              <a:rPr lang="en-GB" dirty="0" smtClean="0"/>
              <a:t> et al 2000)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12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See additional sheets </a:t>
            </a:r>
            <a:r>
              <a:rPr lang="en-GB" smtClean="0"/>
              <a:t>and practical </a:t>
            </a:r>
            <a:r>
              <a:rPr lang="en-GB" dirty="0" smtClean="0"/>
              <a:t>activity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Dijksterhuis</a:t>
            </a:r>
            <a:r>
              <a:rPr lang="en-GB" dirty="0" smtClean="0"/>
              <a:t> (2004)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351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71 </a:t>
            </a:r>
            <a:r>
              <a:rPr lang="en-GB" dirty="0" err="1" smtClean="0"/>
              <a:t>Pps</a:t>
            </a:r>
            <a:endParaRPr lang="en-GB" dirty="0" smtClean="0"/>
          </a:p>
          <a:p>
            <a:r>
              <a:rPr lang="en-GB" dirty="0" smtClean="0"/>
              <a:t>Shown pairs of </a:t>
            </a:r>
            <a:r>
              <a:rPr lang="en-GB" b="1" dirty="0" smtClean="0"/>
              <a:t>yoghurt labels</a:t>
            </a:r>
            <a:r>
              <a:rPr lang="en-GB" dirty="0" smtClean="0"/>
              <a:t>, i.e. info about sugar, fat content </a:t>
            </a:r>
          </a:p>
          <a:p>
            <a:r>
              <a:rPr lang="en-GB" dirty="0" err="1" smtClean="0"/>
              <a:t>Pps</a:t>
            </a:r>
            <a:r>
              <a:rPr lang="en-GB" dirty="0" smtClean="0"/>
              <a:t> have to choose one in each pair</a:t>
            </a:r>
          </a:p>
          <a:p>
            <a:r>
              <a:rPr lang="en-GB" dirty="0" smtClean="0"/>
              <a:t>Eye movements tracked to see what they were looking at</a:t>
            </a:r>
          </a:p>
          <a:p>
            <a:r>
              <a:rPr lang="en-GB" dirty="0" smtClean="0"/>
              <a:t>System 2 thinkers searched more info in the time and analysed it more systematically  than system 1 thinkers; individual differences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Ares et al (2013)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35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Support: </a:t>
            </a:r>
          </a:p>
          <a:p>
            <a:pPr lvl="1"/>
            <a:r>
              <a:rPr lang="en-GB" dirty="0" err="1" smtClean="0"/>
              <a:t>Wason</a:t>
            </a:r>
            <a:r>
              <a:rPr lang="en-GB" dirty="0" smtClean="0"/>
              <a:t> (1968) </a:t>
            </a:r>
          </a:p>
          <a:p>
            <a:pPr lvl="1"/>
            <a:r>
              <a:rPr lang="en-GB" dirty="0" err="1" smtClean="0"/>
              <a:t>Goel</a:t>
            </a:r>
            <a:r>
              <a:rPr lang="en-GB" dirty="0" smtClean="0"/>
              <a:t> et al (2000) </a:t>
            </a:r>
          </a:p>
          <a:p>
            <a:endParaRPr lang="en-GB" b="1" dirty="0" smtClean="0"/>
          </a:p>
          <a:p>
            <a:r>
              <a:rPr lang="en-GB" b="1" dirty="0" smtClean="0"/>
              <a:t>Limitations</a:t>
            </a:r>
            <a:endParaRPr lang="en-GB" dirty="0"/>
          </a:p>
          <a:p>
            <a:pPr lvl="1"/>
            <a:r>
              <a:rPr lang="en-GB" dirty="0" smtClean="0"/>
              <a:t>Reductionist: does </a:t>
            </a:r>
            <a:r>
              <a:rPr lang="en-GB" dirty="0"/>
              <a:t>not clearly explain how (or even if) these modes of thinking interact or how our thinking and decision making could be influenced by emotion.</a:t>
            </a:r>
          </a:p>
          <a:p>
            <a:pPr lvl="1"/>
            <a:r>
              <a:rPr lang="en-GB" dirty="0"/>
              <a:t>The definitions of System 1 and System 2 are not always clear.  For example, fast processing indicates the use of System 1 rather than System 2 processes. However, just because a processing is fast does not mean it is done by System 1. Experience can influence System 2 processing to go faster.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Evaluation of the Dual Process Model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62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P78 Lawton book</a:t>
            </a:r>
          </a:p>
          <a:p>
            <a:pPr lvl="1"/>
            <a:r>
              <a:rPr lang="en-GB" dirty="0" smtClean="0"/>
              <a:t>Evaluate the methodology of the studies used as support for the model</a:t>
            </a:r>
          </a:p>
          <a:p>
            <a:pPr lvl="1"/>
            <a:r>
              <a:rPr lang="en-GB" dirty="0" smtClean="0"/>
              <a:t>Individual differences in decision-making, e.g. satificers versus maximisers</a:t>
            </a:r>
          </a:p>
          <a:p>
            <a:pPr lvl="1"/>
            <a:r>
              <a:rPr lang="en-GB" dirty="0" smtClean="0"/>
              <a:t>Applications of decision-making research in the real word; psychology as a means of social control- unethical practice (BPS and APA membership).</a:t>
            </a:r>
          </a:p>
          <a:p>
            <a:pPr lvl="1"/>
            <a:r>
              <a:rPr lang="en-GB" dirty="0" smtClean="0"/>
              <a:t>Reductionist as ignores the importance of biological and social factors in decision-making, e.g. majority influence (conformity) and biological factors such as emotion/hormones.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evaluation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83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2560</TotalTime>
  <Words>1008</Words>
  <Application>Microsoft Office PowerPoint</Application>
  <PresentationFormat>On-screen Show (4:3)</PresentationFormat>
  <Paragraphs>147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Grid</vt:lpstr>
      <vt:lpstr>Cognitive Approach Cognitive Process</vt:lpstr>
      <vt:lpstr>I think, therefore I am…</vt:lpstr>
      <vt:lpstr>Dealing with the Flood!</vt:lpstr>
      <vt:lpstr>What happens when we pay attention?</vt:lpstr>
      <vt:lpstr>Decision making and problem solving</vt:lpstr>
      <vt:lpstr>The Dual Process Model of Thinking and Decision Making</vt:lpstr>
      <vt:lpstr>System 1 </vt:lpstr>
      <vt:lpstr>System 1 cont’d</vt:lpstr>
      <vt:lpstr>System 2</vt:lpstr>
      <vt:lpstr>System 2 Cont’d</vt:lpstr>
      <vt:lpstr>Using both systems together</vt:lpstr>
      <vt:lpstr>Wason’s card selection task (1968)</vt:lpstr>
      <vt:lpstr>Most people say…</vt:lpstr>
      <vt:lpstr>PowerPoint Presentation</vt:lpstr>
      <vt:lpstr>System 1 thinking</vt:lpstr>
      <vt:lpstr>Abstract versus concrete/social </vt:lpstr>
      <vt:lpstr>System 1 seems to work fine on non-abstract problems</vt:lpstr>
      <vt:lpstr>Cassava root eating rule</vt:lpstr>
      <vt:lpstr>PowerPoint Presentation</vt:lpstr>
      <vt:lpstr>Social rule enforcement</vt:lpstr>
      <vt:lpstr>Heider and Simmel</vt:lpstr>
      <vt:lpstr>fMRI and Wason (Goel et al 2000)</vt:lpstr>
      <vt:lpstr>Dijksterhuis (2004)</vt:lpstr>
      <vt:lpstr>Ares et al (2013)</vt:lpstr>
      <vt:lpstr>Evaluation of the Dual Process Model</vt:lpstr>
      <vt:lpstr>More evaluation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Thinking and decision-making</dc:title>
  <dc:creator>Amanda Wood (AJW)</dc:creator>
  <cp:lastModifiedBy>Amanda Wood (AJW)</cp:lastModifiedBy>
  <cp:revision>27</cp:revision>
  <dcterms:created xsi:type="dcterms:W3CDTF">2018-10-30T10:37:43Z</dcterms:created>
  <dcterms:modified xsi:type="dcterms:W3CDTF">2018-11-28T00:15:32Z</dcterms:modified>
</cp:coreProperties>
</file>