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88" r:id="rId3"/>
    <p:sldId id="289" r:id="rId4"/>
    <p:sldId id="266" r:id="rId5"/>
    <p:sldId id="265" r:id="rId6"/>
    <p:sldId id="267" r:id="rId7"/>
    <p:sldId id="263" r:id="rId8"/>
    <p:sldId id="268" r:id="rId9"/>
    <p:sldId id="269" r:id="rId10"/>
    <p:sldId id="270" r:id="rId11"/>
    <p:sldId id="271" r:id="rId12"/>
    <p:sldId id="273" r:id="rId13"/>
    <p:sldId id="275" r:id="rId14"/>
    <p:sldId id="277" r:id="rId15"/>
    <p:sldId id="276" r:id="rId16"/>
    <p:sldId id="272" r:id="rId17"/>
    <p:sldId id="274" r:id="rId18"/>
    <p:sldId id="278" r:id="rId19"/>
    <p:sldId id="279" r:id="rId20"/>
    <p:sldId id="280" r:id="rId21"/>
    <p:sldId id="281" r:id="rId22"/>
    <p:sldId id="283" r:id="rId23"/>
    <p:sldId id="284" r:id="rId24"/>
    <p:sldId id="285" r:id="rId25"/>
    <p:sldId id="286" r:id="rId26"/>
    <p:sldId id="290" r:id="rId27"/>
    <p:sldId id="287" r:id="rId28"/>
    <p:sldId id="259" r:id="rId29"/>
    <p:sldId id="258" r:id="rId30"/>
    <p:sldId id="261" r:id="rId31"/>
    <p:sldId id="291" r:id="rId32"/>
    <p:sldId id="282" r:id="rId33"/>
    <p:sldId id="29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70"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21BCCA5-7D80-4AEC-9733-E5EE72AC7B25}"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52663760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21BCCA5-7D80-4AEC-9733-E5EE72AC7B25}"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176568859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1BCCA5-7D80-4AEC-9733-E5EE72AC7B25}"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115230936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21BCCA5-7D80-4AEC-9733-E5EE72AC7B25}" type="datetimeFigureOut">
              <a:rPr lang="en-GB" smtClean="0"/>
              <a:t>26/02/2019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550376102"/>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21BCCA5-7D80-4AEC-9733-E5EE72AC7B25}" type="datetimeFigureOut">
              <a:rPr lang="en-GB" smtClean="0"/>
              <a:t>26/02/2019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34960930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21BCCA5-7D80-4AEC-9733-E5EE72AC7B25}" type="datetimeFigureOut">
              <a:rPr lang="en-GB" smtClean="0"/>
              <a:t>26/02/2019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387685196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BCCA5-7D80-4AEC-9733-E5EE72AC7B25}" type="datetimeFigureOut">
              <a:rPr lang="en-GB" smtClean="0"/>
              <a:t>26/02/2019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26198896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1BCCA5-7D80-4AEC-9733-E5EE72AC7B25}" type="datetimeFigureOut">
              <a:rPr lang="en-GB" smtClean="0"/>
              <a:t>26/02/2019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182941255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1BCCA5-7D80-4AEC-9733-E5EE72AC7B25}" type="datetimeFigureOut">
              <a:rPr lang="en-GB" smtClean="0"/>
              <a:t>26/02/2019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341096580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21BCCA5-7D80-4AEC-9733-E5EE72AC7B25}"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90721665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21BCCA5-7D80-4AEC-9733-E5EE72AC7B25}"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ED64BE-100F-4B47-A780-2F810CB9C6A9}" type="slidenum">
              <a:rPr lang="en-GB" smtClean="0"/>
              <a:t>‹#›</a:t>
            </a:fld>
            <a:endParaRPr lang="en-GB"/>
          </a:p>
        </p:txBody>
      </p:sp>
    </p:spTree>
    <p:extLst>
      <p:ext uri="{BB962C8B-B14F-4D97-AF65-F5344CB8AC3E}">
        <p14:creationId xmlns:p14="http://schemas.microsoft.com/office/powerpoint/2010/main" val="395660297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BCCA5-7D80-4AEC-9733-E5EE72AC7B25}" type="datetimeFigureOut">
              <a:rPr lang="en-GB" smtClean="0"/>
              <a:t>26/02/2019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ED64BE-100F-4B47-A780-2F810CB9C6A9}" type="slidenum">
              <a:rPr lang="en-GB" smtClean="0"/>
              <a:t>‹#›</a:t>
            </a:fld>
            <a:endParaRPr lang="en-GB"/>
          </a:p>
        </p:txBody>
      </p:sp>
    </p:spTree>
    <p:extLst>
      <p:ext uri="{BB962C8B-B14F-4D97-AF65-F5344CB8AC3E}">
        <p14:creationId xmlns:p14="http://schemas.microsoft.com/office/powerpoint/2010/main" val="21013858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uncyclopedia.wikia.com/wiki/Mark_Twain"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3928" y="3262873"/>
            <a:ext cx="4224585" cy="3168439"/>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9753" t="3898" r="14737" b="43966"/>
          <a:stretch/>
        </p:blipFill>
        <p:spPr>
          <a:xfrm>
            <a:off x="1475656" y="363612"/>
            <a:ext cx="3598523" cy="4088262"/>
          </a:xfrm>
          <a:prstGeom prst="rect">
            <a:avLst/>
          </a:prstGeom>
        </p:spPr>
      </p:pic>
    </p:spTree>
    <p:extLst>
      <p:ext uri="{BB962C8B-B14F-4D97-AF65-F5344CB8AC3E}">
        <p14:creationId xmlns:p14="http://schemas.microsoft.com/office/powerpoint/2010/main" val="944369339"/>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5"/>
                                        </p:tgtEl>
                                        <p:attrNameLst>
                                          <p:attrName>style.color</p:attrName>
                                        </p:attrNameLst>
                                      </p:cBhvr>
                                      <p:to>
                                        <a:schemeClr val="bg1"/>
                                      </p:to>
                                    </p:animClr>
                                    <p:animClr clrSpc="rgb" dir="cw">
                                      <p:cBhvr>
                                        <p:cTn id="7" dur="250" autoRev="1" fill="remove"/>
                                        <p:tgtEl>
                                          <p:spTgt spid="5"/>
                                        </p:tgtEl>
                                        <p:attrNameLst>
                                          <p:attrName>fillcolor</p:attrName>
                                        </p:attrNameLst>
                                      </p:cBhvr>
                                      <p:to>
                                        <a:schemeClr val="bg1"/>
                                      </p:to>
                                    </p:animClr>
                                    <p:set>
                                      <p:cBhvr>
                                        <p:cTn id="8" dur="250" autoRev="1" fill="remove"/>
                                        <p:tgtEl>
                                          <p:spTgt spid="5"/>
                                        </p:tgtEl>
                                        <p:attrNameLst>
                                          <p:attrName>fill.type</p:attrName>
                                        </p:attrNameLst>
                                      </p:cBhvr>
                                      <p:to>
                                        <p:strVal val="solid"/>
                                      </p:to>
                                    </p:set>
                                    <p:set>
                                      <p:cBhvr>
                                        <p:cTn id="9" dur="250" autoRev="1" fill="remove"/>
                                        <p:tgtEl>
                                          <p:spTgt spid="5"/>
                                        </p:tgtEl>
                                        <p:attrNameLst>
                                          <p:attrName>fill.on</p:attrName>
                                        </p:attrNameLst>
                                      </p:cBhvr>
                                      <p:to>
                                        <p:strVal val="true"/>
                                      </p:to>
                                    </p:set>
                                  </p:childTnLst>
                                </p:cTn>
                              </p:par>
                              <p:par>
                                <p:cTn id="10" presetID="27" presetClass="emph" presetSubtype="0" fill="remove" nodeType="withEffect">
                                  <p:stCondLst>
                                    <p:cond delay="0"/>
                                  </p:stCondLst>
                                  <p:childTnLst>
                                    <p:animClr clrSpc="rgb" dir="cw">
                                      <p:cBhvr override="childStyle">
                                        <p:cTn id="11" dur="250" autoRev="1" fill="remove"/>
                                        <p:tgtEl>
                                          <p:spTgt spid="4"/>
                                        </p:tgtEl>
                                        <p:attrNameLst>
                                          <p:attrName>style.color</p:attrName>
                                        </p:attrNameLst>
                                      </p:cBhvr>
                                      <p:to>
                                        <a:schemeClr val="bg1"/>
                                      </p:to>
                                    </p:animClr>
                                    <p:animClr clrSpc="rgb" dir="cw">
                                      <p:cBhvr>
                                        <p:cTn id="12" dur="250" autoRev="1" fill="remove"/>
                                        <p:tgtEl>
                                          <p:spTgt spid="4"/>
                                        </p:tgtEl>
                                        <p:attrNameLst>
                                          <p:attrName>fillcolor</p:attrName>
                                        </p:attrNameLst>
                                      </p:cBhvr>
                                      <p:to>
                                        <a:schemeClr val="bg1"/>
                                      </p:to>
                                    </p:animClr>
                                    <p:set>
                                      <p:cBhvr>
                                        <p:cTn id="13" dur="250" autoRev="1" fill="remove"/>
                                        <p:tgtEl>
                                          <p:spTgt spid="4"/>
                                        </p:tgtEl>
                                        <p:attrNameLst>
                                          <p:attrName>fill.type</p:attrName>
                                        </p:attrNameLst>
                                      </p:cBhvr>
                                      <p:to>
                                        <p:strVal val="solid"/>
                                      </p:to>
                                    </p:set>
                                    <p:set>
                                      <p:cBhvr>
                                        <p:cTn id="14" dur="25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936104"/>
          </a:xfrm>
        </p:spPr>
        <p:txBody>
          <a:bodyPr>
            <a:normAutofit fontScale="90000"/>
          </a:bodyPr>
          <a:lstStyle/>
          <a:p>
            <a:r>
              <a:rPr lang="en-GB" dirty="0" smtClean="0"/>
              <a:t>Jeremiah </a:t>
            </a:r>
            <a:r>
              <a:rPr lang="en-GB" dirty="0" err="1" smtClean="0"/>
              <a:t>Steepek</a:t>
            </a:r>
            <a:r>
              <a:rPr lang="en-GB" dirty="0" smtClean="0"/>
              <a:t>: </a:t>
            </a:r>
            <a:br>
              <a:rPr lang="en-GB" dirty="0" smtClean="0"/>
            </a:br>
            <a:r>
              <a:rPr lang="en-GB" dirty="0" smtClean="0"/>
              <a:t>Pastor of a Large Church in the US</a:t>
            </a:r>
            <a:endParaRPr lang="en-GB" dirty="0"/>
          </a:p>
        </p:txBody>
      </p:sp>
      <p:sp>
        <p:nvSpPr>
          <p:cNvPr id="3" name="Content Placeholder 2"/>
          <p:cNvSpPr>
            <a:spLocks noGrp="1"/>
          </p:cNvSpPr>
          <p:nvPr>
            <p:ph idx="1"/>
          </p:nvPr>
        </p:nvSpPr>
        <p:spPr>
          <a:xfrm>
            <a:off x="395536" y="1340768"/>
            <a:ext cx="5184576" cy="4525963"/>
          </a:xfrm>
        </p:spPr>
        <p:txBody>
          <a:bodyPr>
            <a:noAutofit/>
          </a:bodyPr>
          <a:lstStyle/>
          <a:p>
            <a:r>
              <a:rPr lang="en-GB" sz="2400" dirty="0" smtClean="0">
                <a:effectLst/>
              </a:rPr>
              <a:t>Jeremiah </a:t>
            </a:r>
            <a:r>
              <a:rPr lang="en-GB" sz="2400" dirty="0" err="1" smtClean="0">
                <a:effectLst/>
              </a:rPr>
              <a:t>Steepek</a:t>
            </a:r>
            <a:r>
              <a:rPr lang="en-GB" sz="2400" dirty="0" smtClean="0">
                <a:effectLst/>
              </a:rPr>
              <a:t> was about to take over as Senior Pastor of a congregation of nearly 10,000 </a:t>
            </a:r>
          </a:p>
          <a:p>
            <a:r>
              <a:rPr lang="en-GB" sz="2400" dirty="0"/>
              <a:t>O</a:t>
            </a:r>
            <a:r>
              <a:rPr lang="en-GB" sz="2400" dirty="0" smtClean="0">
                <a:effectLst/>
              </a:rPr>
              <a:t>n his first service, he came in dressed like a homeless man, and walked among the congregation.  </a:t>
            </a:r>
          </a:p>
          <a:p>
            <a:r>
              <a:rPr lang="en-GB" sz="2400" dirty="0" smtClean="0">
                <a:effectLst/>
              </a:rPr>
              <a:t>Just 3 people replied when he greeted them, he received looks of disdain, when he asked if anyone could spare some change for food, no one gave him anything; we the service began, he was ushered to a seat at the very back</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9753" t="3898" r="14737" b="43966"/>
          <a:stretch/>
        </p:blipFill>
        <p:spPr>
          <a:xfrm>
            <a:off x="5580112" y="1628800"/>
            <a:ext cx="3232484" cy="3672407"/>
          </a:xfrm>
          <a:prstGeom prst="rect">
            <a:avLst/>
          </a:prstGeom>
        </p:spPr>
      </p:pic>
    </p:spTree>
    <p:extLst>
      <p:ext uri="{BB962C8B-B14F-4D97-AF65-F5344CB8AC3E}">
        <p14:creationId xmlns:p14="http://schemas.microsoft.com/office/powerpoint/2010/main" val="16217380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419"/>
            <a:ext cx="8229600" cy="1143000"/>
          </a:xfrm>
        </p:spPr>
        <p:txBody>
          <a:bodyPr/>
          <a:lstStyle/>
          <a:p>
            <a:r>
              <a:rPr lang="en-GB" dirty="0" smtClean="0"/>
              <a:t>The Big Reveal….</a:t>
            </a:r>
            <a:endParaRPr lang="en-GB" dirty="0"/>
          </a:p>
        </p:txBody>
      </p:sp>
      <p:sp>
        <p:nvSpPr>
          <p:cNvPr id="3" name="Content Placeholder 2"/>
          <p:cNvSpPr>
            <a:spLocks noGrp="1"/>
          </p:cNvSpPr>
          <p:nvPr>
            <p:ph idx="1"/>
          </p:nvPr>
        </p:nvSpPr>
        <p:spPr>
          <a:xfrm>
            <a:off x="323528" y="1124744"/>
            <a:ext cx="5184576" cy="5733256"/>
          </a:xfrm>
        </p:spPr>
        <p:txBody>
          <a:bodyPr>
            <a:normAutofit fontScale="70000" lnSpcReduction="20000"/>
          </a:bodyPr>
          <a:lstStyle/>
          <a:p>
            <a:r>
              <a:rPr lang="en-GB" dirty="0" smtClean="0">
                <a:effectLst/>
              </a:rPr>
              <a:t>Eventually, the Church Elders announced the introduction </a:t>
            </a:r>
            <a:r>
              <a:rPr lang="en-GB" dirty="0" smtClean="0"/>
              <a:t>of</a:t>
            </a:r>
            <a:r>
              <a:rPr lang="en-GB" dirty="0" smtClean="0">
                <a:effectLst/>
              </a:rPr>
              <a:t> the new pastor</a:t>
            </a:r>
          </a:p>
          <a:p>
            <a:r>
              <a:rPr lang="en-GB" dirty="0" smtClean="0"/>
              <a:t>the congregation </a:t>
            </a:r>
            <a:r>
              <a:rPr lang="en-GB" dirty="0" smtClean="0">
                <a:effectLst/>
              </a:rPr>
              <a:t>became excited and start to clap joyfully</a:t>
            </a:r>
          </a:p>
          <a:p>
            <a:r>
              <a:rPr lang="en-GB" dirty="0" smtClean="0">
                <a:effectLst/>
              </a:rPr>
              <a:t>then the homeless man that they had rejected walked down the aisle, announcing that he was indeed, the new pastor.</a:t>
            </a:r>
          </a:p>
          <a:p>
            <a:r>
              <a:rPr lang="en-GB" dirty="0" smtClean="0">
                <a:effectLst/>
              </a:rPr>
              <a:t>He proceeded to quote from the bible, shaming their judgmental attitudes.  </a:t>
            </a:r>
          </a:p>
          <a:p>
            <a:r>
              <a:rPr lang="en-GB" dirty="0" smtClean="0">
                <a:effectLst/>
              </a:rPr>
              <a:t>“Today I see a gathering of people, not a church of Jesus Christ. The world has enough people, but not enough disciples; when will YOU decide to become disciples?”</a:t>
            </a:r>
            <a:endParaRPr lang="en-GB" dirty="0"/>
          </a:p>
          <a:p>
            <a:r>
              <a:rPr lang="en-GB" dirty="0" smtClean="0">
                <a:effectLst/>
              </a:rPr>
              <a:t>He then dismissed service until next week.</a:t>
            </a:r>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874" r="22668"/>
          <a:stretch/>
        </p:blipFill>
        <p:spPr>
          <a:xfrm>
            <a:off x="5622376" y="1412777"/>
            <a:ext cx="3270104" cy="3312368"/>
          </a:xfrm>
          <a:prstGeom prst="rect">
            <a:avLst/>
          </a:prstGeom>
        </p:spPr>
      </p:pic>
    </p:spTree>
    <p:extLst>
      <p:ext uri="{BB962C8B-B14F-4D97-AF65-F5344CB8AC3E}">
        <p14:creationId xmlns:p14="http://schemas.microsoft.com/office/powerpoint/2010/main" val="39898045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23405"/>
            <a:ext cx="4752528" cy="4525963"/>
          </a:xfrm>
        </p:spPr>
        <p:txBody>
          <a:bodyPr>
            <a:normAutofit fontScale="25000" lnSpcReduction="20000"/>
          </a:bodyPr>
          <a:lstStyle/>
          <a:p>
            <a:r>
              <a:rPr lang="en-GB" sz="9800" dirty="0" smtClean="0"/>
              <a:t>Afghanistan, Pakistan, India, Southeast Asia, and China</a:t>
            </a:r>
          </a:p>
          <a:p>
            <a:r>
              <a:rPr lang="en-GB" sz="9800" dirty="0" smtClean="0"/>
              <a:t>Troops have been introduced and now live wild in Florida.</a:t>
            </a:r>
          </a:p>
          <a:p>
            <a:r>
              <a:rPr lang="en-GB" sz="9800" dirty="0" smtClean="0"/>
              <a:t>Intelligent and adaptable </a:t>
            </a:r>
          </a:p>
          <a:p>
            <a:r>
              <a:rPr lang="en-GB" sz="9800" dirty="0" smtClean="0"/>
              <a:t>Some live alongside humans, e.g. India, where Hindus regard them as sacred </a:t>
            </a:r>
            <a:endParaRPr lang="en-GB" sz="9800" dirty="0"/>
          </a:p>
          <a:p>
            <a:r>
              <a:rPr lang="en-GB" sz="9800" dirty="0" smtClean="0"/>
              <a:t>Diet: roots, fruit, seeds, and bark, but also insects and small animals.</a:t>
            </a:r>
          </a:p>
          <a:p>
            <a:r>
              <a:rPr lang="en-GB" sz="9800" dirty="0" smtClean="0"/>
              <a:t>Live in social troops of up to 200</a:t>
            </a:r>
          </a:p>
          <a:p>
            <a:r>
              <a:rPr lang="en-GB" sz="9800" dirty="0" smtClean="0"/>
              <a:t>Medical and scientific research: blood types, went into space before humans</a:t>
            </a:r>
          </a:p>
          <a:p>
            <a:endParaRPr lang="en-GB" sz="9800" dirty="0" smtClean="0"/>
          </a:p>
          <a:p>
            <a:endParaRPr lang="en-GB" dirty="0"/>
          </a:p>
        </p:txBody>
      </p:sp>
      <p:sp>
        <p:nvSpPr>
          <p:cNvPr id="4" name="Title 1"/>
          <p:cNvSpPr>
            <a:spLocks noGrp="1"/>
          </p:cNvSpPr>
          <p:nvPr>
            <p:ph type="title"/>
          </p:nvPr>
        </p:nvSpPr>
        <p:spPr/>
        <p:txBody>
          <a:bodyPr>
            <a:normAutofit/>
          </a:bodyPr>
          <a:lstStyle/>
          <a:p>
            <a:r>
              <a:rPr lang="en-GB" dirty="0" smtClean="0"/>
              <a:t>Rhesus Monkeys</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3974678"/>
            <a:ext cx="2793556" cy="219730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1475977"/>
            <a:ext cx="2692492" cy="2728714"/>
          </a:xfrm>
          <a:prstGeom prst="rect">
            <a:avLst/>
          </a:prstGeom>
        </p:spPr>
      </p:pic>
    </p:spTree>
    <p:extLst>
      <p:ext uri="{BB962C8B-B14F-4D97-AF65-F5344CB8AC3E}">
        <p14:creationId xmlns:p14="http://schemas.microsoft.com/office/powerpoint/2010/main" val="11877578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836712"/>
            <a:ext cx="808844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9425" t="14734" r="23373"/>
          <a:stretch/>
        </p:blipFill>
        <p:spPr>
          <a:xfrm>
            <a:off x="899592" y="1196752"/>
            <a:ext cx="2022355" cy="2739913"/>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9425" t="14734" r="23373"/>
          <a:stretch/>
        </p:blipFill>
        <p:spPr>
          <a:xfrm>
            <a:off x="2195736" y="3068960"/>
            <a:ext cx="2022355" cy="2739913"/>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9425" t="14734" r="23373"/>
          <a:stretch/>
        </p:blipFill>
        <p:spPr>
          <a:xfrm>
            <a:off x="3419872" y="1196752"/>
            <a:ext cx="2022355" cy="273991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9425" t="14734" r="23373"/>
          <a:stretch/>
        </p:blipFill>
        <p:spPr>
          <a:xfrm>
            <a:off x="6372200" y="1052736"/>
            <a:ext cx="2022355" cy="2739913"/>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9425" t="14734" r="23373"/>
          <a:stretch/>
        </p:blipFill>
        <p:spPr>
          <a:xfrm>
            <a:off x="5004048" y="3021407"/>
            <a:ext cx="2022355" cy="2739913"/>
          </a:xfrm>
          <a:prstGeom prst="rect">
            <a:avLst/>
          </a:prstGeom>
        </p:spPr>
      </p:pic>
    </p:spTree>
    <p:extLst>
      <p:ext uri="{BB962C8B-B14F-4D97-AF65-F5344CB8AC3E}">
        <p14:creationId xmlns:p14="http://schemas.microsoft.com/office/powerpoint/2010/main" val="30727196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80">
                                          <p:stCondLst>
                                            <p:cond delay="0"/>
                                          </p:stCondLst>
                                        </p:cTn>
                                        <p:tgtEl>
                                          <p:spTgt spid="5"/>
                                        </p:tgtEl>
                                      </p:cBhvr>
                                    </p:animEffect>
                                    <p:anim calcmode="lin" valueType="num">
                                      <p:cBhvr>
                                        <p:cTn id="4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gtEl>
                                      </p:cBhvr>
                                      <p:to x="100000" y="60000"/>
                                    </p:animScale>
                                    <p:animScale>
                                      <p:cBhvr>
                                        <p:cTn id="50" dur="166" decel="50000">
                                          <p:stCondLst>
                                            <p:cond delay="676"/>
                                          </p:stCondLst>
                                        </p:cTn>
                                        <p:tgtEl>
                                          <p:spTgt spid="5"/>
                                        </p:tgtEl>
                                      </p:cBhvr>
                                      <p:to x="100000" y="100000"/>
                                    </p:animScale>
                                    <p:animScale>
                                      <p:cBhvr>
                                        <p:cTn id="51" dur="26">
                                          <p:stCondLst>
                                            <p:cond delay="1312"/>
                                          </p:stCondLst>
                                        </p:cTn>
                                        <p:tgtEl>
                                          <p:spTgt spid="5"/>
                                        </p:tgtEl>
                                      </p:cBhvr>
                                      <p:to x="100000" y="80000"/>
                                    </p:animScale>
                                    <p:animScale>
                                      <p:cBhvr>
                                        <p:cTn id="52" dur="166" decel="50000">
                                          <p:stCondLst>
                                            <p:cond delay="1338"/>
                                          </p:stCondLst>
                                        </p:cTn>
                                        <p:tgtEl>
                                          <p:spTgt spid="5"/>
                                        </p:tgtEl>
                                      </p:cBhvr>
                                      <p:to x="100000" y="100000"/>
                                    </p:animScale>
                                    <p:animScale>
                                      <p:cBhvr>
                                        <p:cTn id="53" dur="26">
                                          <p:stCondLst>
                                            <p:cond delay="1642"/>
                                          </p:stCondLst>
                                        </p:cTn>
                                        <p:tgtEl>
                                          <p:spTgt spid="5"/>
                                        </p:tgtEl>
                                      </p:cBhvr>
                                      <p:to x="100000" y="90000"/>
                                    </p:animScale>
                                    <p:animScale>
                                      <p:cBhvr>
                                        <p:cTn id="54" dur="166" decel="50000">
                                          <p:stCondLst>
                                            <p:cond delay="1668"/>
                                          </p:stCondLst>
                                        </p:cTn>
                                        <p:tgtEl>
                                          <p:spTgt spid="5"/>
                                        </p:tgtEl>
                                      </p:cBhvr>
                                      <p:to x="100000" y="100000"/>
                                    </p:animScale>
                                    <p:animScale>
                                      <p:cBhvr>
                                        <p:cTn id="55" dur="26">
                                          <p:stCondLst>
                                            <p:cond delay="1808"/>
                                          </p:stCondLst>
                                        </p:cTn>
                                        <p:tgtEl>
                                          <p:spTgt spid="5"/>
                                        </p:tgtEl>
                                      </p:cBhvr>
                                      <p:to x="100000" y="95000"/>
                                    </p:animScale>
                                    <p:animScale>
                                      <p:cBhvr>
                                        <p:cTn id="56" dur="166" decel="50000">
                                          <p:stCondLst>
                                            <p:cond delay="1834"/>
                                          </p:stCondLst>
                                        </p:cTn>
                                        <p:tgtEl>
                                          <p:spTgt spid="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down)">
                                      <p:cBhvr>
                                        <p:cTn id="97" dur="580">
                                          <p:stCondLst>
                                            <p:cond delay="0"/>
                                          </p:stCondLst>
                                        </p:cTn>
                                        <p:tgtEl>
                                          <p:spTgt spid="8"/>
                                        </p:tgtEl>
                                      </p:cBhvr>
                                    </p:animEffect>
                                    <p:anim calcmode="lin" valueType="num">
                                      <p:cBhvr>
                                        <p:cTn id="9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3" dur="26">
                                          <p:stCondLst>
                                            <p:cond delay="650"/>
                                          </p:stCondLst>
                                        </p:cTn>
                                        <p:tgtEl>
                                          <p:spTgt spid="8"/>
                                        </p:tgtEl>
                                      </p:cBhvr>
                                      <p:to x="100000" y="60000"/>
                                    </p:animScale>
                                    <p:animScale>
                                      <p:cBhvr>
                                        <p:cTn id="104" dur="166" decel="50000">
                                          <p:stCondLst>
                                            <p:cond delay="676"/>
                                          </p:stCondLst>
                                        </p:cTn>
                                        <p:tgtEl>
                                          <p:spTgt spid="8"/>
                                        </p:tgtEl>
                                      </p:cBhvr>
                                      <p:to x="100000" y="100000"/>
                                    </p:animScale>
                                    <p:animScale>
                                      <p:cBhvr>
                                        <p:cTn id="105" dur="26">
                                          <p:stCondLst>
                                            <p:cond delay="1312"/>
                                          </p:stCondLst>
                                        </p:cTn>
                                        <p:tgtEl>
                                          <p:spTgt spid="8"/>
                                        </p:tgtEl>
                                      </p:cBhvr>
                                      <p:to x="100000" y="80000"/>
                                    </p:animScale>
                                    <p:animScale>
                                      <p:cBhvr>
                                        <p:cTn id="106" dur="166" decel="50000">
                                          <p:stCondLst>
                                            <p:cond delay="1338"/>
                                          </p:stCondLst>
                                        </p:cTn>
                                        <p:tgtEl>
                                          <p:spTgt spid="8"/>
                                        </p:tgtEl>
                                      </p:cBhvr>
                                      <p:to x="100000" y="100000"/>
                                    </p:animScale>
                                    <p:animScale>
                                      <p:cBhvr>
                                        <p:cTn id="107" dur="26">
                                          <p:stCondLst>
                                            <p:cond delay="1642"/>
                                          </p:stCondLst>
                                        </p:cTn>
                                        <p:tgtEl>
                                          <p:spTgt spid="8"/>
                                        </p:tgtEl>
                                      </p:cBhvr>
                                      <p:to x="100000" y="90000"/>
                                    </p:animScale>
                                    <p:animScale>
                                      <p:cBhvr>
                                        <p:cTn id="108" dur="166" decel="50000">
                                          <p:stCondLst>
                                            <p:cond delay="1668"/>
                                          </p:stCondLst>
                                        </p:cTn>
                                        <p:tgtEl>
                                          <p:spTgt spid="8"/>
                                        </p:tgtEl>
                                      </p:cBhvr>
                                      <p:to x="100000" y="100000"/>
                                    </p:animScale>
                                    <p:animScale>
                                      <p:cBhvr>
                                        <p:cTn id="109" dur="26">
                                          <p:stCondLst>
                                            <p:cond delay="1808"/>
                                          </p:stCondLst>
                                        </p:cTn>
                                        <p:tgtEl>
                                          <p:spTgt spid="8"/>
                                        </p:tgtEl>
                                      </p:cBhvr>
                                      <p:to x="100000" y="95000"/>
                                    </p:animScale>
                                    <p:animScale>
                                      <p:cBhvr>
                                        <p:cTn id="11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263546"/>
            <a:ext cx="5673200" cy="376157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476672"/>
            <a:ext cx="3857569" cy="2160240"/>
          </a:xfrm>
          <a:prstGeom prst="rect">
            <a:avLst/>
          </a:prstGeom>
        </p:spPr>
      </p:pic>
    </p:spTree>
    <p:extLst>
      <p:ext uri="{BB962C8B-B14F-4D97-AF65-F5344CB8AC3E}">
        <p14:creationId xmlns:p14="http://schemas.microsoft.com/office/powerpoint/2010/main" val="37936145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085184"/>
            <a:ext cx="8352928" cy="1457003"/>
          </a:xfrm>
        </p:spPr>
        <p:txBody>
          <a:bodyPr>
            <a:noAutofit/>
          </a:bodyPr>
          <a:lstStyle/>
          <a:p>
            <a:pPr marL="0" indent="0" algn="ctr">
              <a:buNone/>
            </a:pPr>
            <a:r>
              <a:rPr lang="en-GB" dirty="0" smtClean="0"/>
              <a:t>The researcher hangs a banana down from the top of the cage where the monkeys can’t reach it</a:t>
            </a: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72816"/>
            <a:ext cx="7920880" cy="274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1972175"/>
            <a:ext cx="900099" cy="504056"/>
          </a:xfrm>
          <a:prstGeom prst="rect">
            <a:avLst/>
          </a:prstGeom>
        </p:spPr>
      </p:pic>
    </p:spTree>
    <p:extLst>
      <p:ext uri="{BB962C8B-B14F-4D97-AF65-F5344CB8AC3E}">
        <p14:creationId xmlns:p14="http://schemas.microsoft.com/office/powerpoint/2010/main" val="31903864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9275" t="-15842" r="-9275" b="15842"/>
          <a:stretch/>
        </p:blipFill>
        <p:spPr>
          <a:xfrm>
            <a:off x="2915816" y="404664"/>
            <a:ext cx="4386254" cy="4912604"/>
          </a:xfrm>
          <a:prstGeom prst="rect">
            <a:avLst/>
          </a:prstGeom>
        </p:spPr>
      </p:pic>
    </p:spTree>
    <p:extLst>
      <p:ext uri="{BB962C8B-B14F-4D97-AF65-F5344CB8AC3E}">
        <p14:creationId xmlns:p14="http://schemas.microsoft.com/office/powerpoint/2010/main" val="21300977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50834"/>
            <a:ext cx="7920880" cy="5746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9504" y="980728"/>
            <a:ext cx="900099" cy="50405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128" y="2060848"/>
            <a:ext cx="3384376" cy="4230470"/>
          </a:xfrm>
          <a:prstGeom prst="rect">
            <a:avLst/>
          </a:prstGeom>
        </p:spPr>
      </p:pic>
    </p:spTree>
    <p:extLst>
      <p:ext uri="{BB962C8B-B14F-4D97-AF65-F5344CB8AC3E}">
        <p14:creationId xmlns:p14="http://schemas.microsoft.com/office/powerpoint/2010/main" val="38512229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124744"/>
            <a:ext cx="6624736" cy="4408461"/>
          </a:xfrm>
          <a:prstGeom prst="rect">
            <a:avLst/>
          </a:prstGeom>
        </p:spPr>
      </p:pic>
    </p:spTree>
    <p:extLst>
      <p:ext uri="{BB962C8B-B14F-4D97-AF65-F5344CB8AC3E}">
        <p14:creationId xmlns:p14="http://schemas.microsoft.com/office/powerpoint/2010/main" val="6748323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14472" y="260648"/>
            <a:ext cx="7740352"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3327"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u="none" strike="noStrike" cap="none" normalizeH="0" baseline="0" dirty="0" smtClean="0">
                <a:ln>
                  <a:noFill/>
                </a:ln>
                <a:solidFill>
                  <a:schemeClr val="tx1"/>
                </a:solidFill>
                <a:effectLst/>
                <a:latin typeface="Arial" pitchFamily="34" charset="0"/>
                <a:cs typeface="Arial" pitchFamily="34" charset="0"/>
              </a:rPr>
              <a:t>But the researcher was not a very nice researcher…every time a monkey tried to climb the ladder to get to the banana, the researcher sprays the monkey with freezing cold water, and he scurried back down the ladder…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2276872"/>
            <a:ext cx="3141485" cy="387286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56" y="2348880"/>
            <a:ext cx="2558605" cy="389414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723806" y="3770872"/>
            <a:ext cx="3371843" cy="1888232"/>
          </a:xfrm>
          <a:prstGeom prst="rect">
            <a:avLst/>
          </a:prstGeom>
        </p:spPr>
      </p:pic>
    </p:spTree>
    <p:extLst>
      <p:ext uri="{BB962C8B-B14F-4D97-AF65-F5344CB8AC3E}">
        <p14:creationId xmlns:p14="http://schemas.microsoft.com/office/powerpoint/2010/main" val="35770365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9"/>
            <a:ext cx="8352928" cy="3168352"/>
          </a:xfrm>
        </p:spPr>
        <p:txBody>
          <a:bodyPr/>
          <a:lstStyle/>
          <a:p>
            <a:pPr marL="0" indent="0" algn="ctr">
              <a:buNone/>
            </a:pPr>
            <a:r>
              <a:rPr lang="en-US" altLang="en-US" dirty="0" smtClean="0">
                <a:latin typeface="Arial" pitchFamily="34" charset="0"/>
                <a:cs typeface="Arial" pitchFamily="34" charset="0"/>
              </a:rPr>
              <a:t>The researcher ALSO sprays the other four monkeys. </a:t>
            </a:r>
            <a:r>
              <a:rPr lang="en-US" altLang="en-US" dirty="0">
                <a:latin typeface="Arial" pitchFamily="34" charset="0"/>
                <a:cs typeface="Arial" pitchFamily="34" charset="0"/>
              </a:rPr>
              <a:t>S</a:t>
            </a:r>
            <a:r>
              <a:rPr lang="en-US" altLang="en-US" dirty="0" smtClean="0">
                <a:latin typeface="Arial" pitchFamily="34" charset="0"/>
                <a:cs typeface="Arial" pitchFamily="34" charset="0"/>
              </a:rPr>
              <a:t>oon, all the monkeys learnt that none of them should go anywhere near the banana because they will all be sprayed with icy water.</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3784355"/>
            <a:ext cx="4320480" cy="286466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3365308"/>
            <a:ext cx="4044470" cy="2488905"/>
          </a:xfrm>
          <a:prstGeom prst="rect">
            <a:avLst/>
          </a:prstGeom>
        </p:spPr>
      </p:pic>
    </p:spTree>
    <p:extLst>
      <p:ext uri="{BB962C8B-B14F-4D97-AF65-F5344CB8AC3E}">
        <p14:creationId xmlns:p14="http://schemas.microsoft.com/office/powerpoint/2010/main" val="25826014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69758"/>
            <a:ext cx="8856984" cy="66882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1997720"/>
            <a:ext cx="1671614" cy="93610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933824"/>
            <a:ext cx="2395433" cy="3924176"/>
          </a:xfrm>
          <a:prstGeom prst="rect">
            <a:avLst/>
          </a:prstGeom>
        </p:spPr>
      </p:pic>
    </p:spTree>
    <p:extLst>
      <p:ext uri="{BB962C8B-B14F-4D97-AF65-F5344CB8AC3E}">
        <p14:creationId xmlns:p14="http://schemas.microsoft.com/office/powerpoint/2010/main" val="8564575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16632"/>
            <a:ext cx="6311940" cy="4248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356992"/>
            <a:ext cx="4176464" cy="3085469"/>
          </a:xfrm>
          <a:prstGeom prst="rect">
            <a:avLst/>
          </a:prstGeom>
        </p:spPr>
      </p:pic>
      <p:sp>
        <p:nvSpPr>
          <p:cNvPr id="5" name="Rectangle 4"/>
          <p:cNvSpPr/>
          <p:nvPr/>
        </p:nvSpPr>
        <p:spPr>
          <a:xfrm>
            <a:off x="4355976" y="4364780"/>
            <a:ext cx="4822373" cy="2031325"/>
          </a:xfrm>
          <a:prstGeom prst="rect">
            <a:avLst/>
          </a:prstGeom>
        </p:spPr>
        <p:txBody>
          <a:bodyPr wrap="square">
            <a:spAutoFit/>
          </a:bodyPr>
          <a:lstStyle/>
          <a:p>
            <a:pPr algn="ctr"/>
            <a:r>
              <a:rPr lang="en-US" altLang="en-US" b="1" dirty="0" smtClean="0">
                <a:latin typeface="Arial" pitchFamily="34" charset="0"/>
                <a:cs typeface="Arial" pitchFamily="34" charset="0"/>
              </a:rPr>
              <a:t>If an individual stubbornly tries to get the banana anyway, the other monkeys will vigorously intervene (i.e., beat him up). The monkeys not only have been conditioned into a state of learned helplessness but now actively engage in behaviors that reinforce that state.</a:t>
            </a:r>
            <a:endParaRPr lang="en-GB" b="1"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260648"/>
            <a:ext cx="1414444" cy="792089"/>
          </a:xfrm>
          <a:prstGeom prst="rect">
            <a:avLst/>
          </a:prstGeom>
        </p:spPr>
      </p:pic>
    </p:spTree>
    <p:extLst>
      <p:ext uri="{BB962C8B-B14F-4D97-AF65-F5344CB8AC3E}">
        <p14:creationId xmlns:p14="http://schemas.microsoft.com/office/powerpoint/2010/main" val="36107600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55043"/>
            <a:ext cx="5213752" cy="1756792"/>
          </a:xfrm>
        </p:spPr>
        <p:txBody>
          <a:bodyPr>
            <a:noAutofit/>
          </a:bodyPr>
          <a:lstStyle/>
          <a:p>
            <a:r>
              <a:rPr lang="en-US" altLang="en-US" sz="2400" dirty="0" smtClean="0">
                <a:latin typeface="Arial" pitchFamily="34" charset="0"/>
                <a:cs typeface="Arial" pitchFamily="34" charset="0"/>
              </a:rPr>
              <a:t>Monkey 1 is removed from the cage and Monkey A, is introduced to the group. </a:t>
            </a:r>
          </a:p>
          <a:p>
            <a:r>
              <a:rPr lang="en-US" altLang="en-US" sz="2400" dirty="0" smtClean="0">
                <a:latin typeface="Arial" pitchFamily="34" charset="0"/>
                <a:cs typeface="Arial" pitchFamily="34" charset="0"/>
              </a:rPr>
              <a:t>Monkey A has never been sprayed with cold water before so decides to try and grab the banana</a:t>
            </a:r>
          </a:p>
          <a:p>
            <a:r>
              <a:rPr lang="en-US" altLang="en-US" sz="2400" dirty="0" smtClean="0">
                <a:latin typeface="Arial" pitchFamily="34" charset="0"/>
                <a:cs typeface="Arial" pitchFamily="34" charset="0"/>
              </a:rPr>
              <a:t>Every time he moves toward the banana, the other four monkeys beat him up. </a:t>
            </a:r>
          </a:p>
          <a:p>
            <a:r>
              <a:rPr lang="en-US" altLang="en-US" sz="2400" dirty="0" smtClean="0">
                <a:latin typeface="Arial" pitchFamily="34" charset="0"/>
                <a:cs typeface="Arial" pitchFamily="34" charset="0"/>
              </a:rPr>
              <a:t>Monkey A has no idea why this happens, but pretty soon he too internalizes the idea that no one should try and get the banana.</a:t>
            </a:r>
            <a:endParaRPr lang="en-GB"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8994" y="908720"/>
            <a:ext cx="2619375" cy="17430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983" y="3717032"/>
            <a:ext cx="3211183" cy="2559772"/>
          </a:xfrm>
          <a:prstGeom prst="rect">
            <a:avLst/>
          </a:prstGeom>
        </p:spPr>
      </p:pic>
      <p:sp>
        <p:nvSpPr>
          <p:cNvPr id="9" name="TextBox 8"/>
          <p:cNvSpPr txBox="1"/>
          <p:nvPr/>
        </p:nvSpPr>
        <p:spPr>
          <a:xfrm>
            <a:off x="584222" y="430266"/>
            <a:ext cx="4464496" cy="646331"/>
          </a:xfrm>
          <a:prstGeom prst="rect">
            <a:avLst/>
          </a:prstGeom>
          <a:noFill/>
        </p:spPr>
        <p:txBody>
          <a:bodyPr wrap="square" rtlCol="0">
            <a:spAutoFit/>
          </a:bodyPr>
          <a:lstStyle/>
          <a:p>
            <a:r>
              <a:rPr lang="en-US" altLang="en-US" sz="3600" b="1" u="sng" dirty="0" smtClean="0">
                <a:latin typeface="Arial" pitchFamily="34" charset="0"/>
                <a:cs typeface="Arial" pitchFamily="34" charset="0"/>
              </a:rPr>
              <a:t>Stage 2</a:t>
            </a:r>
            <a:r>
              <a:rPr lang="en-US" altLang="en-US" sz="3600" b="1" dirty="0" smtClean="0">
                <a:latin typeface="Arial" pitchFamily="34" charset="0"/>
                <a:cs typeface="Arial" pitchFamily="34" charset="0"/>
              </a:rPr>
              <a:t> </a:t>
            </a:r>
          </a:p>
        </p:txBody>
      </p:sp>
    </p:spTree>
    <p:extLst>
      <p:ext uri="{BB962C8B-B14F-4D97-AF65-F5344CB8AC3E}">
        <p14:creationId xmlns:p14="http://schemas.microsoft.com/office/powerpoint/2010/main" val="23771912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83081"/>
            <a:ext cx="4392488" cy="4893647"/>
          </a:xfrm>
          <a:prstGeom prst="rect">
            <a:avLst/>
          </a:prstGeom>
        </p:spPr>
        <p:txBody>
          <a:bodyPr wrap="square">
            <a:spAutoFit/>
          </a:bodyPr>
          <a:lstStyle/>
          <a:p>
            <a:pPr marL="285750" indent="-285750">
              <a:buFont typeface="Arial" panose="020B0604020202020204" pitchFamily="34" charset="0"/>
              <a:buChar char="•"/>
            </a:pPr>
            <a:r>
              <a:rPr lang="en-US" altLang="en-US" sz="2400" dirty="0" smtClean="0">
                <a:latin typeface="Arial" pitchFamily="34" charset="0"/>
                <a:cs typeface="Arial" pitchFamily="34" charset="0"/>
              </a:rPr>
              <a:t>Remove Monkey 2, introduce Monkey B</a:t>
            </a:r>
          </a:p>
          <a:p>
            <a:pPr marL="285750" indent="-285750">
              <a:buFont typeface="Arial" panose="020B0604020202020204" pitchFamily="34" charset="0"/>
              <a:buChar char="•"/>
            </a:pPr>
            <a:r>
              <a:rPr lang="en-US" altLang="en-US" sz="2400" dirty="0" smtClean="0">
                <a:latin typeface="Arial" pitchFamily="34" charset="0"/>
                <a:cs typeface="Arial" pitchFamily="34" charset="0"/>
              </a:rPr>
              <a:t>Monkey </a:t>
            </a:r>
            <a:r>
              <a:rPr lang="en-US" altLang="en-US" sz="2400" dirty="0">
                <a:latin typeface="Arial" pitchFamily="34" charset="0"/>
                <a:cs typeface="Arial" pitchFamily="34" charset="0"/>
              </a:rPr>
              <a:t>B experiences the same thing that Monkey A did: move toward the banana and the other four monkeys start beating you up. </a:t>
            </a:r>
            <a:endParaRPr lang="en-US" altLang="en-US" sz="2400" dirty="0" smtClean="0">
              <a:latin typeface="Arial" pitchFamily="34" charset="0"/>
              <a:cs typeface="Arial" pitchFamily="34" charset="0"/>
            </a:endParaRPr>
          </a:p>
          <a:p>
            <a:pPr marL="285750" indent="-285750">
              <a:buFont typeface="Arial" panose="020B0604020202020204" pitchFamily="34" charset="0"/>
              <a:buChar char="•"/>
            </a:pPr>
            <a:r>
              <a:rPr lang="en-US" altLang="en-US" sz="2400" dirty="0" smtClean="0">
                <a:latin typeface="Arial" pitchFamily="34" charset="0"/>
                <a:cs typeface="Arial" pitchFamily="34" charset="0"/>
              </a:rPr>
              <a:t>Monkey </a:t>
            </a:r>
            <a:r>
              <a:rPr lang="en-US" altLang="en-US" sz="2400" dirty="0">
                <a:latin typeface="Arial" pitchFamily="34" charset="0"/>
                <a:cs typeface="Arial" pitchFamily="34" charset="0"/>
              </a:rPr>
              <a:t>A joins in the </a:t>
            </a:r>
            <a:r>
              <a:rPr lang="en-US" altLang="en-US" sz="2400" dirty="0" smtClean="0">
                <a:latin typeface="Arial" pitchFamily="34" charset="0"/>
                <a:cs typeface="Arial" pitchFamily="34" charset="0"/>
              </a:rPr>
              <a:t>fighting </a:t>
            </a:r>
            <a:r>
              <a:rPr lang="en-US" altLang="en-US" sz="2400" dirty="0">
                <a:latin typeface="Arial" pitchFamily="34" charset="0"/>
                <a:cs typeface="Arial" pitchFamily="34" charset="0"/>
              </a:rPr>
              <a:t>even though he </a:t>
            </a:r>
            <a:r>
              <a:rPr lang="en-US" altLang="en-US" sz="2400" dirty="0" smtClean="0">
                <a:latin typeface="Arial" pitchFamily="34" charset="0"/>
                <a:cs typeface="Arial" pitchFamily="34" charset="0"/>
              </a:rPr>
              <a:t>knows nothing about/never </a:t>
            </a:r>
            <a:r>
              <a:rPr lang="en-US" altLang="en-US" sz="2400" dirty="0">
                <a:latin typeface="Arial" pitchFamily="34" charset="0"/>
                <a:cs typeface="Arial" pitchFamily="34" charset="0"/>
              </a:rPr>
              <a:t>experienced the original </a:t>
            </a:r>
            <a:r>
              <a:rPr lang="en-US" altLang="en-US" sz="2400" dirty="0" smtClean="0">
                <a:latin typeface="Arial" pitchFamily="34" charset="0"/>
                <a:cs typeface="Arial" pitchFamily="34" charset="0"/>
              </a:rPr>
              <a:t>punishing experience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852936"/>
            <a:ext cx="3024336" cy="2012558"/>
          </a:xfrm>
          <a:prstGeom prst="rect">
            <a:avLst/>
          </a:prstGeom>
        </p:spPr>
      </p:pic>
      <p:sp>
        <p:nvSpPr>
          <p:cNvPr id="4" name="TextBox 3"/>
          <p:cNvSpPr txBox="1"/>
          <p:nvPr/>
        </p:nvSpPr>
        <p:spPr>
          <a:xfrm>
            <a:off x="611560" y="404664"/>
            <a:ext cx="4464496" cy="646331"/>
          </a:xfrm>
          <a:prstGeom prst="rect">
            <a:avLst/>
          </a:prstGeom>
          <a:noFill/>
        </p:spPr>
        <p:txBody>
          <a:bodyPr wrap="square" rtlCol="0">
            <a:spAutoFit/>
          </a:bodyPr>
          <a:lstStyle/>
          <a:p>
            <a:r>
              <a:rPr lang="en-US" altLang="en-US" sz="3600" b="1" u="sng" dirty="0" smtClean="0">
                <a:latin typeface="Arial" pitchFamily="34" charset="0"/>
                <a:cs typeface="Arial" pitchFamily="34" charset="0"/>
              </a:rPr>
              <a:t>Stage 3</a:t>
            </a:r>
            <a:endParaRPr lang="en-US" altLang="en-US" sz="3600" b="1" dirty="0" smtClean="0">
              <a:latin typeface="Arial" pitchFamily="34" charset="0"/>
              <a:cs typeface="Arial" pitchFamily="34" charset="0"/>
            </a:endParaRPr>
          </a:p>
        </p:txBody>
      </p:sp>
      <p:grpSp>
        <p:nvGrpSpPr>
          <p:cNvPr id="9" name="Group 8"/>
          <p:cNvGrpSpPr/>
          <p:nvPr/>
        </p:nvGrpSpPr>
        <p:grpSpPr>
          <a:xfrm>
            <a:off x="4716016" y="1050995"/>
            <a:ext cx="2304256" cy="1044986"/>
            <a:chOff x="4716016" y="1050995"/>
            <a:chExt cx="2304256" cy="1044986"/>
          </a:xfrm>
        </p:grpSpPr>
        <p:sp>
          <p:nvSpPr>
            <p:cNvPr id="6" name="Rectangular Callout 5"/>
            <p:cNvSpPr/>
            <p:nvPr/>
          </p:nvSpPr>
          <p:spPr>
            <a:xfrm>
              <a:off x="4716016" y="1050995"/>
              <a:ext cx="2304256" cy="1044986"/>
            </a:xfrm>
            <a:prstGeom prst="wedgeRectCallout">
              <a:avLst>
                <a:gd name="adj1" fmla="val 21171"/>
                <a:gd name="adj2" fmla="val 12833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896036" y="1157989"/>
              <a:ext cx="1944216" cy="830997"/>
            </a:xfrm>
            <a:prstGeom prst="rect">
              <a:avLst/>
            </a:prstGeom>
            <a:noFill/>
          </p:spPr>
          <p:txBody>
            <a:bodyPr wrap="square" rtlCol="0">
              <a:spAutoFit/>
            </a:bodyPr>
            <a:lstStyle/>
            <a:p>
              <a:pPr algn="ctr"/>
              <a:r>
                <a:rPr lang="en-GB" sz="2400" dirty="0" smtClean="0">
                  <a:solidFill>
                    <a:schemeClr val="bg1"/>
                  </a:solidFill>
                </a:rPr>
                <a:t>B. What’s he done?</a:t>
              </a:r>
              <a:endParaRPr lang="en-GB" sz="2400" dirty="0">
                <a:solidFill>
                  <a:schemeClr val="bg1"/>
                </a:solidFill>
              </a:endParaRPr>
            </a:p>
          </p:txBody>
        </p:sp>
      </p:grpSp>
      <p:grpSp>
        <p:nvGrpSpPr>
          <p:cNvPr id="10" name="Group 9"/>
          <p:cNvGrpSpPr/>
          <p:nvPr/>
        </p:nvGrpSpPr>
        <p:grpSpPr>
          <a:xfrm>
            <a:off x="5508104" y="4965184"/>
            <a:ext cx="3329919" cy="1067208"/>
            <a:chOff x="5508104" y="4965184"/>
            <a:chExt cx="3329919" cy="1067208"/>
          </a:xfrm>
        </p:grpSpPr>
        <p:sp>
          <p:nvSpPr>
            <p:cNvPr id="5" name="Rounded Rectangular Callout 4"/>
            <p:cNvSpPr/>
            <p:nvPr/>
          </p:nvSpPr>
          <p:spPr>
            <a:xfrm>
              <a:off x="5508104" y="4965184"/>
              <a:ext cx="3329919" cy="1067208"/>
            </a:xfrm>
            <a:prstGeom prst="wedgeRoundRectCallout">
              <a:avLst>
                <a:gd name="adj1" fmla="val -11101"/>
                <a:gd name="adj2" fmla="val -125032"/>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5508104" y="5083290"/>
              <a:ext cx="3168352" cy="830997"/>
            </a:xfrm>
            <a:prstGeom prst="rect">
              <a:avLst/>
            </a:prstGeom>
            <a:noFill/>
          </p:spPr>
          <p:txBody>
            <a:bodyPr wrap="square" rtlCol="0">
              <a:spAutoFit/>
            </a:bodyPr>
            <a:lstStyle/>
            <a:p>
              <a:pPr algn="ctr"/>
              <a:r>
                <a:rPr lang="en-GB" sz="2400" dirty="0" smtClean="0">
                  <a:solidFill>
                    <a:schemeClr val="bg1"/>
                  </a:solidFill>
                </a:rPr>
                <a:t>A. Don’t ask me its…now let ’</a:t>
              </a:r>
              <a:r>
                <a:rPr lang="en-GB" sz="2400" dirty="0" err="1" smtClean="0">
                  <a:solidFill>
                    <a:schemeClr val="bg1"/>
                  </a:solidFill>
                </a:rPr>
                <a:t>im</a:t>
              </a:r>
              <a:r>
                <a:rPr lang="en-GB" sz="2400" dirty="0" smtClean="0">
                  <a:solidFill>
                    <a:schemeClr val="bg1"/>
                  </a:solidFill>
                </a:rPr>
                <a:t> ‘</a:t>
              </a:r>
              <a:r>
                <a:rPr lang="en-GB" sz="2400" dirty="0" err="1" smtClean="0">
                  <a:solidFill>
                    <a:schemeClr val="bg1"/>
                  </a:solidFill>
                </a:rPr>
                <a:t>ave</a:t>
              </a:r>
              <a:r>
                <a:rPr lang="en-GB" sz="2400" dirty="0" smtClean="0">
                  <a:solidFill>
                    <a:schemeClr val="bg1"/>
                  </a:solidFill>
                </a:rPr>
                <a:t> it!</a:t>
              </a:r>
              <a:endParaRPr lang="en-GB" sz="2400" dirty="0">
                <a:solidFill>
                  <a:schemeClr val="bg1"/>
                </a:solidFill>
              </a:endParaRPr>
            </a:p>
          </p:txBody>
        </p:sp>
      </p:grpSp>
    </p:spTree>
    <p:extLst>
      <p:ext uri="{BB962C8B-B14F-4D97-AF65-F5344CB8AC3E}">
        <p14:creationId xmlns:p14="http://schemas.microsoft.com/office/powerpoint/2010/main" val="25319572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5" y="1144019"/>
            <a:ext cx="4968553" cy="4893647"/>
          </a:xfrm>
          <a:prstGeom prst="rect">
            <a:avLst/>
          </a:prstGeom>
        </p:spPr>
        <p:txBody>
          <a:bodyPr wrap="square">
            <a:spAutoFit/>
          </a:bodyPr>
          <a:lstStyle/>
          <a:p>
            <a:pPr marL="342900" indent="-342900">
              <a:buFont typeface="Arial" panose="020B0604020202020204" pitchFamily="34" charset="0"/>
              <a:buChar char="•"/>
            </a:pPr>
            <a:r>
              <a:rPr lang="en-GB" sz="2400" dirty="0" smtClean="0"/>
              <a:t>Keep exchanging monkeys until you have all new monkeys in the cage</a:t>
            </a:r>
          </a:p>
          <a:p>
            <a:pPr marL="342900" indent="-342900">
              <a:buFont typeface="Arial" panose="020B0604020202020204" pitchFamily="34" charset="0"/>
              <a:buChar char="•"/>
            </a:pPr>
            <a:r>
              <a:rPr lang="en-GB" sz="2400" dirty="0" smtClean="0"/>
              <a:t>By this time, the original reason for staying away from the banana has long been relegated to the dustbin of history - none of the new monkeys have experienced the ice water</a:t>
            </a:r>
          </a:p>
          <a:p>
            <a:pPr marL="342900" indent="-342900">
              <a:buFont typeface="Arial" panose="020B0604020202020204" pitchFamily="34" charset="0"/>
              <a:buChar char="•"/>
            </a:pPr>
            <a:r>
              <a:rPr lang="en-GB" sz="2400" dirty="0" smtClean="0"/>
              <a:t>Yet, all the new monkeys riotously enforce the prohibition against climbing the ladder  because, “that's how we do things around here”….</a:t>
            </a:r>
            <a:endParaRPr lang="en-GB" sz="2400" dirty="0"/>
          </a:p>
        </p:txBody>
      </p:sp>
      <p:sp>
        <p:nvSpPr>
          <p:cNvPr id="3" name="TextBox 2"/>
          <p:cNvSpPr txBox="1"/>
          <p:nvPr/>
        </p:nvSpPr>
        <p:spPr>
          <a:xfrm>
            <a:off x="611560" y="260648"/>
            <a:ext cx="4464496" cy="646331"/>
          </a:xfrm>
          <a:prstGeom prst="rect">
            <a:avLst/>
          </a:prstGeom>
          <a:noFill/>
        </p:spPr>
        <p:txBody>
          <a:bodyPr wrap="square" rtlCol="0">
            <a:spAutoFit/>
          </a:bodyPr>
          <a:lstStyle/>
          <a:p>
            <a:r>
              <a:rPr lang="en-US" altLang="en-US" sz="3600" b="1" u="sng" dirty="0" smtClean="0">
                <a:latin typeface="Arial" pitchFamily="34" charset="0"/>
                <a:cs typeface="Arial" pitchFamily="34" charset="0"/>
              </a:rPr>
              <a:t>Stage 4</a:t>
            </a:r>
            <a:endParaRPr lang="en-US" altLang="en-US" sz="3600" b="1" dirty="0" smtClean="0">
              <a:latin typeface="Arial" pitchFamily="34" charset="0"/>
              <a:cs typeface="Arial" pitchFamily="34"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30143" t="14114" r="29364"/>
          <a:stretch/>
        </p:blipFill>
        <p:spPr>
          <a:xfrm>
            <a:off x="7417734" y="4312371"/>
            <a:ext cx="1440160" cy="2290928"/>
          </a:xfrm>
          <a:prstGeom prst="rect">
            <a:avLst/>
          </a:prstGeom>
        </p:spPr>
      </p:pic>
      <p:grpSp>
        <p:nvGrpSpPr>
          <p:cNvPr id="8" name="Group 7"/>
          <p:cNvGrpSpPr/>
          <p:nvPr/>
        </p:nvGrpSpPr>
        <p:grpSpPr>
          <a:xfrm>
            <a:off x="5292203" y="1144019"/>
            <a:ext cx="3600400" cy="2356989"/>
            <a:chOff x="5292203" y="1144019"/>
            <a:chExt cx="3600400" cy="2356989"/>
          </a:xfrm>
        </p:grpSpPr>
        <p:sp>
          <p:nvSpPr>
            <p:cNvPr id="5" name="Cloud Callout 4"/>
            <p:cNvSpPr/>
            <p:nvPr/>
          </p:nvSpPr>
          <p:spPr>
            <a:xfrm>
              <a:off x="5292203" y="1144019"/>
              <a:ext cx="3600400" cy="2356989"/>
            </a:xfrm>
            <a:prstGeom prst="cloudCallout">
              <a:avLst>
                <a:gd name="adj1" fmla="val 26056"/>
                <a:gd name="adj2" fmla="val 93245"/>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5718143" y="1484784"/>
              <a:ext cx="2575118" cy="1384995"/>
            </a:xfrm>
            <a:prstGeom prst="rect">
              <a:avLst/>
            </a:prstGeom>
            <a:noFill/>
          </p:spPr>
          <p:txBody>
            <a:bodyPr wrap="square" rtlCol="0">
              <a:spAutoFit/>
            </a:bodyPr>
            <a:lstStyle/>
            <a:p>
              <a:pPr algn="ctr"/>
              <a:r>
                <a:rPr lang="en-GB" sz="2800" dirty="0" smtClean="0">
                  <a:solidFill>
                    <a:schemeClr val="bg1"/>
                  </a:solidFill>
                </a:rPr>
                <a:t>I wonder if humans behave this way?</a:t>
              </a:r>
              <a:endParaRPr lang="en-GB" sz="2800" dirty="0">
                <a:solidFill>
                  <a:schemeClr val="bg1"/>
                </a:solidFill>
              </a:endParaRPr>
            </a:p>
          </p:txBody>
        </p:sp>
      </p:grpSp>
    </p:spTree>
    <p:extLst>
      <p:ext uri="{BB962C8B-B14F-4D97-AF65-F5344CB8AC3E}">
        <p14:creationId xmlns:p14="http://schemas.microsoft.com/office/powerpoint/2010/main" val="32543106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dirty="0" smtClean="0"/>
              <a:t>“What monkeys can tell us about human behaviour: </a:t>
            </a:r>
            <a:r>
              <a:rPr lang="en-GB" dirty="0" err="1" smtClean="0"/>
              <a:t>Michalko</a:t>
            </a:r>
            <a:r>
              <a:rPr lang="en-GB" dirty="0" smtClean="0"/>
              <a:t> (2011)</a:t>
            </a:r>
            <a:br>
              <a:rPr lang="en-GB" dirty="0" smtClean="0"/>
            </a:br>
            <a:endParaRPr lang="en-GB" dirty="0"/>
          </a:p>
        </p:txBody>
      </p:sp>
      <p:sp>
        <p:nvSpPr>
          <p:cNvPr id="3" name="Content Placeholder 2"/>
          <p:cNvSpPr>
            <a:spLocks noGrp="1"/>
          </p:cNvSpPr>
          <p:nvPr>
            <p:ph idx="1"/>
          </p:nvPr>
        </p:nvSpPr>
        <p:spPr>
          <a:xfrm>
            <a:off x="457200" y="1988840"/>
            <a:ext cx="8229600" cy="4137323"/>
          </a:xfrm>
        </p:spPr>
        <p:txBody>
          <a:bodyPr>
            <a:noAutofit/>
          </a:bodyPr>
          <a:lstStyle/>
          <a:p>
            <a:r>
              <a:rPr lang="en-GB" sz="2800" dirty="0" smtClean="0"/>
              <a:t>the 5 monkeys experiment is all over the internet on many blogs, in books and in speeches</a:t>
            </a:r>
          </a:p>
          <a:p>
            <a:r>
              <a:rPr lang="en-GB" sz="2800" dirty="0" smtClean="0"/>
              <a:t>the idea that we have “a tendency not to challenge commonly held assumptions” has high currency in education, business and politics</a:t>
            </a:r>
          </a:p>
          <a:p>
            <a:r>
              <a:rPr lang="en-GB" sz="2800" dirty="0" smtClean="0"/>
              <a:t>the idea that this idea has scientific support makes it even stronger!</a:t>
            </a:r>
          </a:p>
          <a:p>
            <a:r>
              <a:rPr lang="en-GB" sz="2800" dirty="0" smtClean="0"/>
              <a:t>But …</a:t>
            </a:r>
          </a:p>
        </p:txBody>
      </p:sp>
    </p:spTree>
    <p:extLst>
      <p:ext uri="{BB962C8B-B14F-4D97-AF65-F5344CB8AC3E}">
        <p14:creationId xmlns:p14="http://schemas.microsoft.com/office/powerpoint/2010/main" val="2296174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 you have a reference for that?</a:t>
            </a:r>
            <a:endParaRPr lang="en-GB" dirty="0"/>
          </a:p>
        </p:txBody>
      </p:sp>
      <p:sp>
        <p:nvSpPr>
          <p:cNvPr id="3" name="Content Placeholder 2"/>
          <p:cNvSpPr>
            <a:spLocks noGrp="1"/>
          </p:cNvSpPr>
          <p:nvPr>
            <p:ph idx="1"/>
          </p:nvPr>
        </p:nvSpPr>
        <p:spPr/>
        <p:txBody>
          <a:bodyPr>
            <a:normAutofit fontScale="32500" lnSpcReduction="20000"/>
          </a:bodyPr>
          <a:lstStyle/>
          <a:p>
            <a:r>
              <a:rPr lang="en-GB" sz="11200" dirty="0" smtClean="0"/>
              <a:t>asked </a:t>
            </a:r>
            <a:r>
              <a:rPr lang="en-GB" sz="11200" dirty="0" err="1" smtClean="0"/>
              <a:t>skeptical</a:t>
            </a:r>
            <a:r>
              <a:rPr lang="en-GB" sz="11200" dirty="0" smtClean="0"/>
              <a:t> primatologist </a:t>
            </a:r>
            <a:r>
              <a:rPr lang="en-GB" sz="11200" dirty="0" err="1" smtClean="0"/>
              <a:t>Frans</a:t>
            </a:r>
            <a:r>
              <a:rPr lang="en-GB" sz="11200" dirty="0" smtClean="0"/>
              <a:t> De Waal</a:t>
            </a:r>
          </a:p>
          <a:p>
            <a:r>
              <a:rPr lang="en-GB" sz="11200" dirty="0" err="1" smtClean="0"/>
              <a:t>Michalko</a:t>
            </a:r>
            <a:r>
              <a:rPr lang="en-GB" sz="11200" dirty="0" smtClean="0"/>
              <a:t> replied that the story was based on the work of Stephenson, (1967)</a:t>
            </a:r>
          </a:p>
          <a:p>
            <a:r>
              <a:rPr lang="en-GB" sz="11200" dirty="0" smtClean="0"/>
              <a:t>What he failed to say was that Stephenson actually found rather different results…and his study was rather different too!</a:t>
            </a:r>
          </a:p>
        </p:txBody>
      </p:sp>
    </p:spTree>
    <p:extLst>
      <p:ext uri="{BB962C8B-B14F-4D97-AF65-F5344CB8AC3E}">
        <p14:creationId xmlns:p14="http://schemas.microsoft.com/office/powerpoint/2010/main" val="610064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Stephenson (1967)</a:t>
            </a:r>
            <a:endParaRPr lang="en-GB" dirty="0"/>
          </a:p>
        </p:txBody>
      </p:sp>
      <p:sp>
        <p:nvSpPr>
          <p:cNvPr id="3" name="Content Placeholder 2"/>
          <p:cNvSpPr>
            <a:spLocks noGrp="1"/>
          </p:cNvSpPr>
          <p:nvPr>
            <p:ph idx="1"/>
          </p:nvPr>
        </p:nvSpPr>
        <p:spPr>
          <a:xfrm>
            <a:off x="457200" y="1600200"/>
            <a:ext cx="5482952" cy="4525963"/>
          </a:xfrm>
        </p:spPr>
        <p:txBody>
          <a:bodyPr>
            <a:normAutofit fontScale="25000" lnSpcReduction="20000"/>
          </a:bodyPr>
          <a:lstStyle/>
          <a:p>
            <a:r>
              <a:rPr lang="en-GB" sz="11200" dirty="0" smtClean="0"/>
              <a:t>Potato washing: Japanese macaques on the Island of </a:t>
            </a:r>
            <a:r>
              <a:rPr lang="en-GB" sz="11200" dirty="0" err="1" smtClean="0"/>
              <a:t>Koshima</a:t>
            </a:r>
            <a:r>
              <a:rPr lang="en-GB" sz="11200" dirty="0" smtClean="0"/>
              <a:t>; not seen in any other Macaque troop </a:t>
            </a:r>
          </a:p>
          <a:p>
            <a:r>
              <a:rPr lang="en-GB" sz="11200" dirty="0" smtClean="0"/>
              <a:t>Learnt fear of cars; observational learning from monkeys who had witnessed humans shooting members of their group</a:t>
            </a:r>
          </a:p>
          <a:p>
            <a:r>
              <a:rPr lang="en-GB" sz="11200" dirty="0" smtClean="0"/>
              <a:t>Studies of wild and lab monkeys and fears of snakes; </a:t>
            </a:r>
          </a:p>
          <a:p>
            <a:r>
              <a:rPr lang="en-GB" sz="11200" dirty="0" smtClean="0"/>
              <a:t>Stephenson wanted to see whether he could investigate this phenomenon in the lab</a:t>
            </a:r>
            <a:r>
              <a:rPr lang="en-GB" sz="9600" dirty="0" smtClean="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650665"/>
            <a:ext cx="2514498" cy="3744416"/>
          </a:xfrm>
          <a:prstGeom prst="rect">
            <a:avLst/>
          </a:prstGeom>
        </p:spPr>
      </p:pic>
    </p:spTree>
    <p:extLst>
      <p:ext uri="{BB962C8B-B14F-4D97-AF65-F5344CB8AC3E}">
        <p14:creationId xmlns:p14="http://schemas.microsoft.com/office/powerpoint/2010/main" val="31760535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375" y="116632"/>
            <a:ext cx="8229600" cy="1143000"/>
          </a:xfrm>
        </p:spPr>
        <p:txBody>
          <a:bodyPr/>
          <a:lstStyle/>
          <a:p>
            <a:r>
              <a:rPr lang="en-GB" dirty="0" smtClean="0"/>
              <a:t>The Real Study</a:t>
            </a:r>
            <a:endParaRPr lang="en-GB" dirty="0"/>
          </a:p>
        </p:txBody>
      </p:sp>
      <p:sp>
        <p:nvSpPr>
          <p:cNvPr id="3" name="Content Placeholder 2"/>
          <p:cNvSpPr>
            <a:spLocks noGrp="1"/>
          </p:cNvSpPr>
          <p:nvPr>
            <p:ph idx="1"/>
          </p:nvPr>
        </p:nvSpPr>
        <p:spPr>
          <a:xfrm>
            <a:off x="323528" y="1268760"/>
            <a:ext cx="5616624" cy="5472608"/>
          </a:xfrm>
        </p:spPr>
        <p:txBody>
          <a:bodyPr>
            <a:normAutofit fontScale="47500" lnSpcReduction="20000"/>
          </a:bodyPr>
          <a:lstStyle/>
          <a:p>
            <a:r>
              <a:rPr lang="en-GB" sz="5100" dirty="0" smtClean="0"/>
              <a:t>8 </a:t>
            </a:r>
            <a:r>
              <a:rPr lang="en-GB" sz="5100" dirty="0"/>
              <a:t>lab-reared </a:t>
            </a:r>
            <a:r>
              <a:rPr lang="en-GB" sz="5100" dirty="0" smtClean="0"/>
              <a:t>monkeys </a:t>
            </a:r>
            <a:r>
              <a:rPr lang="en-GB" sz="5100" dirty="0"/>
              <a:t>(4 </a:t>
            </a:r>
            <a:r>
              <a:rPr lang="en-GB" sz="5100" dirty="0" smtClean="0"/>
              <a:t>M and 4 F)</a:t>
            </a:r>
          </a:p>
          <a:p>
            <a:r>
              <a:rPr lang="en-GB" sz="5100" dirty="0" smtClean="0"/>
              <a:t>aged 3, raised </a:t>
            </a:r>
            <a:r>
              <a:rPr lang="en-GB" sz="5100" dirty="0"/>
              <a:t>with their </a:t>
            </a:r>
            <a:r>
              <a:rPr lang="en-GB" sz="5100" dirty="0" smtClean="0"/>
              <a:t>mums, lots of play in first 2 years of life; socially </a:t>
            </a:r>
            <a:r>
              <a:rPr lang="en-GB" sz="5100" dirty="0"/>
              <a:t>normal. </a:t>
            </a:r>
            <a:endParaRPr lang="en-GB" sz="5100" dirty="0" smtClean="0"/>
          </a:p>
          <a:p>
            <a:r>
              <a:rPr lang="en-GB" sz="5100" dirty="0" smtClean="0"/>
              <a:t>1. observe through a one way mirror,  in a cage with an object (e.g. plastic cup)</a:t>
            </a:r>
          </a:p>
          <a:p>
            <a:r>
              <a:rPr lang="en-GB" sz="5100" dirty="0" smtClean="0"/>
              <a:t>researchers recorded amount of interest shown in the object: touching it, picking it up, chewing it, </a:t>
            </a:r>
            <a:r>
              <a:rPr lang="en-GB" sz="5100" dirty="0" err="1" smtClean="0"/>
              <a:t>etc</a:t>
            </a:r>
            <a:r>
              <a:rPr lang="en-GB" sz="5100" dirty="0" smtClean="0"/>
              <a:t>…</a:t>
            </a:r>
          </a:p>
          <a:p>
            <a:r>
              <a:rPr lang="en-GB" sz="5100" dirty="0" smtClean="0"/>
              <a:t>Observed on their own with the object to see how often they tend to touch objects in general</a:t>
            </a:r>
          </a:p>
          <a:p>
            <a:r>
              <a:rPr lang="en-GB" sz="5100" dirty="0" smtClean="0"/>
              <a:t>2. Half the monkeys are then punished </a:t>
            </a:r>
            <a:r>
              <a:rPr lang="en-GB" sz="5100" dirty="0"/>
              <a:t>with </a:t>
            </a:r>
            <a:r>
              <a:rPr lang="en-GB" sz="5100" dirty="0" smtClean="0"/>
              <a:t>a blast of air each time they started </a:t>
            </a:r>
            <a:r>
              <a:rPr lang="en-GB" sz="5100" dirty="0"/>
              <a:t>to </a:t>
            </a:r>
            <a:r>
              <a:rPr lang="en-GB" sz="5100" dirty="0" smtClean="0"/>
              <a:t>touch the object; Two </a:t>
            </a:r>
            <a:r>
              <a:rPr lang="en-GB" sz="5100" dirty="0"/>
              <a:t>or three air blasts </a:t>
            </a:r>
            <a:r>
              <a:rPr lang="en-GB" sz="5100" dirty="0" smtClean="0"/>
              <a:t>was enough to stop them touching it again! </a:t>
            </a:r>
          </a:p>
          <a:p>
            <a:endParaRPr lang="en-GB" dirty="0"/>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515" r="18396"/>
          <a:stretch/>
        </p:blipFill>
        <p:spPr>
          <a:xfrm>
            <a:off x="6228184" y="1628800"/>
            <a:ext cx="2384635" cy="2232248"/>
          </a:xfrm>
          <a:prstGeom prst="rect">
            <a:avLst/>
          </a:prstGeom>
        </p:spPr>
      </p:pic>
    </p:spTree>
    <p:extLst>
      <p:ext uri="{BB962C8B-B14F-4D97-AF65-F5344CB8AC3E}">
        <p14:creationId xmlns:p14="http://schemas.microsoft.com/office/powerpoint/2010/main" val="5211010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5" y="0"/>
            <a:ext cx="8229600" cy="1143000"/>
          </a:xfrm>
        </p:spPr>
        <p:txBody>
          <a:bodyPr/>
          <a:lstStyle/>
          <a:p>
            <a:r>
              <a:rPr lang="en-GB" dirty="0" smtClean="0"/>
              <a:t>The Real Study</a:t>
            </a:r>
            <a:endParaRPr lang="en-GB" dirty="0"/>
          </a:p>
        </p:txBody>
      </p:sp>
      <p:sp>
        <p:nvSpPr>
          <p:cNvPr id="3" name="Content Placeholder 2"/>
          <p:cNvSpPr>
            <a:spLocks noGrp="1"/>
          </p:cNvSpPr>
          <p:nvPr>
            <p:ph idx="1"/>
          </p:nvPr>
        </p:nvSpPr>
        <p:spPr>
          <a:xfrm>
            <a:off x="251520" y="980728"/>
            <a:ext cx="4618856" cy="5688632"/>
          </a:xfrm>
        </p:spPr>
        <p:txBody>
          <a:bodyPr>
            <a:normAutofit fontScale="77500" lnSpcReduction="20000"/>
          </a:bodyPr>
          <a:lstStyle/>
          <a:p>
            <a:r>
              <a:rPr lang="en-GB" dirty="0" smtClean="0"/>
              <a:t>3. Observe with the object to see whether they had learnt/remembered not to touch it (learned response)</a:t>
            </a:r>
          </a:p>
          <a:p>
            <a:r>
              <a:rPr lang="en-GB" dirty="0" smtClean="0"/>
              <a:t>4. Observed with another monkey, who had not been punished. No more air blasting was done, to see what they would do if the other monkey went to touch the object.</a:t>
            </a:r>
          </a:p>
          <a:p>
            <a:r>
              <a:rPr lang="en-GB" dirty="0" smtClean="0"/>
              <a:t>5. Finally, second monkey observed alone with object to see whether there was any change in how much s/he touched the object having been paired with the monkey who had been punished.</a:t>
            </a:r>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517" r="16804"/>
          <a:stretch/>
        </p:blipFill>
        <p:spPr>
          <a:xfrm>
            <a:off x="5148064" y="1484784"/>
            <a:ext cx="3643245" cy="3667365"/>
          </a:xfrm>
          <a:prstGeom prst="rect">
            <a:avLst/>
          </a:prstGeom>
        </p:spPr>
      </p:pic>
    </p:spTree>
    <p:extLst>
      <p:ext uri="{BB962C8B-B14F-4D97-AF65-F5344CB8AC3E}">
        <p14:creationId xmlns:p14="http://schemas.microsoft.com/office/powerpoint/2010/main" val="26324990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Actual Results: Gender differences</a:t>
            </a:r>
            <a:endParaRPr lang="en-GB" dirty="0"/>
          </a:p>
        </p:txBody>
      </p:sp>
      <p:sp>
        <p:nvSpPr>
          <p:cNvPr id="3" name="Content Placeholder 2"/>
          <p:cNvSpPr>
            <a:spLocks noGrp="1"/>
          </p:cNvSpPr>
          <p:nvPr>
            <p:ph idx="1"/>
          </p:nvPr>
        </p:nvSpPr>
        <p:spPr>
          <a:xfrm>
            <a:off x="457200" y="1412776"/>
            <a:ext cx="5482952" cy="5184576"/>
          </a:xfrm>
        </p:spPr>
        <p:txBody>
          <a:bodyPr>
            <a:normAutofit fontScale="32500" lnSpcReduction="20000"/>
          </a:bodyPr>
          <a:lstStyle/>
          <a:p>
            <a:r>
              <a:rPr lang="en-GB" sz="7000" dirty="0" smtClean="0"/>
              <a:t>monkeys varied a lot in how much they manipulated the object; females seemed more engaged with the objects than the males</a:t>
            </a:r>
          </a:p>
          <a:p>
            <a:r>
              <a:rPr lang="en-GB" sz="7000" dirty="0" smtClean="0"/>
              <a:t>punished males showed some evidence of attempting to scold the second monkey for touching the object</a:t>
            </a:r>
          </a:p>
          <a:p>
            <a:r>
              <a:rPr lang="en-GB" sz="7000" dirty="0" smtClean="0"/>
              <a:t>one actually dragged the other off the object</a:t>
            </a:r>
          </a:p>
          <a:p>
            <a:r>
              <a:rPr lang="en-GB" sz="7000" dirty="0" smtClean="0"/>
              <a:t>another made a face associated with threat and displayed certain body language which may have been an attempt to moderate the other monkeys behaviour</a:t>
            </a:r>
          </a:p>
          <a:p>
            <a:r>
              <a:rPr lang="en-GB" sz="7000" dirty="0" smtClean="0"/>
              <a:t>They also made sexual advances (maybe to distract them?!)</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1988840"/>
            <a:ext cx="3011320" cy="2409056"/>
          </a:xfrm>
          <a:prstGeom prst="rect">
            <a:avLst/>
          </a:prstGeom>
        </p:spPr>
      </p:pic>
    </p:spTree>
    <p:extLst>
      <p:ext uri="{BB962C8B-B14F-4D97-AF65-F5344CB8AC3E}">
        <p14:creationId xmlns:p14="http://schemas.microsoft.com/office/powerpoint/2010/main" val="6988658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864" y="188640"/>
            <a:ext cx="8229600" cy="1143000"/>
          </a:xfrm>
        </p:spPr>
        <p:txBody>
          <a:bodyPr/>
          <a:lstStyle/>
          <a:p>
            <a:r>
              <a:rPr lang="en-GB" dirty="0" smtClean="0"/>
              <a:t>Reconditioning….</a:t>
            </a:r>
            <a:endParaRPr lang="en-GB" dirty="0"/>
          </a:p>
        </p:txBody>
      </p:sp>
      <p:sp>
        <p:nvSpPr>
          <p:cNvPr id="3" name="Content Placeholder 2"/>
          <p:cNvSpPr>
            <a:spLocks noGrp="1"/>
          </p:cNvSpPr>
          <p:nvPr>
            <p:ph idx="1"/>
          </p:nvPr>
        </p:nvSpPr>
        <p:spPr>
          <a:xfrm>
            <a:off x="251520" y="1196752"/>
            <a:ext cx="8496944" cy="2949128"/>
          </a:xfrm>
        </p:spPr>
        <p:txBody>
          <a:bodyPr>
            <a:normAutofit fontScale="92500" lnSpcReduction="10000"/>
          </a:bodyPr>
          <a:lstStyle/>
          <a:p>
            <a:r>
              <a:rPr lang="en-GB" dirty="0" smtClean="0"/>
              <a:t>punished females watched the second female approach the object and let her explore it</a:t>
            </a:r>
          </a:p>
          <a:p>
            <a:r>
              <a:rPr lang="en-GB" dirty="0" smtClean="0"/>
              <a:t>over time the punished females actually showed less avoidance of the object themselves</a:t>
            </a:r>
          </a:p>
          <a:p>
            <a:r>
              <a:rPr lang="en-GB" dirty="0" smtClean="0"/>
              <a:t>they learnt from the experience of watching the other monkey explore the object unharmed.</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9397" y="4293096"/>
            <a:ext cx="3538534" cy="2214960"/>
          </a:xfrm>
          <a:prstGeom prst="rect">
            <a:avLst/>
          </a:prstGeom>
        </p:spPr>
      </p:pic>
    </p:spTree>
    <p:extLst>
      <p:ext uri="{BB962C8B-B14F-4D97-AF65-F5344CB8AC3E}">
        <p14:creationId xmlns:p14="http://schemas.microsoft.com/office/powerpoint/2010/main" val="30721973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Fiction and the facts; never let the truth get in the way of a good story</a:t>
            </a:r>
            <a:endParaRPr lang="en-GB" dirty="0"/>
          </a:p>
        </p:txBody>
      </p:sp>
      <p:sp>
        <p:nvSpPr>
          <p:cNvPr id="3" name="Content Placeholder 2"/>
          <p:cNvSpPr>
            <a:spLocks noGrp="1"/>
          </p:cNvSpPr>
          <p:nvPr>
            <p:ph idx="1"/>
          </p:nvPr>
        </p:nvSpPr>
        <p:spPr>
          <a:xfrm>
            <a:off x="457200" y="1916832"/>
            <a:ext cx="8229600" cy="4209331"/>
          </a:xfrm>
        </p:spPr>
        <p:txBody>
          <a:bodyPr>
            <a:normAutofit fontScale="85000" lnSpcReduction="20000"/>
          </a:bodyPr>
          <a:lstStyle/>
          <a:p>
            <a:r>
              <a:rPr lang="en-GB" u="sng" dirty="0" smtClean="0"/>
              <a:t>The Monkey Story</a:t>
            </a:r>
            <a:r>
              <a:rPr lang="en-GB" dirty="0" smtClean="0"/>
              <a:t>: People </a:t>
            </a:r>
            <a:r>
              <a:rPr lang="en-GB" dirty="0" smtClean="0">
                <a:solidFill>
                  <a:schemeClr val="bg2">
                    <a:lumMod val="20000"/>
                    <a:lumOff val="80000"/>
                  </a:schemeClr>
                </a:solidFill>
              </a:rPr>
              <a:t>accept</a:t>
            </a:r>
            <a:r>
              <a:rPr lang="en-GB" dirty="0" smtClean="0"/>
              <a:t> certain </a:t>
            </a:r>
            <a:r>
              <a:rPr lang="en-GB" dirty="0" smtClean="0">
                <a:solidFill>
                  <a:schemeClr val="accent1">
                    <a:lumMod val="40000"/>
                    <a:lumOff val="60000"/>
                  </a:schemeClr>
                </a:solidFill>
              </a:rPr>
              <a:t>beliefs and actions</a:t>
            </a:r>
            <a:r>
              <a:rPr lang="en-GB" dirty="0" smtClean="0"/>
              <a:t> and </a:t>
            </a:r>
            <a:r>
              <a:rPr lang="en-GB" dirty="0" smtClean="0">
                <a:solidFill>
                  <a:schemeClr val="accent1">
                    <a:lumMod val="40000"/>
                    <a:lumOff val="60000"/>
                  </a:schemeClr>
                </a:solidFill>
              </a:rPr>
              <a:t>conform with emerging norms, </a:t>
            </a:r>
            <a:r>
              <a:rPr lang="en-GB" dirty="0" smtClean="0"/>
              <a:t>(or at least stand by and </a:t>
            </a:r>
            <a:r>
              <a:rPr lang="en-GB" dirty="0" smtClean="0">
                <a:solidFill>
                  <a:schemeClr val="accent1">
                    <a:lumMod val="40000"/>
                    <a:lumOff val="60000"/>
                  </a:schemeClr>
                </a:solidFill>
              </a:rPr>
              <a:t>fail to intervene</a:t>
            </a:r>
            <a:r>
              <a:rPr lang="en-GB" dirty="0" smtClean="0"/>
              <a:t>) even in the absence of any </a:t>
            </a:r>
            <a:r>
              <a:rPr lang="en-GB" dirty="0" smtClean="0">
                <a:solidFill>
                  <a:srgbClr val="FFC000"/>
                </a:solidFill>
              </a:rPr>
              <a:t>empirical evidence </a:t>
            </a:r>
            <a:r>
              <a:rPr lang="en-GB" dirty="0" smtClean="0"/>
              <a:t>(no first hand experience);</a:t>
            </a:r>
          </a:p>
          <a:p>
            <a:r>
              <a:rPr lang="en-GB" dirty="0" smtClean="0"/>
              <a:t>It tells us the story of so called </a:t>
            </a:r>
            <a:r>
              <a:rPr lang="en-GB" dirty="0" smtClean="0">
                <a:solidFill>
                  <a:srgbClr val="92D050"/>
                </a:solidFill>
              </a:rPr>
              <a:t>cultural transmission</a:t>
            </a:r>
            <a:r>
              <a:rPr lang="en-GB" dirty="0" smtClean="0"/>
              <a:t>; of </a:t>
            </a:r>
            <a:r>
              <a:rPr lang="en-GB" dirty="0" smtClean="0">
                <a:solidFill>
                  <a:srgbClr val="92D050"/>
                </a:solidFill>
              </a:rPr>
              <a:t>“</a:t>
            </a:r>
            <a:r>
              <a:rPr lang="en-GB" u="sng" dirty="0" smtClean="0">
                <a:solidFill>
                  <a:srgbClr val="92D050"/>
                </a:solidFill>
              </a:rPr>
              <a:t>enculturation”;</a:t>
            </a:r>
            <a:r>
              <a:rPr lang="en-GB" u="sng" dirty="0" smtClean="0"/>
              <a:t> </a:t>
            </a:r>
            <a:r>
              <a:rPr lang="en-GB" dirty="0" smtClean="0"/>
              <a:t>how ideas take hold in the </a:t>
            </a:r>
            <a:r>
              <a:rPr lang="en-GB" dirty="0" smtClean="0">
                <a:solidFill>
                  <a:srgbClr val="92D050"/>
                </a:solidFill>
              </a:rPr>
              <a:t>“collective imagination</a:t>
            </a:r>
            <a:r>
              <a:rPr lang="en-GB" dirty="0" smtClean="0"/>
              <a:t>” through </a:t>
            </a:r>
            <a:r>
              <a:rPr lang="en-GB" dirty="0" smtClean="0">
                <a:solidFill>
                  <a:srgbClr val="FF0000"/>
                </a:solidFill>
              </a:rPr>
              <a:t>lack of questioning of our sources…</a:t>
            </a:r>
          </a:p>
          <a:p>
            <a:r>
              <a:rPr lang="en-GB" dirty="0" smtClean="0">
                <a:solidFill>
                  <a:srgbClr val="FFFF00"/>
                </a:solidFill>
              </a:rPr>
              <a:t>Paradoxically,</a:t>
            </a:r>
            <a:r>
              <a:rPr lang="en-GB" dirty="0" smtClean="0"/>
              <a:t> the monkey story has become a </a:t>
            </a:r>
            <a:r>
              <a:rPr lang="en-GB" dirty="0" smtClean="0">
                <a:solidFill>
                  <a:srgbClr val="FFFF00"/>
                </a:solidFill>
              </a:rPr>
              <a:t>cultural meme</a:t>
            </a:r>
            <a:r>
              <a:rPr lang="en-GB" dirty="0" smtClean="0"/>
              <a:t> in its own right…bandied around on the internet, it took hold until a </a:t>
            </a:r>
            <a:r>
              <a:rPr lang="en-GB" b="1" dirty="0" smtClean="0">
                <a:solidFill>
                  <a:schemeClr val="accent4">
                    <a:lumMod val="60000"/>
                    <a:lumOff val="40000"/>
                  </a:schemeClr>
                </a:solidFill>
              </a:rPr>
              <a:t>lone dissenter </a:t>
            </a:r>
            <a:r>
              <a:rPr lang="en-GB" dirty="0" smtClean="0"/>
              <a:t>questioned the </a:t>
            </a:r>
            <a:r>
              <a:rPr lang="en-GB" b="1" dirty="0" smtClean="0">
                <a:solidFill>
                  <a:schemeClr val="accent4">
                    <a:lumMod val="60000"/>
                    <a:lumOff val="40000"/>
                  </a:schemeClr>
                </a:solidFill>
              </a:rPr>
              <a:t>veracity</a:t>
            </a:r>
            <a:r>
              <a:rPr lang="en-GB" dirty="0" smtClean="0"/>
              <a:t>  of the tale…</a:t>
            </a:r>
          </a:p>
        </p:txBody>
      </p:sp>
    </p:spTree>
    <p:extLst>
      <p:ext uri="{BB962C8B-B14F-4D97-AF65-F5344CB8AC3E}">
        <p14:creationId xmlns:p14="http://schemas.microsoft.com/office/powerpoint/2010/main" val="38180550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deception….</a:t>
            </a:r>
            <a:endParaRPr lang="en-GB" dirty="0"/>
          </a:p>
        </p:txBody>
      </p:sp>
      <p:sp>
        <p:nvSpPr>
          <p:cNvPr id="3" name="Content Placeholder 2"/>
          <p:cNvSpPr>
            <a:spLocks noGrp="1"/>
          </p:cNvSpPr>
          <p:nvPr>
            <p:ph idx="1"/>
          </p:nvPr>
        </p:nvSpPr>
        <p:spPr/>
        <p:txBody>
          <a:bodyPr>
            <a:noAutofit/>
          </a:bodyPr>
          <a:lstStyle/>
          <a:p>
            <a:r>
              <a:rPr lang="en-GB" sz="2800" dirty="0" smtClean="0">
                <a:effectLst/>
              </a:rPr>
              <a:t>Jeremiah </a:t>
            </a:r>
            <a:r>
              <a:rPr lang="en-GB" sz="2800" dirty="0" err="1" smtClean="0">
                <a:effectLst/>
              </a:rPr>
              <a:t>Steepek</a:t>
            </a:r>
            <a:r>
              <a:rPr lang="en-GB" sz="2800" dirty="0" smtClean="0">
                <a:effectLst/>
              </a:rPr>
              <a:t> was made up too; another internet propagated meme, circulating in 2013 and outed earlier this year</a:t>
            </a:r>
          </a:p>
          <a:p>
            <a:r>
              <a:rPr lang="en-GB" sz="2800" dirty="0" smtClean="0"/>
              <a:t>The image was a real homeless man from the Richmond, that was copied from </a:t>
            </a:r>
            <a:r>
              <a:rPr lang="en-GB" sz="2800" dirty="0" err="1" smtClean="0"/>
              <a:t>tumblr</a:t>
            </a:r>
            <a:endParaRPr lang="en-GB" sz="2800" dirty="0" smtClean="0"/>
          </a:p>
          <a:p>
            <a:r>
              <a:rPr lang="en-GB" sz="2800" dirty="0" smtClean="0"/>
              <a:t>Moreover, there are no other references to this man on the internet other than the story itself</a:t>
            </a:r>
          </a:p>
          <a:p>
            <a:r>
              <a:rPr lang="en-GB" sz="2800" dirty="0" smtClean="0"/>
              <a:t>It bears some resemblance to the story of a real pastor in Tennessee, </a:t>
            </a:r>
            <a:r>
              <a:rPr lang="en-GB" sz="2800" dirty="0" smtClean="0">
                <a:effectLst/>
              </a:rPr>
              <a:t>Willie Lyle, </a:t>
            </a:r>
            <a:r>
              <a:rPr lang="en-GB" sz="2800" dirty="0" smtClean="0"/>
              <a:t>who lived on the streets for 4 days to help empathise with the homeless in his town.</a:t>
            </a:r>
          </a:p>
        </p:txBody>
      </p:sp>
    </p:spTree>
    <p:extLst>
      <p:ext uri="{BB962C8B-B14F-4D97-AF65-F5344CB8AC3E}">
        <p14:creationId xmlns:p14="http://schemas.microsoft.com/office/powerpoint/2010/main" val="34464369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can we learn from all of this? Learning to ask the right questions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So when, if ever, is it okay to be creative with the facts? </a:t>
            </a:r>
          </a:p>
          <a:p>
            <a:r>
              <a:rPr lang="en-GB" dirty="0" smtClean="0"/>
              <a:t>Is it okay, when the story’s message is for the greater good? </a:t>
            </a:r>
          </a:p>
          <a:p>
            <a:r>
              <a:rPr lang="en-GB" dirty="0" smtClean="0"/>
              <a:t>Who gets to decide what is “good” and what is bad?</a:t>
            </a:r>
          </a:p>
          <a:p>
            <a:r>
              <a:rPr lang="en-GB" dirty="0" smtClean="0"/>
              <a:t>Monkeys and pastors aside, what types of people are led and misled by the memes fed to us by the media?</a:t>
            </a:r>
          </a:p>
          <a:p>
            <a:r>
              <a:rPr lang="en-GB" dirty="0" smtClean="0"/>
              <a:t>Who decides which memes are allowed to take a foothold in our “collective imagination”? </a:t>
            </a:r>
          </a:p>
          <a:p>
            <a:r>
              <a:rPr lang="en-GB" dirty="0" smtClean="0"/>
              <a:t>Back to the monkeys and Pastor  </a:t>
            </a:r>
            <a:r>
              <a:rPr lang="en-GB" dirty="0" err="1" smtClean="0"/>
              <a:t>Steepek</a:t>
            </a:r>
            <a:r>
              <a:rPr lang="en-GB" dirty="0" smtClean="0"/>
              <a:t>, why do we assume that newcomers and their actions are inferior,  why do we snub them or actively shun them, why are we scared of things we have never experienced?</a:t>
            </a:r>
          </a:p>
        </p:txBody>
      </p:sp>
    </p:spTree>
    <p:extLst>
      <p:ext uri="{BB962C8B-B14F-4D97-AF65-F5344CB8AC3E}">
        <p14:creationId xmlns:p14="http://schemas.microsoft.com/office/powerpoint/2010/main" val="32338182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On a lighter note</a:t>
            </a:r>
            <a:endParaRPr lang="en-GB" dirty="0"/>
          </a:p>
        </p:txBody>
      </p:sp>
      <p:sp>
        <p:nvSpPr>
          <p:cNvPr id="3" name="Content Placeholder 2"/>
          <p:cNvSpPr>
            <a:spLocks noGrp="1"/>
          </p:cNvSpPr>
          <p:nvPr>
            <p:ph idx="1"/>
          </p:nvPr>
        </p:nvSpPr>
        <p:spPr/>
        <p:txBody>
          <a:bodyPr>
            <a:normAutofit/>
          </a:bodyPr>
          <a:lstStyle/>
          <a:p>
            <a:r>
              <a:rPr lang="en-GB" dirty="0" smtClean="0"/>
              <a:t>“never let the truth get in the way of a good story” (Mark Twain; American author)</a:t>
            </a:r>
          </a:p>
          <a:p>
            <a:r>
              <a:rPr lang="en-GB" i="1" dirty="0" smtClean="0">
                <a:effectLst/>
              </a:rPr>
              <a:t>“Often, quotes not actually written or spoken by Mark Twain are attributed to him, because it lends those quotes an undeserved respect. Not this one, though. He must have said this one. I mean, look, it has his name after it and everything.”</a:t>
            </a:r>
            <a:r>
              <a:rPr lang="en-GB" b="1" dirty="0" smtClean="0">
                <a:effectLst/>
              </a:rPr>
              <a:t>~ </a:t>
            </a:r>
            <a:r>
              <a:rPr lang="en-GB" b="1" dirty="0" smtClean="0">
                <a:effectLst/>
                <a:hlinkClick r:id="rId2" tooltip="Mark Twain"/>
              </a:rPr>
              <a:t>Mark Twain</a:t>
            </a:r>
            <a:r>
              <a:rPr lang="en-GB" b="1" dirty="0" smtClean="0">
                <a:effectLst/>
              </a:rPr>
              <a:t> </a:t>
            </a:r>
            <a:endParaRPr lang="en-GB" dirty="0" smtClean="0">
              <a:effectLst/>
            </a:endParaRPr>
          </a:p>
          <a:p>
            <a:endParaRPr lang="en-GB" dirty="0"/>
          </a:p>
        </p:txBody>
      </p:sp>
    </p:spTree>
    <p:extLst>
      <p:ext uri="{BB962C8B-B14F-4D97-AF65-F5344CB8AC3E}">
        <p14:creationId xmlns:p14="http://schemas.microsoft.com/office/powerpoint/2010/main" val="23859937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103" y="2292890"/>
            <a:ext cx="7812360" cy="1612074"/>
          </a:xfrm>
          <a:prstGeom prst="rect">
            <a:avLst/>
          </a:prstGeom>
        </p:spPr>
      </p:pic>
    </p:spTree>
    <p:extLst>
      <p:ext uri="{BB962C8B-B14F-4D97-AF65-F5344CB8AC3E}">
        <p14:creationId xmlns:p14="http://schemas.microsoft.com/office/powerpoint/2010/main" val="42843406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 conclusion…</a:t>
            </a:r>
            <a:br>
              <a:rPr lang="en-GB" dirty="0" smtClean="0"/>
            </a:br>
            <a:r>
              <a:rPr lang="en-GB" dirty="0" smtClean="0"/>
              <a:t>“On loyalty and consensus”</a:t>
            </a:r>
            <a:endParaRPr lang="en-GB" dirty="0"/>
          </a:p>
        </p:txBody>
      </p:sp>
      <p:sp>
        <p:nvSpPr>
          <p:cNvPr id="3" name="Content Placeholder 2"/>
          <p:cNvSpPr>
            <a:spLocks noGrp="1"/>
          </p:cNvSpPr>
          <p:nvPr>
            <p:ph idx="1"/>
          </p:nvPr>
        </p:nvSpPr>
        <p:spPr>
          <a:xfrm>
            <a:off x="467544" y="1772816"/>
            <a:ext cx="7992888" cy="4525963"/>
          </a:xfrm>
        </p:spPr>
        <p:txBody>
          <a:bodyPr>
            <a:normAutofit fontScale="92500" lnSpcReduction="20000"/>
          </a:bodyPr>
          <a:lstStyle/>
          <a:p>
            <a:r>
              <a:rPr lang="en-GB" dirty="0"/>
              <a:t>T</a:t>
            </a:r>
            <a:r>
              <a:rPr lang="en-GB" dirty="0" smtClean="0"/>
              <a:t>hink about the </a:t>
            </a:r>
            <a:r>
              <a:rPr lang="en-GB" b="1" dirty="0" smtClean="0">
                <a:solidFill>
                  <a:srgbClr val="C00000"/>
                </a:solidFill>
              </a:rPr>
              <a:t>monkeys</a:t>
            </a:r>
            <a:r>
              <a:rPr lang="en-GB" dirty="0" smtClean="0"/>
              <a:t> and this…</a:t>
            </a:r>
          </a:p>
          <a:p>
            <a:r>
              <a:rPr lang="en-GB" dirty="0"/>
              <a:t>B</a:t>
            </a:r>
            <a:r>
              <a:rPr lang="en-GB" dirty="0" smtClean="0"/>
              <a:t>ona fide (in good faith) quotes from Mark Twain </a:t>
            </a:r>
          </a:p>
          <a:p>
            <a:pPr algn="ctr"/>
            <a:r>
              <a:rPr lang="en-GB" dirty="0" smtClean="0"/>
              <a:t>"</a:t>
            </a:r>
            <a:r>
              <a:rPr lang="en-GB" b="1" u="sng" dirty="0" smtClean="0"/>
              <a:t>Loyalty</a:t>
            </a:r>
            <a:r>
              <a:rPr lang="en-GB" dirty="0" smtClean="0"/>
              <a:t> to </a:t>
            </a:r>
            <a:r>
              <a:rPr lang="en-GB" b="1" dirty="0" smtClean="0">
                <a:solidFill>
                  <a:srgbClr val="00B0F0"/>
                </a:solidFill>
              </a:rPr>
              <a:t>petrified opinions </a:t>
            </a:r>
            <a:r>
              <a:rPr lang="en-GB" dirty="0" smtClean="0"/>
              <a:t>never yet broke a chain or freed a human soul in this world </a:t>
            </a:r>
          </a:p>
          <a:p>
            <a:pPr marL="0" indent="0" algn="ctr">
              <a:buNone/>
            </a:pPr>
            <a:r>
              <a:rPr lang="en-GB" dirty="0" smtClean="0"/>
              <a:t>- and never will.”</a:t>
            </a:r>
          </a:p>
          <a:p>
            <a:r>
              <a:rPr lang="en-GB" dirty="0" smtClean="0"/>
              <a:t>That </a:t>
            </a:r>
            <a:r>
              <a:rPr lang="en-GB" b="1" dirty="0" smtClean="0">
                <a:solidFill>
                  <a:srgbClr val="FFFF00"/>
                </a:solidFill>
              </a:rPr>
              <a:t>banana</a:t>
            </a:r>
            <a:r>
              <a:rPr lang="en-GB" dirty="0" smtClean="0"/>
              <a:t> could have been the start of something big </a:t>
            </a:r>
            <a:r>
              <a:rPr lang="en-GB" dirty="0" smtClean="0">
                <a:sym typeface="Wingdings" panose="05000000000000000000" pitchFamily="2" charset="2"/>
              </a:rPr>
              <a:t> </a:t>
            </a:r>
          </a:p>
          <a:p>
            <a:r>
              <a:rPr lang="en-GB" dirty="0"/>
              <a:t>T</a:t>
            </a:r>
            <a:r>
              <a:rPr lang="en-GB" dirty="0" smtClean="0"/>
              <a:t>he female monkeys in Stephenson’s study were freeing their souls!</a:t>
            </a:r>
            <a:endParaRPr lang="en-GB" dirty="0"/>
          </a:p>
        </p:txBody>
      </p:sp>
    </p:spTree>
    <p:extLst>
      <p:ext uri="{BB962C8B-B14F-4D97-AF65-F5344CB8AC3E}">
        <p14:creationId xmlns:p14="http://schemas.microsoft.com/office/powerpoint/2010/main" val="21439544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Consensus</a:t>
            </a:r>
            <a:endParaRPr lang="en-GB" dirty="0"/>
          </a:p>
        </p:txBody>
      </p:sp>
      <p:sp>
        <p:nvSpPr>
          <p:cNvPr id="3" name="Content Placeholder 2"/>
          <p:cNvSpPr>
            <a:spLocks noGrp="1"/>
          </p:cNvSpPr>
          <p:nvPr>
            <p:ph idx="1"/>
          </p:nvPr>
        </p:nvSpPr>
        <p:spPr>
          <a:xfrm>
            <a:off x="457200" y="1600200"/>
            <a:ext cx="7787208" cy="4525963"/>
          </a:xfrm>
        </p:spPr>
        <p:txBody>
          <a:bodyPr>
            <a:normAutofit fontScale="92500" lnSpcReduction="20000"/>
          </a:bodyPr>
          <a:lstStyle/>
          <a:p>
            <a:pPr marL="0" indent="0" algn="ctr">
              <a:buNone/>
            </a:pPr>
            <a:r>
              <a:rPr lang="en-GB" dirty="0" smtClean="0"/>
              <a:t>"Whenever you find that you are on the side of the majority, it is time to pause and reflect." </a:t>
            </a:r>
          </a:p>
          <a:p>
            <a:pPr marL="0" indent="0" algn="ctr">
              <a:buNone/>
            </a:pPr>
            <a:endParaRPr lang="en-GB" dirty="0" smtClean="0"/>
          </a:p>
          <a:p>
            <a:r>
              <a:rPr lang="en-GB" dirty="0" smtClean="0"/>
              <a:t>Think about the original monkeys and Pastor </a:t>
            </a:r>
            <a:r>
              <a:rPr lang="en-GB" dirty="0" err="1" smtClean="0"/>
              <a:t>Steepek’s</a:t>
            </a:r>
            <a:r>
              <a:rPr lang="en-GB" dirty="0" smtClean="0"/>
              <a:t> congregation…</a:t>
            </a:r>
          </a:p>
          <a:p>
            <a:r>
              <a:rPr lang="en-GB" dirty="0" smtClean="0"/>
              <a:t>Think about why you believe what you believe?  Do you always need authentication?</a:t>
            </a:r>
          </a:p>
          <a:p>
            <a:r>
              <a:rPr lang="en-GB" dirty="0" smtClean="0"/>
              <a:t>What would you rather be without TRUST or REASON? </a:t>
            </a:r>
          </a:p>
          <a:p>
            <a:r>
              <a:rPr lang="en-GB" dirty="0" smtClean="0"/>
              <a:t>What are the benefits of TRUST?</a:t>
            </a:r>
          </a:p>
          <a:p>
            <a:endParaRPr lang="en-GB" dirty="0" smtClean="0"/>
          </a:p>
          <a:p>
            <a:endParaRPr lang="en-GB" dirty="0"/>
          </a:p>
        </p:txBody>
      </p:sp>
    </p:spTree>
    <p:extLst>
      <p:ext uri="{BB962C8B-B14F-4D97-AF65-F5344CB8AC3E}">
        <p14:creationId xmlns:p14="http://schemas.microsoft.com/office/powerpoint/2010/main" val="31967774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Stephenson’s definition of Culture</a:t>
            </a:r>
            <a:endParaRPr lang="en-GB" dirty="0"/>
          </a:p>
        </p:txBody>
      </p:sp>
      <p:sp>
        <p:nvSpPr>
          <p:cNvPr id="3" name="Content Placeholder 2"/>
          <p:cNvSpPr>
            <a:spLocks noGrp="1"/>
          </p:cNvSpPr>
          <p:nvPr>
            <p:ph idx="1"/>
          </p:nvPr>
        </p:nvSpPr>
        <p:spPr/>
        <p:txBody>
          <a:bodyPr>
            <a:normAutofit fontScale="92500" lnSpcReduction="10000"/>
          </a:bodyPr>
          <a:lstStyle/>
          <a:p>
            <a:pPr algn="ctr"/>
            <a:r>
              <a:rPr lang="en-GB" dirty="0" smtClean="0"/>
              <a:t>“the </a:t>
            </a:r>
            <a:r>
              <a:rPr lang="en-GB" dirty="0"/>
              <a:t>constellation of </a:t>
            </a:r>
            <a:r>
              <a:rPr lang="en-GB" dirty="0" smtClean="0"/>
              <a:t>behaviours </a:t>
            </a:r>
            <a:r>
              <a:rPr lang="en-GB" dirty="0"/>
              <a:t>characteristic of a single social group, </a:t>
            </a:r>
            <a:r>
              <a:rPr lang="en-GB" dirty="0" smtClean="0"/>
              <a:t>behaviours </a:t>
            </a:r>
            <a:r>
              <a:rPr lang="en-GB" dirty="0"/>
              <a:t>which are transgenerational and socially learned by individuals as members of the </a:t>
            </a:r>
            <a:r>
              <a:rPr lang="en-GB" dirty="0" smtClean="0"/>
              <a:t>group”</a:t>
            </a:r>
          </a:p>
          <a:p>
            <a:pPr marL="0" indent="0" algn="ctr">
              <a:buNone/>
            </a:pPr>
            <a:endParaRPr lang="en-GB" dirty="0" smtClean="0"/>
          </a:p>
          <a:p>
            <a:pPr marL="0" indent="0">
              <a:buNone/>
            </a:pPr>
            <a:r>
              <a:rPr lang="en-GB" dirty="0" smtClean="0"/>
              <a:t>As we look back at …</a:t>
            </a:r>
          </a:p>
          <a:p>
            <a:r>
              <a:rPr lang="en-GB" dirty="0" err="1" smtClean="0"/>
              <a:t>Steepak</a:t>
            </a:r>
            <a:r>
              <a:rPr lang="en-GB" dirty="0" smtClean="0"/>
              <a:t> and Stephenson</a:t>
            </a:r>
          </a:p>
          <a:p>
            <a:r>
              <a:rPr lang="en-GB" dirty="0" smtClean="0"/>
              <a:t>pseudo-studies and tall tales, </a:t>
            </a:r>
          </a:p>
          <a:p>
            <a:r>
              <a:rPr lang="en-GB" dirty="0" smtClean="0"/>
              <a:t>Monkeys, memes…</a:t>
            </a:r>
          </a:p>
          <a:p>
            <a:endParaRPr lang="en-GB" dirty="0" smtClean="0"/>
          </a:p>
          <a:p>
            <a:pPr marL="0" indent="0" algn="ctr">
              <a:buNone/>
            </a:pPr>
            <a:endParaRPr lang="en-GB" dirty="0"/>
          </a:p>
          <a:p>
            <a:endParaRPr lang="en-GB" dirty="0"/>
          </a:p>
        </p:txBody>
      </p:sp>
    </p:spTree>
    <p:extLst>
      <p:ext uri="{BB962C8B-B14F-4D97-AF65-F5344CB8AC3E}">
        <p14:creationId xmlns:p14="http://schemas.microsoft.com/office/powerpoint/2010/main" val="4650775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980728"/>
            <a:ext cx="7056784" cy="4893647"/>
          </a:xfrm>
          <a:prstGeom prst="rect">
            <a:avLst/>
          </a:prstGeom>
        </p:spPr>
        <p:txBody>
          <a:bodyPr wrap="square">
            <a:spAutoFit/>
          </a:bodyPr>
          <a:lstStyle/>
          <a:p>
            <a:pPr algn="ctr"/>
            <a:r>
              <a:rPr lang="en-GB" sz="3600" dirty="0" smtClean="0"/>
              <a:t>Let us become  architects of a culture equipped </a:t>
            </a:r>
            <a:r>
              <a:rPr lang="en-GB" sz="3600" b="1" dirty="0" smtClean="0">
                <a:solidFill>
                  <a:srgbClr val="FFC000"/>
                </a:solidFill>
              </a:rPr>
              <a:t>to reflect and to question , </a:t>
            </a:r>
            <a:r>
              <a:rPr lang="en-GB" sz="3600" b="1" dirty="0" smtClean="0">
                <a:solidFill>
                  <a:srgbClr val="00B0F0"/>
                </a:solidFill>
              </a:rPr>
              <a:t>to trust and to serve</a:t>
            </a:r>
            <a:r>
              <a:rPr lang="en-GB" sz="3600" dirty="0" smtClean="0"/>
              <a:t>, in no particular order….</a:t>
            </a:r>
          </a:p>
          <a:p>
            <a:pPr algn="ctr"/>
            <a:endParaRPr lang="en-GB" sz="3600" dirty="0"/>
          </a:p>
          <a:p>
            <a:pPr algn="ctr"/>
            <a:r>
              <a:rPr lang="en-GB" sz="6600" dirty="0" smtClean="0"/>
              <a:t>Thank you for Listening </a:t>
            </a:r>
            <a:r>
              <a:rPr lang="en-GB" sz="6600" dirty="0" smtClean="0">
                <a:sym typeface="Wingdings" panose="05000000000000000000" pitchFamily="2" charset="2"/>
              </a:rPr>
              <a:t></a:t>
            </a:r>
            <a:endParaRPr lang="en-GB" sz="6600" dirty="0" smtClean="0"/>
          </a:p>
        </p:txBody>
      </p:sp>
    </p:spTree>
    <p:extLst>
      <p:ext uri="{BB962C8B-B14F-4D97-AF65-F5344CB8AC3E}">
        <p14:creationId xmlns:p14="http://schemas.microsoft.com/office/powerpoint/2010/main" val="105565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661</TotalTime>
  <Words>1728</Words>
  <Application>Microsoft Office PowerPoint</Application>
  <PresentationFormat>On-screen Show (4:3)</PresentationFormat>
  <Paragraphs>118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Jeremiah Steepek:  Pastor of a Large Church in the US</vt:lpstr>
      <vt:lpstr>The Big Reveal….</vt:lpstr>
      <vt:lpstr>Rhesus Monkeys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monkeys can tell us about human behaviour: Michalko (2011) </vt:lpstr>
      <vt:lpstr>Do you have a reference for that?</vt:lpstr>
      <vt:lpstr>Stephenson (1967)</vt:lpstr>
      <vt:lpstr>The Real Study</vt:lpstr>
      <vt:lpstr>The Real Study</vt:lpstr>
      <vt:lpstr>The Actual Results: Gender differences</vt:lpstr>
      <vt:lpstr>Reconditioning….</vt:lpstr>
      <vt:lpstr>Fiction and the facts; never let the truth get in the way of a good story</vt:lpstr>
      <vt:lpstr>More deception….</vt:lpstr>
      <vt:lpstr>What can we learn from all of this? Learning to ask the right questions</vt:lpstr>
      <vt:lpstr>On a lighter note</vt:lpstr>
      <vt:lpstr>PowerPoint Presentation</vt:lpstr>
      <vt:lpstr>In conclusion… “On loyalty and consensus”</vt:lpstr>
      <vt:lpstr>Consensus</vt:lpstr>
      <vt:lpstr>Stephenson’s definition of Culture</vt:lpstr>
      <vt:lpstr>PowerPoint Presentation</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IT Dept</dc:creator>
  <cp:lastModifiedBy>Amanda Wood (AJW)</cp:lastModifiedBy>
  <cp:revision>40</cp:revision>
  <dcterms:created xsi:type="dcterms:W3CDTF">2015-10-30T15:12:39Z</dcterms:created>
  <dcterms:modified xsi:type="dcterms:W3CDTF">2019-02-26T09:59:38Z</dcterms:modified>
</cp:coreProperties>
</file>