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8" r:id="rId3"/>
    <p:sldId id="269" r:id="rId4"/>
    <p:sldId id="259" r:id="rId5"/>
    <p:sldId id="257" r:id="rId6"/>
    <p:sldId id="262" r:id="rId7"/>
    <p:sldId id="263" r:id="rId8"/>
    <p:sldId id="270" r:id="rId9"/>
    <p:sldId id="264" r:id="rId10"/>
    <p:sldId id="265" r:id="rId11"/>
    <p:sldId id="266" r:id="rId12"/>
    <p:sldId id="267" r:id="rId13"/>
    <p:sldId id="268" r:id="rId14"/>
    <p:sldId id="271" r:id="rId15"/>
    <p:sldId id="272" r:id="rId16"/>
    <p:sldId id="273" r:id="rId17"/>
    <p:sldId id="275" r:id="rId18"/>
    <p:sldId id="260" r:id="rId19"/>
    <p:sldId id="276" r:id="rId20"/>
    <p:sldId id="277" r:id="rId21"/>
    <p:sldId id="278" r:id="rId22"/>
    <p:sldId id="279" r:id="rId23"/>
    <p:sldId id="284" r:id="rId24"/>
    <p:sldId id="285" r:id="rId25"/>
    <p:sldId id="286" r:id="rId26"/>
    <p:sldId id="280" r:id="rId27"/>
    <p:sldId id="287" r:id="rId28"/>
    <p:sldId id="261" r:id="rId29"/>
    <p:sldId id="274" r:id="rId30"/>
    <p:sldId id="288" r:id="rId31"/>
    <p:sldId id="289" r:id="rId32"/>
    <p:sldId id="291" r:id="rId33"/>
    <p:sldId id="281" r:id="rId34"/>
    <p:sldId id="290" r:id="rId35"/>
    <p:sldId id="282" r:id="rId36"/>
    <p:sldId id="283" r:id="rId3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785" autoAdjust="0"/>
    <p:restoredTop sz="94662" autoAdjust="0"/>
  </p:normalViewPr>
  <p:slideViewPr>
    <p:cSldViewPr>
      <p:cViewPr varScale="1">
        <p:scale>
          <a:sx n="70" d="100"/>
          <a:sy n="70" d="100"/>
        </p:scale>
        <p:origin x="-756" y="-90"/>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D311023C-B661-4505-AC99-B46A15DE8E77}" type="datetimeFigureOut">
              <a:rPr lang="en-GB" smtClean="0"/>
              <a:t>24/02/2019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0FA11E4-CBB1-441E-9B5D-15AB79858D4A}" type="slidenum">
              <a:rPr lang="en-GB" smtClean="0"/>
              <a:t>‹#›</a:t>
            </a:fld>
            <a:endParaRPr lang="en-GB"/>
          </a:p>
        </p:txBody>
      </p:sp>
    </p:spTree>
    <p:extLst>
      <p:ext uri="{BB962C8B-B14F-4D97-AF65-F5344CB8AC3E}">
        <p14:creationId xmlns:p14="http://schemas.microsoft.com/office/powerpoint/2010/main" val="237925489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D311023C-B661-4505-AC99-B46A15DE8E77}" type="datetimeFigureOut">
              <a:rPr lang="en-GB" smtClean="0"/>
              <a:t>24/02/2019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0FA11E4-CBB1-441E-9B5D-15AB79858D4A}" type="slidenum">
              <a:rPr lang="en-GB" smtClean="0"/>
              <a:t>‹#›</a:t>
            </a:fld>
            <a:endParaRPr lang="en-GB"/>
          </a:p>
        </p:txBody>
      </p:sp>
    </p:spTree>
    <p:extLst>
      <p:ext uri="{BB962C8B-B14F-4D97-AF65-F5344CB8AC3E}">
        <p14:creationId xmlns:p14="http://schemas.microsoft.com/office/powerpoint/2010/main" val="31993817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311023C-B661-4505-AC99-B46A15DE8E77}" type="datetimeFigureOut">
              <a:rPr lang="en-GB" smtClean="0"/>
              <a:t>24/02/2019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0FA11E4-CBB1-441E-9B5D-15AB79858D4A}" type="slidenum">
              <a:rPr lang="en-GB" smtClean="0"/>
              <a:t>‹#›</a:t>
            </a:fld>
            <a:endParaRPr lang="en-GB"/>
          </a:p>
        </p:txBody>
      </p:sp>
    </p:spTree>
    <p:extLst>
      <p:ext uri="{BB962C8B-B14F-4D97-AF65-F5344CB8AC3E}">
        <p14:creationId xmlns:p14="http://schemas.microsoft.com/office/powerpoint/2010/main" val="211768359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D311023C-B661-4505-AC99-B46A15DE8E77}" type="datetimeFigureOut">
              <a:rPr lang="en-GB" smtClean="0"/>
              <a:t>24/02/2019</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0FA11E4-CBB1-441E-9B5D-15AB79858D4A}" type="slidenum">
              <a:rPr lang="en-GB" smtClean="0"/>
              <a:t>‹#›</a:t>
            </a:fld>
            <a:endParaRPr lang="en-GB"/>
          </a:p>
        </p:txBody>
      </p:sp>
    </p:spTree>
    <p:extLst>
      <p:ext uri="{BB962C8B-B14F-4D97-AF65-F5344CB8AC3E}">
        <p14:creationId xmlns:p14="http://schemas.microsoft.com/office/powerpoint/2010/main" val="76211611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D311023C-B661-4505-AC99-B46A15DE8E77}" type="datetimeFigureOut">
              <a:rPr lang="en-GB" smtClean="0"/>
              <a:t>24/02/2019</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40FA11E4-CBB1-441E-9B5D-15AB79858D4A}" type="slidenum">
              <a:rPr lang="en-GB" smtClean="0"/>
              <a:t>‹#›</a:t>
            </a:fld>
            <a:endParaRPr lang="en-GB"/>
          </a:p>
        </p:txBody>
      </p:sp>
    </p:spTree>
    <p:extLst>
      <p:ext uri="{BB962C8B-B14F-4D97-AF65-F5344CB8AC3E}">
        <p14:creationId xmlns:p14="http://schemas.microsoft.com/office/powerpoint/2010/main" val="134394287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D311023C-B661-4505-AC99-B46A15DE8E77}" type="datetimeFigureOut">
              <a:rPr lang="en-GB" smtClean="0"/>
              <a:t>24/02/2019</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40FA11E4-CBB1-441E-9B5D-15AB79858D4A}" type="slidenum">
              <a:rPr lang="en-GB" smtClean="0"/>
              <a:t>‹#›</a:t>
            </a:fld>
            <a:endParaRPr lang="en-GB"/>
          </a:p>
        </p:txBody>
      </p:sp>
    </p:spTree>
    <p:extLst>
      <p:ext uri="{BB962C8B-B14F-4D97-AF65-F5344CB8AC3E}">
        <p14:creationId xmlns:p14="http://schemas.microsoft.com/office/powerpoint/2010/main" val="26735263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311023C-B661-4505-AC99-B46A15DE8E77}" type="datetimeFigureOut">
              <a:rPr lang="en-GB" smtClean="0"/>
              <a:t>24/02/2019</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40FA11E4-CBB1-441E-9B5D-15AB79858D4A}" type="slidenum">
              <a:rPr lang="en-GB" smtClean="0"/>
              <a:t>‹#›</a:t>
            </a:fld>
            <a:endParaRPr lang="en-GB"/>
          </a:p>
        </p:txBody>
      </p:sp>
    </p:spTree>
    <p:extLst>
      <p:ext uri="{BB962C8B-B14F-4D97-AF65-F5344CB8AC3E}">
        <p14:creationId xmlns:p14="http://schemas.microsoft.com/office/powerpoint/2010/main" val="271702150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311023C-B661-4505-AC99-B46A15DE8E77}" type="datetimeFigureOut">
              <a:rPr lang="en-GB" smtClean="0"/>
              <a:t>24/02/2019</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0FA11E4-CBB1-441E-9B5D-15AB79858D4A}" type="slidenum">
              <a:rPr lang="en-GB" smtClean="0"/>
              <a:t>‹#›</a:t>
            </a:fld>
            <a:endParaRPr lang="en-GB"/>
          </a:p>
        </p:txBody>
      </p:sp>
    </p:spTree>
    <p:extLst>
      <p:ext uri="{BB962C8B-B14F-4D97-AF65-F5344CB8AC3E}">
        <p14:creationId xmlns:p14="http://schemas.microsoft.com/office/powerpoint/2010/main" val="378032030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311023C-B661-4505-AC99-B46A15DE8E77}" type="datetimeFigureOut">
              <a:rPr lang="en-GB" smtClean="0"/>
              <a:t>24/02/2019</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0FA11E4-CBB1-441E-9B5D-15AB79858D4A}" type="slidenum">
              <a:rPr lang="en-GB" smtClean="0"/>
              <a:t>‹#›</a:t>
            </a:fld>
            <a:endParaRPr lang="en-GB"/>
          </a:p>
        </p:txBody>
      </p:sp>
    </p:spTree>
    <p:extLst>
      <p:ext uri="{BB962C8B-B14F-4D97-AF65-F5344CB8AC3E}">
        <p14:creationId xmlns:p14="http://schemas.microsoft.com/office/powerpoint/2010/main" val="363359905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D311023C-B661-4505-AC99-B46A15DE8E77}" type="datetimeFigureOut">
              <a:rPr lang="en-GB" smtClean="0"/>
              <a:t>24/02/2019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0FA11E4-CBB1-441E-9B5D-15AB79858D4A}" type="slidenum">
              <a:rPr lang="en-GB" smtClean="0"/>
              <a:t>‹#›</a:t>
            </a:fld>
            <a:endParaRPr lang="en-GB"/>
          </a:p>
        </p:txBody>
      </p:sp>
    </p:spTree>
    <p:extLst>
      <p:ext uri="{BB962C8B-B14F-4D97-AF65-F5344CB8AC3E}">
        <p14:creationId xmlns:p14="http://schemas.microsoft.com/office/powerpoint/2010/main" val="328286145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D311023C-B661-4505-AC99-B46A15DE8E77}" type="datetimeFigureOut">
              <a:rPr lang="en-GB" smtClean="0"/>
              <a:t>24/02/2019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0FA11E4-CBB1-441E-9B5D-15AB79858D4A}" type="slidenum">
              <a:rPr lang="en-GB" smtClean="0"/>
              <a:t>‹#›</a:t>
            </a:fld>
            <a:endParaRPr lang="en-GB"/>
          </a:p>
        </p:txBody>
      </p:sp>
    </p:spTree>
    <p:extLst>
      <p:ext uri="{BB962C8B-B14F-4D97-AF65-F5344CB8AC3E}">
        <p14:creationId xmlns:p14="http://schemas.microsoft.com/office/powerpoint/2010/main" val="427323259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311023C-B661-4505-AC99-B46A15DE8E77}" type="datetimeFigureOut">
              <a:rPr lang="en-GB" smtClean="0"/>
              <a:t>24/02/2019</a:t>
            </a:fld>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0FA11E4-CBB1-441E-9B5D-15AB79858D4A}" type="slidenum">
              <a:rPr lang="en-GB" smtClean="0"/>
              <a:t>‹#›</a:t>
            </a:fld>
            <a:endParaRPr lang="en-GB"/>
          </a:p>
        </p:txBody>
      </p:sp>
    </p:spTree>
    <p:extLst>
      <p:ext uri="{BB962C8B-B14F-4D97-AF65-F5344CB8AC3E}">
        <p14:creationId xmlns:p14="http://schemas.microsoft.com/office/powerpoint/2010/main" val="410611602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GB" dirty="0" smtClean="0"/>
              <a:t>IB Psychology </a:t>
            </a:r>
            <a:br>
              <a:rPr lang="en-GB" dirty="0" smtClean="0"/>
            </a:br>
            <a:r>
              <a:rPr lang="en-GB" dirty="0" smtClean="0"/>
              <a:t>Paper 3 - Revision</a:t>
            </a:r>
            <a:endParaRPr lang="en-GB" dirty="0"/>
          </a:p>
        </p:txBody>
      </p:sp>
      <p:sp>
        <p:nvSpPr>
          <p:cNvPr id="3" name="Subtitle 2"/>
          <p:cNvSpPr>
            <a:spLocks noGrp="1"/>
          </p:cNvSpPr>
          <p:nvPr>
            <p:ph type="subTitle" idx="1"/>
          </p:nvPr>
        </p:nvSpPr>
        <p:spPr/>
        <p:txBody>
          <a:bodyPr/>
          <a:lstStyle/>
          <a:p>
            <a:r>
              <a:rPr kumimoji="0" lang="en-US" altLang="en-US" b="0" i="0" u="none" strike="noStrike" cap="none" normalizeH="0" baseline="0" dirty="0" smtClean="0">
                <a:ln>
                  <a:noFill/>
                </a:ln>
                <a:solidFill>
                  <a:srgbClr val="292929"/>
                </a:solidFill>
                <a:effectLst/>
                <a:latin typeface="myriad-pro-regular"/>
                <a:cs typeface="Arial" pitchFamily="34" charset="0"/>
              </a:rPr>
              <a:t>Approaches to Research in Psychology</a:t>
            </a:r>
            <a:endParaRPr lang="en-GB" dirty="0"/>
          </a:p>
        </p:txBody>
      </p:sp>
    </p:spTree>
    <p:extLst>
      <p:ext uri="{BB962C8B-B14F-4D97-AF65-F5344CB8AC3E}">
        <p14:creationId xmlns:p14="http://schemas.microsoft.com/office/powerpoint/2010/main" val="306133160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What will the paper look like?</a:t>
            </a:r>
            <a:endParaRPr lang="en-GB" dirty="0"/>
          </a:p>
        </p:txBody>
      </p:sp>
      <p:sp>
        <p:nvSpPr>
          <p:cNvPr id="3" name="Content Placeholder 2"/>
          <p:cNvSpPr>
            <a:spLocks noGrp="1"/>
          </p:cNvSpPr>
          <p:nvPr>
            <p:ph idx="1"/>
          </p:nvPr>
        </p:nvSpPr>
        <p:spPr/>
        <p:txBody>
          <a:bodyPr>
            <a:normAutofit fontScale="77500" lnSpcReduction="20000"/>
          </a:bodyPr>
          <a:lstStyle/>
          <a:p>
            <a:pPr lvl="0"/>
            <a:r>
              <a:rPr kumimoji="0" lang="en-US" altLang="en-US" b="0" i="0" u="none" strike="noStrike" cap="none" normalizeH="0" baseline="0" dirty="0" smtClean="0">
                <a:ln>
                  <a:noFill/>
                </a:ln>
                <a:solidFill>
                  <a:srgbClr val="292929"/>
                </a:solidFill>
                <a:effectLst/>
                <a:latin typeface="myriad-pro-regular"/>
                <a:cs typeface="Arial" pitchFamily="34" charset="0"/>
              </a:rPr>
              <a:t>A fairly lengthy</a:t>
            </a:r>
            <a:r>
              <a:rPr kumimoji="0" lang="en-US" altLang="en-US" b="0" i="0" u="none" strike="noStrike" cap="none" normalizeH="0" dirty="0" smtClean="0">
                <a:ln>
                  <a:noFill/>
                </a:ln>
                <a:solidFill>
                  <a:srgbClr val="292929"/>
                </a:solidFill>
                <a:effectLst/>
                <a:latin typeface="myriad-pro-regular"/>
                <a:cs typeface="Arial" pitchFamily="34" charset="0"/>
              </a:rPr>
              <a:t> summary of a piece of either quantitative or qualitative </a:t>
            </a:r>
            <a:r>
              <a:rPr kumimoji="0" lang="en-US" altLang="en-US" b="0" i="0" u="none" strike="noStrike" cap="none" normalizeH="0" baseline="0" dirty="0" smtClean="0">
                <a:ln>
                  <a:noFill/>
                </a:ln>
                <a:solidFill>
                  <a:srgbClr val="292929"/>
                </a:solidFill>
                <a:effectLst/>
                <a:latin typeface="myriad-pro-regular"/>
                <a:cs typeface="Arial" pitchFamily="34" charset="0"/>
              </a:rPr>
              <a:t>research</a:t>
            </a:r>
          </a:p>
          <a:p>
            <a:pPr lvl="0"/>
            <a:r>
              <a:rPr lang="en-US" altLang="en-US" dirty="0" smtClean="0">
                <a:solidFill>
                  <a:srgbClr val="292929"/>
                </a:solidFill>
                <a:latin typeface="myriad-pro-regular"/>
                <a:cs typeface="Arial" pitchFamily="34" charset="0"/>
              </a:rPr>
              <a:t>This is called a </a:t>
            </a:r>
            <a:r>
              <a:rPr kumimoji="0" lang="en-US" altLang="en-US" b="0" i="0" u="none" strike="noStrike" cap="none" normalizeH="0" baseline="0" dirty="0" smtClean="0">
                <a:ln>
                  <a:noFill/>
                </a:ln>
                <a:solidFill>
                  <a:srgbClr val="292929"/>
                </a:solidFill>
                <a:effectLst/>
                <a:latin typeface="myriad-pro-regular"/>
                <a:cs typeface="Arial" pitchFamily="34" charset="0"/>
              </a:rPr>
              <a:t>scenario </a:t>
            </a:r>
          </a:p>
          <a:p>
            <a:pPr lvl="0"/>
            <a:r>
              <a:rPr lang="en-US" altLang="en-US" dirty="0" smtClean="0">
                <a:solidFill>
                  <a:srgbClr val="292929"/>
                </a:solidFill>
                <a:latin typeface="myriad-pro-regular"/>
                <a:cs typeface="Arial" pitchFamily="34" charset="0"/>
              </a:rPr>
              <a:t>All IB exam have </a:t>
            </a:r>
            <a:r>
              <a:rPr kumimoji="0" lang="en-US" altLang="en-US" b="0" i="0" u="none" strike="noStrike" cap="none" normalizeH="0" dirty="0" smtClean="0">
                <a:ln>
                  <a:noFill/>
                </a:ln>
                <a:solidFill>
                  <a:srgbClr val="292929"/>
                </a:solidFill>
                <a:effectLst/>
                <a:latin typeface="myriad-pro-regular"/>
                <a:cs typeface="Arial" pitchFamily="34" charset="0"/>
              </a:rPr>
              <a:t>5 minutes reading time before you can start writing</a:t>
            </a:r>
          </a:p>
          <a:p>
            <a:pPr lvl="0"/>
            <a:r>
              <a:rPr lang="en-US" altLang="en-US" dirty="0" smtClean="0">
                <a:solidFill>
                  <a:srgbClr val="292929"/>
                </a:solidFill>
                <a:latin typeface="myriad-pro-regular"/>
                <a:cs typeface="Arial" pitchFamily="34" charset="0"/>
              </a:rPr>
              <a:t>You are not allowed to annotate during the reading time.</a:t>
            </a:r>
          </a:p>
          <a:p>
            <a:pPr lvl="0"/>
            <a:r>
              <a:rPr kumimoji="0" lang="en-US" altLang="en-US" b="0" i="0" u="none" strike="noStrike" cap="none" normalizeH="0" dirty="0" smtClean="0">
                <a:ln>
                  <a:noFill/>
                </a:ln>
                <a:solidFill>
                  <a:srgbClr val="292929"/>
                </a:solidFill>
                <a:effectLst/>
                <a:latin typeface="myriad-pro-regular"/>
                <a:cs typeface="Arial" pitchFamily="34" charset="0"/>
              </a:rPr>
              <a:t>Once the 5 minutes has elapsed, read and annotate the scenario</a:t>
            </a:r>
          </a:p>
          <a:p>
            <a:pPr lvl="0"/>
            <a:r>
              <a:rPr lang="en-US" altLang="en-US" dirty="0" smtClean="0">
                <a:solidFill>
                  <a:srgbClr val="292929"/>
                </a:solidFill>
                <a:latin typeface="myriad-pro-regular"/>
                <a:cs typeface="Arial" pitchFamily="34" charset="0"/>
              </a:rPr>
              <a:t>During the second read through, highlight information that helps you to understand the study and specifically to answer the three questions. </a:t>
            </a:r>
            <a:endParaRPr kumimoji="0" lang="en-US" altLang="en-US" b="0" i="0" u="none" strike="noStrike" cap="none" normalizeH="0" dirty="0" smtClean="0">
              <a:ln>
                <a:noFill/>
              </a:ln>
              <a:solidFill>
                <a:srgbClr val="292929"/>
              </a:solidFill>
              <a:effectLst/>
              <a:latin typeface="myriad-pro-regular"/>
              <a:cs typeface="Arial" pitchFamily="34" charset="0"/>
            </a:endParaRPr>
          </a:p>
          <a:p>
            <a:pPr lvl="0"/>
            <a:r>
              <a:rPr kumimoji="0" lang="en-US" altLang="en-US" b="0" i="0" u="none" strike="noStrike" cap="none" normalizeH="0" baseline="0" dirty="0" smtClean="0">
                <a:ln>
                  <a:noFill/>
                </a:ln>
                <a:solidFill>
                  <a:srgbClr val="292929"/>
                </a:solidFill>
                <a:effectLst/>
                <a:latin typeface="myriad-pro-regular"/>
                <a:cs typeface="Arial" pitchFamily="34" charset="0"/>
              </a:rPr>
              <a:t>You will</a:t>
            </a:r>
            <a:r>
              <a:rPr kumimoji="0" lang="en-US" altLang="en-US" b="0" i="0" u="none" strike="noStrike" cap="none" normalizeH="0" dirty="0" smtClean="0">
                <a:ln>
                  <a:noFill/>
                </a:ln>
                <a:solidFill>
                  <a:srgbClr val="292929"/>
                </a:solidFill>
                <a:effectLst/>
                <a:latin typeface="myriad-pro-regular"/>
                <a:cs typeface="Arial" pitchFamily="34" charset="0"/>
              </a:rPr>
              <a:t> be marked out of </a:t>
            </a:r>
            <a:r>
              <a:rPr kumimoji="0" lang="en-US" altLang="en-US" b="0" i="0" u="none" strike="noStrike" cap="none" normalizeH="0" baseline="0" dirty="0" smtClean="0">
                <a:ln>
                  <a:noFill/>
                </a:ln>
                <a:solidFill>
                  <a:srgbClr val="292929"/>
                </a:solidFill>
                <a:effectLst/>
                <a:latin typeface="myriad-pro-regular"/>
                <a:cs typeface="Arial" pitchFamily="34" charset="0"/>
              </a:rPr>
              <a:t>24 marks.</a:t>
            </a:r>
            <a:endParaRPr kumimoji="0" lang="en-US" altLang="en-US" sz="9600" b="1" i="0" u="none" strike="noStrike" cap="none" normalizeH="0" baseline="0" dirty="0" smtClean="0">
              <a:ln>
                <a:noFill/>
              </a:ln>
              <a:solidFill>
                <a:srgbClr val="292929"/>
              </a:solidFill>
              <a:effectLst/>
              <a:latin typeface="myriad-pro-regular"/>
              <a:cs typeface="Arial" pitchFamily="34" charset="0"/>
            </a:endParaRPr>
          </a:p>
          <a:p>
            <a:endParaRPr lang="en-GB" dirty="0"/>
          </a:p>
        </p:txBody>
      </p:sp>
    </p:spTree>
    <p:extLst>
      <p:ext uri="{BB962C8B-B14F-4D97-AF65-F5344CB8AC3E}">
        <p14:creationId xmlns:p14="http://schemas.microsoft.com/office/powerpoint/2010/main" val="230785014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Timing in this exam</a:t>
            </a:r>
            <a:endParaRPr lang="en-GB" dirty="0"/>
          </a:p>
        </p:txBody>
      </p:sp>
      <p:sp>
        <p:nvSpPr>
          <p:cNvPr id="3" name="Content Placeholder 2"/>
          <p:cNvSpPr>
            <a:spLocks noGrp="1"/>
          </p:cNvSpPr>
          <p:nvPr>
            <p:ph idx="1"/>
          </p:nvPr>
        </p:nvSpPr>
        <p:spPr/>
        <p:txBody>
          <a:bodyPr>
            <a:normAutofit fontScale="85000" lnSpcReduction="20000"/>
          </a:bodyPr>
          <a:lstStyle/>
          <a:p>
            <a:r>
              <a:rPr lang="en-GB" dirty="0" smtClean="0"/>
              <a:t>You can one hour for Paper 3</a:t>
            </a:r>
          </a:p>
          <a:p>
            <a:r>
              <a:rPr lang="en-GB" dirty="0" smtClean="0"/>
              <a:t>There are 24 marks available</a:t>
            </a:r>
          </a:p>
          <a:p>
            <a:r>
              <a:rPr lang="en-GB" dirty="0" smtClean="0"/>
              <a:t>If you set ten minutes aside for reading, annotating, planning, thinking and proofing this leaves 50 minutes</a:t>
            </a:r>
          </a:p>
          <a:p>
            <a:r>
              <a:rPr lang="en-GB" dirty="0" smtClean="0"/>
              <a:t>This would mean roughly 2 minutes per mark</a:t>
            </a:r>
          </a:p>
          <a:p>
            <a:r>
              <a:rPr lang="en-GB" dirty="0" smtClean="0"/>
              <a:t>average-high levels students write 40-50 words in 2 minutes, this would suggest quite a lot of writing per mark in most instances; </a:t>
            </a:r>
          </a:p>
          <a:p>
            <a:r>
              <a:rPr lang="en-GB" dirty="0" smtClean="0"/>
              <a:t>In terms of getting a creditworthy level of depth I would aim for roughly two richly detailed sentences per mark.</a:t>
            </a:r>
            <a:endParaRPr lang="en-GB" dirty="0"/>
          </a:p>
        </p:txBody>
      </p:sp>
    </p:spTree>
    <p:extLst>
      <p:ext uri="{BB962C8B-B14F-4D97-AF65-F5344CB8AC3E}">
        <p14:creationId xmlns:p14="http://schemas.microsoft.com/office/powerpoint/2010/main" val="271713693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smtClean="0"/>
              <a:t>Question 1</a:t>
            </a:r>
            <a:endParaRPr lang="en-GB" b="1" dirty="0"/>
          </a:p>
        </p:txBody>
      </p:sp>
      <p:sp>
        <p:nvSpPr>
          <p:cNvPr id="3" name="Content Placeholder 2"/>
          <p:cNvSpPr>
            <a:spLocks noGrp="1"/>
          </p:cNvSpPr>
          <p:nvPr>
            <p:ph idx="1"/>
          </p:nvPr>
        </p:nvSpPr>
        <p:spPr/>
        <p:txBody>
          <a:bodyPr>
            <a:normAutofit/>
          </a:bodyPr>
          <a:lstStyle/>
          <a:p>
            <a:r>
              <a:rPr lang="en-US" altLang="en-US" b="1" dirty="0">
                <a:solidFill>
                  <a:srgbClr val="292929"/>
                </a:solidFill>
                <a:latin typeface="myriad-pro-regular"/>
                <a:cs typeface="Arial" pitchFamily="34" charset="0"/>
              </a:rPr>
              <a:t>T</a:t>
            </a:r>
            <a:r>
              <a:rPr kumimoji="0" lang="en-US" altLang="en-US" b="1" i="0" u="none" strike="noStrike" cap="none" normalizeH="0" baseline="0" dirty="0" smtClean="0">
                <a:ln>
                  <a:noFill/>
                </a:ln>
                <a:solidFill>
                  <a:srgbClr val="292929"/>
                </a:solidFill>
                <a:effectLst/>
                <a:latin typeface="myriad-pro-regular"/>
                <a:cs typeface="Arial" pitchFamily="34" charset="0"/>
              </a:rPr>
              <a:t>hree</a:t>
            </a:r>
            <a:r>
              <a:rPr kumimoji="0" lang="en-US" altLang="en-US" b="0" i="0" u="none" strike="noStrike" cap="none" normalizeH="0" baseline="0" dirty="0" smtClean="0">
                <a:ln>
                  <a:noFill/>
                </a:ln>
                <a:solidFill>
                  <a:srgbClr val="292929"/>
                </a:solidFill>
                <a:effectLst/>
                <a:latin typeface="myriad-pro-regular"/>
                <a:cs typeface="Arial" pitchFamily="34" charset="0"/>
              </a:rPr>
              <a:t> parts, each worth 3 marks;</a:t>
            </a:r>
            <a:r>
              <a:rPr kumimoji="0" lang="en-US" altLang="en-US" b="0" i="0" u="none" strike="noStrike" cap="none" normalizeH="0" dirty="0" smtClean="0">
                <a:ln>
                  <a:noFill/>
                </a:ln>
                <a:solidFill>
                  <a:srgbClr val="292929"/>
                </a:solidFill>
                <a:effectLst/>
                <a:latin typeface="myriad-pro-regular"/>
                <a:cs typeface="Arial" pitchFamily="34" charset="0"/>
              </a:rPr>
              <a:t> marked using </a:t>
            </a:r>
            <a:r>
              <a:rPr kumimoji="0" lang="en-US" altLang="en-US" b="0" i="0" u="none" strike="noStrike" cap="none" normalizeH="0" baseline="0" dirty="0" smtClean="0">
                <a:ln>
                  <a:noFill/>
                </a:ln>
                <a:solidFill>
                  <a:srgbClr val="292929"/>
                </a:solidFill>
                <a:effectLst/>
                <a:latin typeface="myriad-pro-regular"/>
                <a:cs typeface="Arial" pitchFamily="34" charset="0"/>
              </a:rPr>
              <a:t>an ‘analytical mark scheme’.</a:t>
            </a:r>
          </a:p>
          <a:p>
            <a:r>
              <a:rPr lang="en-US" dirty="0" smtClean="0">
                <a:solidFill>
                  <a:srgbClr val="292929"/>
                </a:solidFill>
                <a:latin typeface="myriad-pro-regular"/>
                <a:cs typeface="Arial" pitchFamily="34" charset="0"/>
              </a:rPr>
              <a:t>The three questions are:</a:t>
            </a:r>
          </a:p>
          <a:p>
            <a:pPr lvl="1"/>
            <a:r>
              <a:rPr lang="en-GB" b="1" dirty="0">
                <a:solidFill>
                  <a:prstClr val="black"/>
                </a:solidFill>
              </a:rPr>
              <a:t>Identify </a:t>
            </a:r>
            <a:r>
              <a:rPr lang="en-GB" dirty="0">
                <a:solidFill>
                  <a:prstClr val="black"/>
                </a:solidFill>
              </a:rPr>
              <a:t>the research method used and outline two characteristics of the method</a:t>
            </a:r>
            <a:r>
              <a:rPr lang="en-GB" dirty="0" smtClean="0">
                <a:solidFill>
                  <a:prstClr val="black"/>
                </a:solidFill>
              </a:rPr>
              <a:t>. (3)</a:t>
            </a:r>
          </a:p>
          <a:p>
            <a:pPr lvl="1"/>
            <a:r>
              <a:rPr lang="en-GB" b="1" dirty="0" smtClean="0">
                <a:effectLst/>
              </a:rPr>
              <a:t>Describe</a:t>
            </a:r>
            <a:r>
              <a:rPr lang="en-GB" dirty="0" smtClean="0">
                <a:effectLst/>
              </a:rPr>
              <a:t> the sampling method used in the study. (3)</a:t>
            </a:r>
          </a:p>
          <a:p>
            <a:pPr lvl="1"/>
            <a:r>
              <a:rPr lang="en-GB" b="1" dirty="0" smtClean="0">
                <a:effectLst/>
              </a:rPr>
              <a:t>Suggest</a:t>
            </a:r>
            <a:r>
              <a:rPr lang="en-GB" dirty="0" smtClean="0">
                <a:effectLst/>
              </a:rPr>
              <a:t> an alternative or additional research method giving one reason for your choice. (3)</a:t>
            </a:r>
          </a:p>
          <a:p>
            <a:pPr lvl="1"/>
            <a:endParaRPr lang="en-GB" dirty="0" smtClean="0">
              <a:effectLst/>
            </a:endParaRPr>
          </a:p>
          <a:p>
            <a:pPr lvl="1"/>
            <a:endParaRPr lang="en-GB" dirty="0">
              <a:solidFill>
                <a:prstClr val="black"/>
              </a:solidFill>
            </a:endParaRPr>
          </a:p>
          <a:p>
            <a:pPr lvl="1"/>
            <a:endParaRPr lang="en-GB" dirty="0"/>
          </a:p>
        </p:txBody>
      </p:sp>
    </p:spTree>
    <p:extLst>
      <p:ext uri="{BB962C8B-B14F-4D97-AF65-F5344CB8AC3E}">
        <p14:creationId xmlns:p14="http://schemas.microsoft.com/office/powerpoint/2010/main" val="261555392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lvl="1" algn="ctr" rtl="0">
              <a:spcBef>
                <a:spcPct val="0"/>
              </a:spcBef>
            </a:pPr>
            <a:r>
              <a:rPr lang="en-GB" sz="3200" b="1" dirty="0" smtClean="0">
                <a:solidFill>
                  <a:prstClr val="black"/>
                </a:solidFill>
              </a:rPr>
              <a:t>Identify </a:t>
            </a:r>
            <a:r>
              <a:rPr lang="en-GB" sz="3200" dirty="0" smtClean="0">
                <a:solidFill>
                  <a:prstClr val="black"/>
                </a:solidFill>
              </a:rPr>
              <a:t>the research method used and outline two characteristics of the method. (3)</a:t>
            </a:r>
            <a:endParaRPr lang="en-GB" sz="3200" dirty="0"/>
          </a:p>
        </p:txBody>
      </p:sp>
      <p:sp>
        <p:nvSpPr>
          <p:cNvPr id="8" name="Rectangle 1"/>
          <p:cNvSpPr>
            <a:spLocks noChangeArrowheads="1"/>
          </p:cNvSpPr>
          <p:nvPr/>
        </p:nvSpPr>
        <p:spPr bwMode="auto">
          <a:xfrm>
            <a:off x="-1764704" y="1102227"/>
            <a:ext cx="65" cy="1348370"/>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158700" rIns="0" bIns="79350" numCol="1" anchor="ctr"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7200" b="1" i="0" u="none" strike="noStrike" cap="none" normalizeH="0" baseline="0" dirty="0" smtClean="0">
              <a:ln>
                <a:noFill/>
              </a:ln>
              <a:solidFill>
                <a:srgbClr val="292929"/>
              </a:solidFill>
              <a:effectLst/>
              <a:latin typeface="myriad-pro-regular"/>
              <a:cs typeface="Arial" pitchFamily="34" charset="0"/>
            </a:endParaRPr>
          </a:p>
        </p:txBody>
      </p:sp>
      <p:sp>
        <p:nvSpPr>
          <p:cNvPr id="9" name="Content Placeholder 8"/>
          <p:cNvSpPr>
            <a:spLocks noGrp="1"/>
          </p:cNvSpPr>
          <p:nvPr>
            <p:ph idx="1"/>
          </p:nvPr>
        </p:nvSpPr>
        <p:spPr/>
        <p:txBody>
          <a:bodyPr>
            <a:normAutofit fontScale="92500" lnSpcReduction="10000"/>
          </a:bodyPr>
          <a:lstStyle/>
          <a:p>
            <a:r>
              <a:rPr lang="en-GB" dirty="0" smtClean="0"/>
              <a:t>Take care! </a:t>
            </a:r>
            <a:r>
              <a:rPr lang="en-GB" dirty="0"/>
              <a:t>T</a:t>
            </a:r>
            <a:r>
              <a:rPr lang="en-GB" dirty="0" smtClean="0"/>
              <a:t>he IB recognises specific things as </a:t>
            </a:r>
            <a:r>
              <a:rPr lang="en-GB" b="1" dirty="0" smtClean="0"/>
              <a:t>research methods </a:t>
            </a:r>
            <a:r>
              <a:rPr lang="en-GB" dirty="0" smtClean="0"/>
              <a:t>so make sure you select on from the following trusted methods </a:t>
            </a:r>
            <a:r>
              <a:rPr lang="en-GB" dirty="0" smtClean="0">
                <a:sym typeface="Wingdings" panose="05000000000000000000" pitchFamily="2" charset="2"/>
              </a:rPr>
              <a:t></a:t>
            </a:r>
          </a:p>
          <a:p>
            <a:r>
              <a:rPr lang="en-GB" dirty="0" smtClean="0">
                <a:sym typeface="Wingdings" panose="05000000000000000000" pitchFamily="2" charset="2"/>
              </a:rPr>
              <a:t>the research method is likely to be explicitly mentioned in the scenario; </a:t>
            </a:r>
          </a:p>
          <a:p>
            <a:r>
              <a:rPr lang="en-GB" dirty="0" smtClean="0">
                <a:sym typeface="Wingdings" panose="05000000000000000000" pitchFamily="2" charset="2"/>
              </a:rPr>
              <a:t>finding this information is your first job!</a:t>
            </a:r>
          </a:p>
          <a:p>
            <a:r>
              <a:rPr lang="en-GB" dirty="0" smtClean="0">
                <a:sym typeface="Wingdings" panose="05000000000000000000" pitchFamily="2" charset="2"/>
              </a:rPr>
              <a:t>it may not be mentioned explicitly mentioned meaning you will need to find information which helps you to identify the chosen research method from the scenario.</a:t>
            </a:r>
          </a:p>
          <a:p>
            <a:endParaRPr lang="en-GB" dirty="0"/>
          </a:p>
        </p:txBody>
      </p:sp>
    </p:spTree>
    <p:extLst>
      <p:ext uri="{BB962C8B-B14F-4D97-AF65-F5344CB8AC3E}">
        <p14:creationId xmlns:p14="http://schemas.microsoft.com/office/powerpoint/2010/main" val="40332647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260648"/>
            <a:ext cx="8229600" cy="1143000"/>
          </a:xfrm>
        </p:spPr>
        <p:txBody>
          <a:bodyPr>
            <a:normAutofit fontScale="90000"/>
          </a:bodyPr>
          <a:lstStyle/>
          <a:p>
            <a:r>
              <a:rPr lang="en-GB" dirty="0" smtClean="0"/>
              <a:t>Suitable Quantitative                            Research Methods</a:t>
            </a:r>
            <a:endParaRPr lang="en-GB" dirty="0"/>
          </a:p>
        </p:txBody>
      </p:sp>
      <p:sp>
        <p:nvSpPr>
          <p:cNvPr id="3" name="Content Placeholder 2"/>
          <p:cNvSpPr>
            <a:spLocks noGrp="1"/>
          </p:cNvSpPr>
          <p:nvPr>
            <p:ph idx="1"/>
          </p:nvPr>
        </p:nvSpPr>
        <p:spPr/>
        <p:txBody>
          <a:bodyPr/>
          <a:lstStyle/>
          <a:p>
            <a:r>
              <a:rPr lang="en-GB" dirty="0" smtClean="0"/>
              <a:t>Experiment</a:t>
            </a:r>
            <a:endParaRPr lang="en-GB" dirty="0"/>
          </a:p>
          <a:p>
            <a:pPr lvl="1"/>
            <a:r>
              <a:rPr lang="en-GB" dirty="0" smtClean="0"/>
              <a:t>Laboratory</a:t>
            </a:r>
          </a:p>
          <a:p>
            <a:pPr lvl="1"/>
            <a:r>
              <a:rPr lang="en-GB" dirty="0" smtClean="0"/>
              <a:t>Field </a:t>
            </a:r>
          </a:p>
          <a:p>
            <a:pPr lvl="1"/>
            <a:r>
              <a:rPr lang="en-GB" dirty="0" smtClean="0"/>
              <a:t>Quasi</a:t>
            </a:r>
          </a:p>
          <a:p>
            <a:pPr lvl="1"/>
            <a:r>
              <a:rPr lang="en-GB" dirty="0" smtClean="0"/>
              <a:t>Natural</a:t>
            </a:r>
            <a:endParaRPr lang="en-GB" dirty="0"/>
          </a:p>
          <a:p>
            <a:r>
              <a:rPr lang="en-GB" dirty="0" smtClean="0"/>
              <a:t>Correlational </a:t>
            </a:r>
            <a:r>
              <a:rPr lang="en-GB" dirty="0"/>
              <a:t>research</a:t>
            </a:r>
          </a:p>
        </p:txBody>
      </p:sp>
    </p:spTree>
    <p:extLst>
      <p:ext uri="{BB962C8B-B14F-4D97-AF65-F5344CB8AC3E}">
        <p14:creationId xmlns:p14="http://schemas.microsoft.com/office/powerpoint/2010/main" val="72128490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smtClean="0"/>
              <a:t>Suitable Qualitative </a:t>
            </a:r>
            <a:br>
              <a:rPr lang="en-GB" dirty="0" smtClean="0"/>
            </a:br>
            <a:r>
              <a:rPr lang="en-GB" dirty="0" smtClean="0"/>
              <a:t>Research Methods</a:t>
            </a:r>
            <a:endParaRPr lang="en-GB" dirty="0"/>
          </a:p>
        </p:txBody>
      </p:sp>
      <p:sp>
        <p:nvSpPr>
          <p:cNvPr id="3" name="Content Placeholder 2"/>
          <p:cNvSpPr>
            <a:spLocks noGrp="1"/>
          </p:cNvSpPr>
          <p:nvPr>
            <p:ph idx="1"/>
          </p:nvPr>
        </p:nvSpPr>
        <p:spPr/>
        <p:txBody>
          <a:bodyPr/>
          <a:lstStyle/>
          <a:p>
            <a:r>
              <a:rPr lang="en-GB" dirty="0"/>
              <a:t>Case studies</a:t>
            </a:r>
          </a:p>
          <a:p>
            <a:r>
              <a:rPr lang="en-GB" dirty="0"/>
              <a:t>Naturalistic </a:t>
            </a:r>
            <a:r>
              <a:rPr lang="en-GB" dirty="0" smtClean="0"/>
              <a:t>Observations</a:t>
            </a:r>
            <a:endParaRPr lang="en-GB" dirty="0"/>
          </a:p>
          <a:p>
            <a:r>
              <a:rPr lang="en-GB" dirty="0" smtClean="0"/>
              <a:t>Interviews</a:t>
            </a:r>
            <a:endParaRPr lang="en-GB" dirty="0"/>
          </a:p>
        </p:txBody>
      </p:sp>
    </p:spTree>
    <p:extLst>
      <p:ext uri="{BB962C8B-B14F-4D97-AF65-F5344CB8AC3E}">
        <p14:creationId xmlns:p14="http://schemas.microsoft.com/office/powerpoint/2010/main" val="36568739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Timing in Q1a</a:t>
            </a:r>
            <a:endParaRPr lang="en-GB" dirty="0"/>
          </a:p>
        </p:txBody>
      </p:sp>
      <p:sp>
        <p:nvSpPr>
          <p:cNvPr id="3" name="Content Placeholder 2"/>
          <p:cNvSpPr>
            <a:spLocks noGrp="1"/>
          </p:cNvSpPr>
          <p:nvPr>
            <p:ph idx="1"/>
          </p:nvPr>
        </p:nvSpPr>
        <p:spPr/>
        <p:txBody>
          <a:bodyPr>
            <a:normAutofit fontScale="85000" lnSpcReduction="10000"/>
          </a:bodyPr>
          <a:lstStyle/>
          <a:p>
            <a:r>
              <a:rPr lang="en-GB" dirty="0" smtClean="0"/>
              <a:t>The commands terms in this question are </a:t>
            </a:r>
            <a:r>
              <a:rPr lang="en-GB" b="1" dirty="0" smtClean="0"/>
              <a:t>identify</a:t>
            </a:r>
            <a:r>
              <a:rPr lang="en-GB" dirty="0" smtClean="0"/>
              <a:t> and </a:t>
            </a:r>
            <a:r>
              <a:rPr lang="en-GB" b="1" dirty="0" smtClean="0"/>
              <a:t>outline</a:t>
            </a:r>
          </a:p>
          <a:p>
            <a:r>
              <a:rPr lang="en-GB" dirty="0" smtClean="0"/>
              <a:t>We have allocated roughly 2 minutes per mark in this paper, however identifying the research method literally means writing two or three words</a:t>
            </a:r>
          </a:p>
          <a:p>
            <a:r>
              <a:rPr lang="en-GB" dirty="0" smtClean="0"/>
              <a:t>We have suggested 40-50 words per mark yet this may be excessive given the command term is outline, while its important not to write too little and miss marks through brevity you also don’t want to waste time where the little bit that you saved on Q1a could help you elsewhere.  </a:t>
            </a:r>
          </a:p>
          <a:p>
            <a:pPr marL="0" indent="0">
              <a:buNone/>
            </a:pPr>
            <a:endParaRPr lang="en-GB" dirty="0"/>
          </a:p>
        </p:txBody>
      </p:sp>
    </p:spTree>
    <p:extLst>
      <p:ext uri="{BB962C8B-B14F-4D97-AF65-F5344CB8AC3E}">
        <p14:creationId xmlns:p14="http://schemas.microsoft.com/office/powerpoint/2010/main" val="308581085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Interview</a:t>
            </a:r>
            <a:endParaRPr lang="en-GB" dirty="0"/>
          </a:p>
        </p:txBody>
      </p:sp>
      <p:sp>
        <p:nvSpPr>
          <p:cNvPr id="3" name="Content Placeholder 2"/>
          <p:cNvSpPr>
            <a:spLocks noGrp="1"/>
          </p:cNvSpPr>
          <p:nvPr>
            <p:ph idx="1"/>
          </p:nvPr>
        </p:nvSpPr>
        <p:spPr>
          <a:xfrm>
            <a:off x="457200" y="1412776"/>
            <a:ext cx="8229600" cy="4713387"/>
          </a:xfrm>
        </p:spPr>
        <p:txBody>
          <a:bodyPr>
            <a:normAutofit lnSpcReduction="10000"/>
          </a:bodyPr>
          <a:lstStyle/>
          <a:p>
            <a:r>
              <a:rPr lang="en-GB" dirty="0" smtClean="0"/>
              <a:t>The guide mentions three types of interview: </a:t>
            </a:r>
          </a:p>
          <a:p>
            <a:pPr lvl="1"/>
            <a:r>
              <a:rPr lang="en-GB" dirty="0" smtClean="0"/>
              <a:t>Unstructured</a:t>
            </a:r>
          </a:p>
          <a:p>
            <a:pPr lvl="1"/>
            <a:r>
              <a:rPr lang="en-GB" dirty="0" smtClean="0"/>
              <a:t>semi-structured</a:t>
            </a:r>
          </a:p>
          <a:p>
            <a:pPr lvl="1"/>
            <a:r>
              <a:rPr lang="en-GB" dirty="0" smtClean="0"/>
              <a:t>focus groups</a:t>
            </a:r>
          </a:p>
          <a:p>
            <a:r>
              <a:rPr lang="en-GB" dirty="0" smtClean="0"/>
              <a:t>Therefore in part 1 a you should hopefully be able to identify what type of interview has been used, if you do not specify the type of interview you may not get the mark - take care, e.g. write semi-structured interview not interview.</a:t>
            </a:r>
          </a:p>
        </p:txBody>
      </p:sp>
    </p:spTree>
    <p:extLst>
      <p:ext uri="{BB962C8B-B14F-4D97-AF65-F5344CB8AC3E}">
        <p14:creationId xmlns:p14="http://schemas.microsoft.com/office/powerpoint/2010/main" val="12202961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a:t>D</a:t>
            </a:r>
            <a:r>
              <a:rPr lang="en-GB" dirty="0" smtClean="0"/>
              <a:t>rop-down menu: Interviews</a:t>
            </a:r>
            <a:endParaRPr lang="en-GB" dirty="0"/>
          </a:p>
        </p:txBody>
      </p:sp>
      <p:sp>
        <p:nvSpPr>
          <p:cNvPr id="3" name="Content Placeholder 2"/>
          <p:cNvSpPr>
            <a:spLocks noGrp="1"/>
          </p:cNvSpPr>
          <p:nvPr>
            <p:ph idx="1"/>
          </p:nvPr>
        </p:nvSpPr>
        <p:spPr/>
        <p:txBody>
          <a:bodyPr>
            <a:normAutofit lnSpcReduction="10000"/>
          </a:bodyPr>
          <a:lstStyle/>
          <a:p>
            <a:r>
              <a:rPr lang="en-GB" dirty="0" smtClean="0"/>
              <a:t>Used to gain an insight into people’s thoughts, opinions and feelings from their own point of view.</a:t>
            </a:r>
          </a:p>
          <a:p>
            <a:r>
              <a:rPr lang="en-GB" dirty="0" smtClean="0"/>
              <a:t>may be followed by surveys (a quantitative method) to collect data from a representative sample so that the findings can be generalized to a larger population. </a:t>
            </a:r>
          </a:p>
          <a:p>
            <a:r>
              <a:rPr lang="en-GB" dirty="0" smtClean="0"/>
              <a:t>Could, for example, be a useful way to explore a psychological phenomenon in a case study.</a:t>
            </a:r>
          </a:p>
          <a:p>
            <a:endParaRPr lang="en-GB" dirty="0"/>
          </a:p>
        </p:txBody>
      </p:sp>
    </p:spTree>
    <p:extLst>
      <p:ext uri="{BB962C8B-B14F-4D97-AF65-F5344CB8AC3E}">
        <p14:creationId xmlns:p14="http://schemas.microsoft.com/office/powerpoint/2010/main" val="262958838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smtClean="0"/>
              <a:t>Characteristics of Interviews:                   Semi-structured </a:t>
            </a:r>
            <a:endParaRPr lang="en-GB" dirty="0"/>
          </a:p>
        </p:txBody>
      </p:sp>
      <p:sp>
        <p:nvSpPr>
          <p:cNvPr id="3" name="Content Placeholder 2"/>
          <p:cNvSpPr>
            <a:spLocks noGrp="1"/>
          </p:cNvSpPr>
          <p:nvPr>
            <p:ph idx="1"/>
          </p:nvPr>
        </p:nvSpPr>
        <p:spPr/>
        <p:txBody>
          <a:bodyPr>
            <a:normAutofit fontScale="62500" lnSpcReduction="20000"/>
          </a:bodyPr>
          <a:lstStyle/>
          <a:p>
            <a:r>
              <a:rPr lang="en-GB" dirty="0" smtClean="0"/>
              <a:t>Interview schedule specifies pre-determined  topics or themes to be explored; creating an interview schedule means the researchers should ensure that these topics are discussed and they can be agreed with the interviewee in advance of giving informed consent</a:t>
            </a:r>
          </a:p>
          <a:p>
            <a:r>
              <a:rPr lang="en-GB" dirty="0" smtClean="0"/>
              <a:t>The interviewer can deviate from the questions in the interview schedule and ask questions in a different order or introduce new questions based on the interviewee’s previous response</a:t>
            </a:r>
          </a:p>
          <a:p>
            <a:r>
              <a:rPr lang="en-GB" dirty="0" smtClean="0"/>
              <a:t>Interview schedule may include both open and closed questions: </a:t>
            </a:r>
          </a:p>
          <a:p>
            <a:pPr lvl="1"/>
            <a:r>
              <a:rPr lang="en-GB" dirty="0" smtClean="0"/>
              <a:t>open questions prompt longer, richer answers from respondent allowing them to elaborate in their own words without being guided in any particular direction  by the interviewer</a:t>
            </a:r>
          </a:p>
          <a:p>
            <a:pPr lvl="1"/>
            <a:r>
              <a:rPr lang="en-GB" dirty="0" smtClean="0"/>
              <a:t>closed questions result in brief, precise answers of just a few words. </a:t>
            </a:r>
            <a:endParaRPr lang="en-GB" dirty="0"/>
          </a:p>
          <a:p>
            <a:r>
              <a:rPr lang="en-GB" dirty="0" smtClean="0"/>
              <a:t>Informal and conversational ; the face-to-face situation and the open-ended questions may resemble a normal conversation and facilitate a rapport between the interviewer and the respondent which may be helpful in getting the respondent to give detailed answers to more sensitive topics.</a:t>
            </a:r>
            <a:endParaRPr lang="en-GB" dirty="0"/>
          </a:p>
        </p:txBody>
      </p:sp>
    </p:spTree>
    <p:extLst>
      <p:ext uri="{BB962C8B-B14F-4D97-AF65-F5344CB8AC3E}">
        <p14:creationId xmlns:p14="http://schemas.microsoft.com/office/powerpoint/2010/main" val="313583567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smtClean="0"/>
              <a:t>Characteristics of Interviews:                   </a:t>
            </a:r>
            <a:r>
              <a:rPr lang="en-GB" dirty="0" smtClean="0"/>
              <a:t>Unstru</a:t>
            </a:r>
            <a:r>
              <a:rPr lang="en-GB" dirty="0" smtClean="0"/>
              <a:t>ctured </a:t>
            </a:r>
            <a:endParaRPr lang="en-GB" dirty="0"/>
          </a:p>
        </p:txBody>
      </p:sp>
      <p:sp>
        <p:nvSpPr>
          <p:cNvPr id="3" name="Content Placeholder 2"/>
          <p:cNvSpPr>
            <a:spLocks noGrp="1"/>
          </p:cNvSpPr>
          <p:nvPr>
            <p:ph idx="1"/>
          </p:nvPr>
        </p:nvSpPr>
        <p:spPr/>
        <p:txBody>
          <a:bodyPr>
            <a:normAutofit fontScale="77500" lnSpcReduction="20000"/>
          </a:bodyPr>
          <a:lstStyle/>
          <a:p>
            <a:r>
              <a:rPr lang="en-GB" dirty="0" smtClean="0"/>
              <a:t>The unstructured interview is characterised by flexibility and freedom</a:t>
            </a:r>
          </a:p>
          <a:p>
            <a:r>
              <a:rPr lang="en-GB" dirty="0" smtClean="0"/>
              <a:t>the interviews schedule specifies topics/themes but is not broken down into individual questions, with specific wordings; </a:t>
            </a:r>
          </a:p>
          <a:p>
            <a:r>
              <a:rPr lang="en-GB" dirty="0" smtClean="0"/>
              <a:t>questions are constructed ad hoc based on the direction taken by the intervewee.</a:t>
            </a:r>
          </a:p>
          <a:p>
            <a:r>
              <a:rPr lang="en-GB" dirty="0" smtClean="0"/>
              <a:t>The interviewee guides the nature of the interviewer’s questions thus well suited to </a:t>
            </a:r>
            <a:r>
              <a:rPr lang="en-GB" dirty="0" err="1" smtClean="0"/>
              <a:t>Pps</a:t>
            </a:r>
            <a:r>
              <a:rPr lang="en-GB" dirty="0" smtClean="0"/>
              <a:t> from diverse backgrounds who may have differing experiences/perspectives</a:t>
            </a:r>
          </a:p>
          <a:p>
            <a:r>
              <a:rPr lang="en-GB" dirty="0" smtClean="0"/>
              <a:t>Can be more revealing than other types of interview which are guided by the preconceptions of interviewer’s who create the schedules; can increase validity </a:t>
            </a:r>
          </a:p>
          <a:p>
            <a:endParaRPr lang="en-GB" dirty="0" smtClean="0"/>
          </a:p>
        </p:txBody>
      </p:sp>
    </p:spTree>
    <p:extLst>
      <p:ext uri="{BB962C8B-B14F-4D97-AF65-F5344CB8AC3E}">
        <p14:creationId xmlns:p14="http://schemas.microsoft.com/office/powerpoint/2010/main" val="227398133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smtClean="0"/>
              <a:t>Characteristics of Interviews:                   Focus groups</a:t>
            </a:r>
            <a:endParaRPr lang="en-GB" dirty="0"/>
          </a:p>
        </p:txBody>
      </p:sp>
      <p:sp>
        <p:nvSpPr>
          <p:cNvPr id="3" name="Content Placeholder 2"/>
          <p:cNvSpPr>
            <a:spLocks noGrp="1"/>
          </p:cNvSpPr>
          <p:nvPr>
            <p:ph idx="1"/>
          </p:nvPr>
        </p:nvSpPr>
        <p:spPr/>
        <p:txBody>
          <a:bodyPr>
            <a:normAutofit fontScale="55000" lnSpcReduction="20000"/>
          </a:bodyPr>
          <a:lstStyle/>
          <a:p>
            <a:r>
              <a:rPr lang="en-GB" dirty="0" smtClean="0"/>
              <a:t>A </a:t>
            </a:r>
            <a:r>
              <a:rPr lang="en-GB" dirty="0"/>
              <a:t>focus group is a group interview which is used to study what a specific group of people think or feel about a </a:t>
            </a:r>
            <a:r>
              <a:rPr lang="en-GB" dirty="0" smtClean="0"/>
              <a:t>topic</a:t>
            </a:r>
          </a:p>
          <a:p>
            <a:pPr lvl="1"/>
            <a:r>
              <a:rPr lang="en-GB" dirty="0" smtClean="0"/>
              <a:t>Group size- eight </a:t>
            </a:r>
            <a:r>
              <a:rPr lang="en-GB" dirty="0"/>
              <a:t>to twelve </a:t>
            </a:r>
            <a:r>
              <a:rPr lang="en-GB" dirty="0" smtClean="0"/>
              <a:t>people.</a:t>
            </a:r>
          </a:p>
          <a:p>
            <a:pPr lvl="1"/>
            <a:r>
              <a:rPr lang="en-GB" dirty="0" smtClean="0"/>
              <a:t>May be difficult </a:t>
            </a:r>
            <a:r>
              <a:rPr lang="en-GB" dirty="0"/>
              <a:t>for everyone to participate </a:t>
            </a:r>
            <a:r>
              <a:rPr lang="en-GB" dirty="0" smtClean="0"/>
              <a:t>actively if group is too big</a:t>
            </a:r>
          </a:p>
          <a:p>
            <a:pPr lvl="1"/>
            <a:r>
              <a:rPr lang="en-GB" dirty="0" smtClean="0"/>
              <a:t>focus </a:t>
            </a:r>
            <a:r>
              <a:rPr lang="en-GB" dirty="0"/>
              <a:t>group </a:t>
            </a:r>
            <a:r>
              <a:rPr lang="en-GB" dirty="0" smtClean="0"/>
              <a:t>members often share </a:t>
            </a:r>
            <a:r>
              <a:rPr lang="en-GB" dirty="0"/>
              <a:t>a common characteristic </a:t>
            </a:r>
            <a:r>
              <a:rPr lang="en-GB" dirty="0" smtClean="0"/>
              <a:t>relevant to the research meaning purposive sampling is ideal here.</a:t>
            </a:r>
          </a:p>
          <a:p>
            <a:pPr lvl="1"/>
            <a:r>
              <a:rPr lang="en-GB" dirty="0" smtClean="0"/>
              <a:t>Sometimes </a:t>
            </a:r>
            <a:r>
              <a:rPr lang="en-GB" dirty="0" err="1" smtClean="0"/>
              <a:t>Pps</a:t>
            </a:r>
            <a:r>
              <a:rPr lang="en-GB" dirty="0" smtClean="0"/>
              <a:t> already know each other so might use snowball sampling </a:t>
            </a:r>
          </a:p>
          <a:p>
            <a:r>
              <a:rPr lang="en-GB" dirty="0" smtClean="0"/>
              <a:t>group </a:t>
            </a:r>
            <a:r>
              <a:rPr lang="en-GB" dirty="0"/>
              <a:t>processes </a:t>
            </a:r>
            <a:r>
              <a:rPr lang="en-GB" dirty="0" smtClean="0"/>
              <a:t>help </a:t>
            </a:r>
            <a:r>
              <a:rPr lang="en-GB" dirty="0"/>
              <a:t>people </a:t>
            </a:r>
            <a:r>
              <a:rPr lang="en-GB" dirty="0" smtClean="0"/>
              <a:t>explore </a:t>
            </a:r>
            <a:r>
              <a:rPr lang="en-GB" dirty="0"/>
              <a:t>and clarify their views in ways that would be difficult to achieve in one-to-one </a:t>
            </a:r>
            <a:r>
              <a:rPr lang="en-GB" dirty="0" smtClean="0"/>
              <a:t>interviews</a:t>
            </a:r>
          </a:p>
          <a:p>
            <a:pPr lvl="1"/>
            <a:r>
              <a:rPr lang="en-GB" dirty="0" smtClean="0"/>
              <a:t>Shared experience often bonds the group allowing for a quick sense of belonging and trust which facilitates disclosure and talking to others sparks idea and brings people into the conversation</a:t>
            </a:r>
          </a:p>
          <a:p>
            <a:pPr lvl="1"/>
            <a:r>
              <a:rPr lang="en-GB" dirty="0" smtClean="0"/>
              <a:t>i.e. </a:t>
            </a:r>
            <a:r>
              <a:rPr lang="en-GB" dirty="0" err="1" smtClean="0"/>
              <a:t>Pps</a:t>
            </a:r>
            <a:r>
              <a:rPr lang="en-GB" dirty="0" smtClean="0"/>
              <a:t> talk freely about their experiences as they are supported by like-minded others; the </a:t>
            </a:r>
            <a:r>
              <a:rPr lang="en-GB" dirty="0" err="1"/>
              <a:t>P</a:t>
            </a:r>
            <a:r>
              <a:rPr lang="en-GB" dirty="0" err="1" smtClean="0"/>
              <a:t>ps</a:t>
            </a:r>
            <a:r>
              <a:rPr lang="en-GB" dirty="0" smtClean="0"/>
              <a:t> ask questions of each other that the researcher may not have thought of</a:t>
            </a:r>
          </a:p>
          <a:p>
            <a:r>
              <a:rPr lang="en-GB" dirty="0" smtClean="0"/>
              <a:t>Researcher acts as group facilitator </a:t>
            </a:r>
          </a:p>
          <a:p>
            <a:pPr lvl="1"/>
            <a:r>
              <a:rPr lang="en-GB" dirty="0" smtClean="0"/>
              <a:t>Help monitor the discussion, </a:t>
            </a:r>
            <a:r>
              <a:rPr lang="en-GB" dirty="0"/>
              <a:t>k</a:t>
            </a:r>
            <a:r>
              <a:rPr lang="en-GB" dirty="0" smtClean="0"/>
              <a:t>eep them on the topic if they veer off into a topic that is not relevant to the research; ensure issues raised are responded to  </a:t>
            </a:r>
          </a:p>
          <a:p>
            <a:pPr lvl="1"/>
            <a:r>
              <a:rPr lang="en-GB" dirty="0" smtClean="0"/>
              <a:t>They introduce the members to each other and  the topic for discussion</a:t>
            </a:r>
          </a:p>
          <a:p>
            <a:pPr lvl="1"/>
            <a:r>
              <a:rPr lang="en-GB" dirty="0" smtClean="0"/>
              <a:t>Ensure topics are filly explored within the time available</a:t>
            </a:r>
            <a:endParaRPr lang="en-GB" dirty="0"/>
          </a:p>
          <a:p>
            <a:endParaRPr lang="en-GB" dirty="0"/>
          </a:p>
        </p:txBody>
      </p:sp>
    </p:spTree>
    <p:extLst>
      <p:ext uri="{BB962C8B-B14F-4D97-AF65-F5344CB8AC3E}">
        <p14:creationId xmlns:p14="http://schemas.microsoft.com/office/powerpoint/2010/main" val="192196492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lvl="1" algn="ctr" rtl="0">
              <a:spcBef>
                <a:spcPct val="0"/>
              </a:spcBef>
            </a:pPr>
            <a:r>
              <a:rPr lang="en-GB" sz="4000" b="1" dirty="0" smtClean="0">
                <a:effectLst/>
              </a:rPr>
              <a:t>Describe</a:t>
            </a:r>
            <a:r>
              <a:rPr lang="en-GB" sz="4000" dirty="0" smtClean="0">
                <a:effectLst/>
              </a:rPr>
              <a:t> the sampling method used in the study. (3)</a:t>
            </a:r>
            <a:endParaRPr lang="en-GB" sz="4000" dirty="0"/>
          </a:p>
        </p:txBody>
      </p:sp>
      <p:sp>
        <p:nvSpPr>
          <p:cNvPr id="3" name="Content Placeholder 2"/>
          <p:cNvSpPr>
            <a:spLocks noGrp="1"/>
          </p:cNvSpPr>
          <p:nvPr>
            <p:ph idx="1"/>
          </p:nvPr>
        </p:nvSpPr>
        <p:spPr/>
        <p:txBody>
          <a:bodyPr>
            <a:normAutofit fontScale="70000" lnSpcReduction="20000"/>
          </a:bodyPr>
          <a:lstStyle/>
          <a:p>
            <a:r>
              <a:rPr lang="en-GB" dirty="0" smtClean="0"/>
              <a:t>You will be awarded one </a:t>
            </a:r>
            <a:r>
              <a:rPr lang="en-GB" dirty="0"/>
              <a:t>mark for correctly naming the sampling </a:t>
            </a:r>
            <a:r>
              <a:rPr lang="en-GB" dirty="0" smtClean="0"/>
              <a:t>method</a:t>
            </a:r>
          </a:p>
          <a:p>
            <a:r>
              <a:rPr lang="en-GB" dirty="0" smtClean="0"/>
              <a:t>Take care: you must choose one from the expected answers:</a:t>
            </a:r>
          </a:p>
          <a:p>
            <a:pPr lvl="1"/>
            <a:r>
              <a:rPr lang="en-GB" dirty="0" smtClean="0"/>
              <a:t>Random </a:t>
            </a:r>
          </a:p>
          <a:p>
            <a:pPr lvl="1"/>
            <a:r>
              <a:rPr lang="en-GB" dirty="0" smtClean="0"/>
              <a:t>Convenience/opportunity sampling</a:t>
            </a:r>
          </a:p>
          <a:p>
            <a:pPr lvl="1"/>
            <a:r>
              <a:rPr lang="en-GB" dirty="0" smtClean="0"/>
              <a:t>Volunteer sampling</a:t>
            </a:r>
          </a:p>
          <a:p>
            <a:pPr lvl="1"/>
            <a:r>
              <a:rPr lang="en-GB" dirty="0" smtClean="0"/>
              <a:t>Purposive sampling </a:t>
            </a:r>
          </a:p>
          <a:p>
            <a:pPr lvl="1"/>
            <a:r>
              <a:rPr lang="en-GB" dirty="0" smtClean="0"/>
              <a:t>Snowballing (a way of obtaining a purposive sample)</a:t>
            </a:r>
            <a:endParaRPr lang="en-GB" dirty="0"/>
          </a:p>
          <a:p>
            <a:r>
              <a:rPr lang="en-GB" dirty="0" smtClean="0"/>
              <a:t>There are two </a:t>
            </a:r>
            <a:r>
              <a:rPr lang="en-GB" dirty="0"/>
              <a:t>marks </a:t>
            </a:r>
            <a:r>
              <a:rPr lang="en-GB" dirty="0" smtClean="0"/>
              <a:t>available for describing characteristic</a:t>
            </a:r>
            <a:r>
              <a:rPr lang="en-GB" u="sng" dirty="0" smtClean="0"/>
              <a:t>s</a:t>
            </a:r>
            <a:r>
              <a:rPr lang="en-GB" dirty="0" smtClean="0"/>
              <a:t> </a:t>
            </a:r>
            <a:r>
              <a:rPr lang="en-GB" dirty="0"/>
              <a:t>of the </a:t>
            </a:r>
            <a:r>
              <a:rPr lang="en-GB" dirty="0" smtClean="0"/>
              <a:t>sampling method.</a:t>
            </a:r>
          </a:p>
          <a:p>
            <a:r>
              <a:rPr lang="en-GB" dirty="0"/>
              <a:t>Y</a:t>
            </a:r>
            <a:r>
              <a:rPr lang="en-GB" dirty="0" smtClean="0"/>
              <a:t>ou need 80-100 words of description; this could include two characteristics in depth or more than two is less depth.</a:t>
            </a:r>
          </a:p>
          <a:p>
            <a:r>
              <a:rPr lang="en-GB" dirty="0" smtClean="0"/>
              <a:t>Be sure to contextualise each point in your answer carefully using detail from the scenario.</a:t>
            </a:r>
            <a:endParaRPr lang="en-GB" dirty="0"/>
          </a:p>
          <a:p>
            <a:endParaRPr lang="en-GB" dirty="0"/>
          </a:p>
        </p:txBody>
      </p:sp>
    </p:spTree>
    <p:extLst>
      <p:ext uri="{BB962C8B-B14F-4D97-AF65-F5344CB8AC3E}">
        <p14:creationId xmlns:p14="http://schemas.microsoft.com/office/powerpoint/2010/main" val="196274579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3200" dirty="0" smtClean="0"/>
              <a:t>Suggest an </a:t>
            </a:r>
            <a:r>
              <a:rPr lang="en-GB" sz="3200" b="1" dirty="0" smtClean="0"/>
              <a:t>alternative</a:t>
            </a:r>
            <a:r>
              <a:rPr lang="en-GB" sz="3200" dirty="0" smtClean="0"/>
              <a:t> or </a:t>
            </a:r>
            <a:r>
              <a:rPr lang="en-GB" sz="3200" b="1" dirty="0" smtClean="0"/>
              <a:t>additional</a:t>
            </a:r>
            <a:r>
              <a:rPr lang="en-GB" sz="3200" dirty="0" smtClean="0"/>
              <a:t> </a:t>
            </a:r>
            <a:r>
              <a:rPr lang="en-GB" sz="3200" b="1" dirty="0" smtClean="0"/>
              <a:t>research method</a:t>
            </a:r>
            <a:r>
              <a:rPr lang="en-GB" sz="3200" dirty="0" smtClean="0"/>
              <a:t> giving one reason for your choice. (3)</a:t>
            </a:r>
            <a:endParaRPr lang="en-GB" sz="3200" dirty="0"/>
          </a:p>
        </p:txBody>
      </p:sp>
      <p:sp>
        <p:nvSpPr>
          <p:cNvPr id="3" name="Content Placeholder 2"/>
          <p:cNvSpPr>
            <a:spLocks noGrp="1"/>
          </p:cNvSpPr>
          <p:nvPr>
            <p:ph idx="1"/>
          </p:nvPr>
        </p:nvSpPr>
        <p:spPr>
          <a:xfrm>
            <a:off x="323528" y="1600200"/>
            <a:ext cx="8363272" cy="4525963"/>
          </a:xfrm>
        </p:spPr>
        <p:txBody>
          <a:bodyPr>
            <a:normAutofit fontScale="77500" lnSpcReduction="20000"/>
          </a:bodyPr>
          <a:lstStyle/>
          <a:p>
            <a:r>
              <a:rPr lang="en-GB" dirty="0" smtClean="0"/>
              <a:t>One mark for stating the alternative/additional method from the accepted options (lab, field, natural or quasi </a:t>
            </a:r>
            <a:r>
              <a:rPr lang="en-GB" dirty="0" smtClean="0"/>
              <a:t>experiment, correlational, interview, naturalistic observation, case study); </a:t>
            </a:r>
          </a:p>
          <a:p>
            <a:r>
              <a:rPr lang="en-GB" dirty="0" smtClean="0"/>
              <a:t>be sure to contextualise each point carefully using information from the scenario.</a:t>
            </a:r>
          </a:p>
          <a:p>
            <a:r>
              <a:rPr lang="en-GB" dirty="0" smtClean="0"/>
              <a:t>I would not deviate from the named methods in the guide e.g.</a:t>
            </a:r>
            <a:r>
              <a:rPr lang="en-GB" dirty="0" smtClean="0"/>
              <a:t> don’t suggest …</a:t>
            </a:r>
            <a:endParaRPr lang="en-GB" dirty="0" smtClean="0"/>
          </a:p>
          <a:p>
            <a:pPr lvl="1"/>
            <a:r>
              <a:rPr lang="en-GB" dirty="0" smtClean="0"/>
              <a:t>survey if scenario method was interview</a:t>
            </a:r>
          </a:p>
          <a:p>
            <a:pPr lvl="1"/>
            <a:r>
              <a:rPr lang="en-GB" dirty="0" smtClean="0"/>
              <a:t>unstructured interview if the method was semi-structured</a:t>
            </a:r>
          </a:p>
          <a:p>
            <a:pPr lvl="1"/>
            <a:r>
              <a:rPr lang="en-GB" dirty="0" smtClean="0"/>
              <a:t>Participant observation if the method was non-participant </a:t>
            </a:r>
          </a:p>
          <a:p>
            <a:r>
              <a:rPr lang="en-GB" dirty="0" smtClean="0"/>
              <a:t>these would not be an alternative METHODS, they would be an alternative sub-types of method and therefore may not gain credit.</a:t>
            </a:r>
            <a:endParaRPr lang="en-GB" dirty="0"/>
          </a:p>
        </p:txBody>
      </p:sp>
    </p:spTree>
    <p:extLst>
      <p:ext uri="{BB962C8B-B14F-4D97-AF65-F5344CB8AC3E}">
        <p14:creationId xmlns:p14="http://schemas.microsoft.com/office/powerpoint/2010/main" val="338241662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Question 1 c</a:t>
            </a:r>
            <a:endParaRPr lang="en-GB" dirty="0"/>
          </a:p>
        </p:txBody>
      </p:sp>
      <p:sp>
        <p:nvSpPr>
          <p:cNvPr id="3" name="Content Placeholder 2"/>
          <p:cNvSpPr>
            <a:spLocks noGrp="1"/>
          </p:cNvSpPr>
          <p:nvPr>
            <p:ph idx="1"/>
          </p:nvPr>
        </p:nvSpPr>
        <p:spPr>
          <a:xfrm>
            <a:off x="467544" y="1484784"/>
            <a:ext cx="8229600" cy="4525963"/>
          </a:xfrm>
        </p:spPr>
        <p:txBody>
          <a:bodyPr>
            <a:normAutofit fontScale="85000" lnSpcReduction="10000"/>
          </a:bodyPr>
          <a:lstStyle/>
          <a:p>
            <a:r>
              <a:rPr lang="en-GB" dirty="0" smtClean="0"/>
              <a:t>The second two marks are for explaining the reason why you have chosen this alternative/additional method</a:t>
            </a:r>
          </a:p>
          <a:p>
            <a:r>
              <a:rPr lang="en-GB" dirty="0" smtClean="0"/>
              <a:t>To gain the two marks, I would suggest explaining how and why this would improve the study. </a:t>
            </a:r>
          </a:p>
          <a:p>
            <a:r>
              <a:rPr lang="en-GB" dirty="0" smtClean="0"/>
              <a:t>You need a good working knowledge of the strengths and weaknesses of all named research methods </a:t>
            </a:r>
          </a:p>
          <a:p>
            <a:pPr lvl="1"/>
            <a:r>
              <a:rPr lang="en-GB" dirty="0" smtClean="0"/>
              <a:t>Your rationale might include reference to weaknesses of the method used in the scenario (for this particular study) and then showing how the strengths of your suggested method would help overcome these problems.</a:t>
            </a:r>
            <a:endParaRPr lang="en-GB" dirty="0"/>
          </a:p>
        </p:txBody>
      </p:sp>
    </p:spTree>
    <p:extLst>
      <p:ext uri="{BB962C8B-B14F-4D97-AF65-F5344CB8AC3E}">
        <p14:creationId xmlns:p14="http://schemas.microsoft.com/office/powerpoint/2010/main" val="154081624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smtClean="0"/>
              <a:t>Example </a:t>
            </a:r>
            <a:r>
              <a:rPr lang="en-GB" dirty="0"/>
              <a:t>1</a:t>
            </a:r>
            <a:r>
              <a:rPr lang="en-GB" dirty="0" smtClean="0"/>
              <a:t>c for a scenario where the method was interviewing</a:t>
            </a:r>
            <a:endParaRPr lang="en-GB" dirty="0"/>
          </a:p>
        </p:txBody>
      </p:sp>
      <p:sp>
        <p:nvSpPr>
          <p:cNvPr id="3" name="Content Placeholder 2"/>
          <p:cNvSpPr>
            <a:spLocks noGrp="1"/>
          </p:cNvSpPr>
          <p:nvPr>
            <p:ph idx="1"/>
          </p:nvPr>
        </p:nvSpPr>
        <p:spPr/>
        <p:txBody>
          <a:bodyPr>
            <a:normAutofit fontScale="62500" lnSpcReduction="20000"/>
          </a:bodyPr>
          <a:lstStyle/>
          <a:p>
            <a:pPr lvl="0"/>
            <a:r>
              <a:rPr lang="en-GB" dirty="0"/>
              <a:t>The researcher could use a </a:t>
            </a:r>
            <a:r>
              <a:rPr lang="en-GB" b="1" dirty="0"/>
              <a:t>naturalistic observation</a:t>
            </a:r>
            <a:r>
              <a:rPr lang="en-GB" dirty="0"/>
              <a:t>, by </a:t>
            </a:r>
            <a:r>
              <a:rPr lang="en-GB" dirty="0" smtClean="0"/>
              <a:t>positioning </a:t>
            </a:r>
            <a:r>
              <a:rPr lang="en-GB" dirty="0"/>
              <a:t>a researcher </a:t>
            </a:r>
            <a:r>
              <a:rPr lang="en-GB" dirty="0">
                <a:solidFill>
                  <a:srgbClr val="0070C0"/>
                </a:solidFill>
              </a:rPr>
              <a:t>in the street to observe how people respond to a real homeless person whilst out shopping</a:t>
            </a:r>
            <a:r>
              <a:rPr lang="en-GB" dirty="0" smtClean="0"/>
              <a:t>.</a:t>
            </a:r>
          </a:p>
          <a:p>
            <a:pPr marL="0" lvl="0" indent="0">
              <a:buNone/>
            </a:pPr>
            <a:endParaRPr lang="en-GB" dirty="0"/>
          </a:p>
          <a:p>
            <a:pPr lvl="0"/>
            <a:r>
              <a:rPr lang="en-GB" b="1" dirty="0"/>
              <a:t>This reason for this is that </a:t>
            </a:r>
            <a:r>
              <a:rPr lang="en-GB" dirty="0"/>
              <a:t>it would improve the credibility of the data in comparison with interviewing, which can be prone to social desirability bias</a:t>
            </a:r>
            <a:r>
              <a:rPr lang="en-GB" dirty="0">
                <a:solidFill>
                  <a:srgbClr val="0070C0"/>
                </a:solidFill>
              </a:rPr>
              <a:t>, e.g. people might have wanted to appear compassionate and generous whereas the reality is they might just ignore a homeless person in real life</a:t>
            </a:r>
            <a:r>
              <a:rPr lang="en-GB" dirty="0" smtClean="0">
                <a:solidFill>
                  <a:srgbClr val="0070C0"/>
                </a:solidFill>
              </a:rPr>
              <a:t>.</a:t>
            </a:r>
          </a:p>
          <a:p>
            <a:pPr marL="0" lvl="0" indent="0">
              <a:buNone/>
            </a:pPr>
            <a:endParaRPr lang="en-GB" dirty="0"/>
          </a:p>
          <a:p>
            <a:pPr lvl="0"/>
            <a:r>
              <a:rPr lang="en-GB" b="1" dirty="0"/>
              <a:t>This method would improve the credibility as </a:t>
            </a:r>
            <a:r>
              <a:rPr lang="en-GB" dirty="0"/>
              <a:t>participants would not know they were being observed and would behave in a more natural manner, e.g., </a:t>
            </a:r>
            <a:r>
              <a:rPr lang="en-GB" dirty="0">
                <a:solidFill>
                  <a:srgbClr val="0070C0"/>
                </a:solidFill>
              </a:rPr>
              <a:t>the researcher could pretend to wait for a bus whilst texting but really they would be recording field notes about how unassuming passers-by behave when they get near to a homeless person.</a:t>
            </a:r>
          </a:p>
          <a:p>
            <a:endParaRPr lang="en-GB" dirty="0" smtClean="0"/>
          </a:p>
        </p:txBody>
      </p:sp>
    </p:spTree>
    <p:extLst>
      <p:ext uri="{BB962C8B-B14F-4D97-AF65-F5344CB8AC3E}">
        <p14:creationId xmlns:p14="http://schemas.microsoft.com/office/powerpoint/2010/main" val="348068437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lvl="0"/>
            <a:r>
              <a:rPr kumimoji="0" lang="en-US" altLang="en-US" b="1" i="0" u="none" strike="noStrike" cap="none" normalizeH="0" baseline="0" dirty="0" smtClean="0">
                <a:ln>
                  <a:noFill/>
                </a:ln>
                <a:solidFill>
                  <a:srgbClr val="292929"/>
                </a:solidFill>
                <a:effectLst/>
                <a:latin typeface="myriad-pro-regular"/>
                <a:cs typeface="Arial" pitchFamily="34" charset="0"/>
              </a:rPr>
              <a:t>Question 2</a:t>
            </a:r>
            <a:br>
              <a:rPr kumimoji="0" lang="en-US" altLang="en-US" b="1" i="0" u="none" strike="noStrike" cap="none" normalizeH="0" baseline="0" dirty="0" smtClean="0">
                <a:ln>
                  <a:noFill/>
                </a:ln>
                <a:solidFill>
                  <a:srgbClr val="292929"/>
                </a:solidFill>
                <a:effectLst/>
                <a:latin typeface="myriad-pro-regular"/>
                <a:cs typeface="Arial" pitchFamily="34" charset="0"/>
              </a:rPr>
            </a:br>
            <a:endParaRPr lang="en-GB" dirty="0"/>
          </a:p>
        </p:txBody>
      </p:sp>
      <p:sp>
        <p:nvSpPr>
          <p:cNvPr id="3" name="Content Placeholder 2"/>
          <p:cNvSpPr>
            <a:spLocks noGrp="1"/>
          </p:cNvSpPr>
          <p:nvPr>
            <p:ph idx="1"/>
          </p:nvPr>
        </p:nvSpPr>
        <p:spPr>
          <a:xfrm>
            <a:off x="457200" y="1124744"/>
            <a:ext cx="8229600" cy="5001419"/>
          </a:xfrm>
        </p:spPr>
        <p:txBody>
          <a:bodyPr>
            <a:normAutofit/>
          </a:bodyPr>
          <a:lstStyle/>
          <a:p>
            <a:pPr lvl="0"/>
            <a:r>
              <a:rPr kumimoji="0" lang="en-US" altLang="en-US" sz="3000" b="0" i="0" u="none" strike="noStrike" cap="none" normalizeH="0" baseline="0" dirty="0" smtClean="0">
                <a:ln>
                  <a:noFill/>
                </a:ln>
                <a:effectLst/>
                <a:cs typeface="Arial" pitchFamily="34" charset="0"/>
              </a:rPr>
              <a:t>Your paper will include </a:t>
            </a:r>
            <a:r>
              <a:rPr kumimoji="0" lang="en-US" altLang="en-US" sz="3000" b="1" i="0" u="none" strike="noStrike" cap="none" normalizeH="0" baseline="0" dirty="0" smtClean="0">
                <a:ln>
                  <a:noFill/>
                </a:ln>
                <a:effectLst/>
                <a:cs typeface="Arial" pitchFamily="34" charset="0"/>
              </a:rPr>
              <a:t>ONE</a:t>
            </a:r>
            <a:r>
              <a:rPr kumimoji="0" lang="en-US" altLang="en-US" sz="3000" b="0" i="0" u="none" strike="noStrike" cap="none" normalizeH="0" baseline="0" dirty="0" smtClean="0">
                <a:ln>
                  <a:noFill/>
                </a:ln>
                <a:effectLst/>
                <a:cs typeface="Arial" pitchFamily="34" charset="0"/>
              </a:rPr>
              <a:t> of the following questions, for a total of 6 marks</a:t>
            </a:r>
          </a:p>
          <a:p>
            <a:pPr lvl="0"/>
            <a:r>
              <a:rPr kumimoji="0" lang="en-US" altLang="en-US" sz="3000" b="0" i="0" u="none" strike="noStrike" cap="none" normalizeH="0" baseline="0" dirty="0" smtClean="0">
                <a:ln>
                  <a:noFill/>
                </a:ln>
                <a:effectLst/>
                <a:cs typeface="Arial" pitchFamily="34" charset="0"/>
              </a:rPr>
              <a:t>The question will be assessed using an analytical mark scheme.</a:t>
            </a:r>
          </a:p>
          <a:p>
            <a:pPr lvl="1"/>
            <a:r>
              <a:rPr lang="en-GB" sz="2600" b="1" dirty="0" smtClean="0">
                <a:effectLst/>
              </a:rPr>
              <a:t>Describe</a:t>
            </a:r>
            <a:r>
              <a:rPr lang="en-GB" sz="2600" dirty="0" smtClean="0">
                <a:effectLst/>
              </a:rPr>
              <a:t> the ethical considerations that were applied in the study and </a:t>
            </a:r>
            <a:r>
              <a:rPr lang="en-GB" sz="2600" b="1" dirty="0" smtClean="0">
                <a:effectLst/>
              </a:rPr>
              <a:t>explain</a:t>
            </a:r>
            <a:r>
              <a:rPr lang="en-GB" sz="2600" dirty="0" smtClean="0">
                <a:effectLst/>
              </a:rPr>
              <a:t> if further ethical considerations could be applied. (6)</a:t>
            </a:r>
          </a:p>
          <a:p>
            <a:pPr lvl="1"/>
            <a:r>
              <a:rPr lang="en-GB" sz="2600" b="1" dirty="0" smtClean="0">
                <a:effectLst/>
              </a:rPr>
              <a:t>Describe</a:t>
            </a:r>
            <a:r>
              <a:rPr lang="en-GB" sz="2600" dirty="0" smtClean="0">
                <a:effectLst/>
              </a:rPr>
              <a:t> the ethical considerations in reporting the results and </a:t>
            </a:r>
            <a:r>
              <a:rPr lang="en-GB" sz="2600" b="1" dirty="0" smtClean="0">
                <a:effectLst/>
              </a:rPr>
              <a:t>explain</a:t>
            </a:r>
            <a:r>
              <a:rPr lang="en-GB" sz="2600" dirty="0" smtClean="0">
                <a:effectLst/>
              </a:rPr>
              <a:t> additional ethical considerations that could be taken into account when applying the findings of the study. (6)</a:t>
            </a:r>
          </a:p>
          <a:p>
            <a:endParaRPr lang="en-GB" dirty="0" smtClean="0">
              <a:effectLst/>
            </a:endParaRPr>
          </a:p>
          <a:p>
            <a:pPr lvl="0"/>
            <a:endParaRPr kumimoji="0" lang="en-US" altLang="en-US" b="0" i="0" u="none" strike="noStrike" cap="none" normalizeH="0" baseline="0" dirty="0" smtClean="0">
              <a:ln>
                <a:noFill/>
              </a:ln>
              <a:solidFill>
                <a:srgbClr val="292929"/>
              </a:solidFill>
              <a:effectLst/>
              <a:latin typeface="myriad-pro-regular"/>
              <a:cs typeface="Arial" pitchFamily="34" charset="0"/>
            </a:endParaRPr>
          </a:p>
          <a:p>
            <a:pPr lvl="0"/>
            <a:endParaRPr kumimoji="0" lang="en-US" altLang="en-US" sz="9600" b="1" i="0" u="none" strike="noStrike" cap="none" normalizeH="0" baseline="0" dirty="0" smtClean="0">
              <a:ln>
                <a:noFill/>
              </a:ln>
              <a:solidFill>
                <a:srgbClr val="292929"/>
              </a:solidFill>
              <a:effectLst/>
              <a:latin typeface="myriad-pro-regular"/>
              <a:cs typeface="Arial" pitchFamily="34" charset="0"/>
            </a:endParaRPr>
          </a:p>
          <a:p>
            <a:endParaRPr lang="en-GB" dirty="0"/>
          </a:p>
        </p:txBody>
      </p:sp>
    </p:spTree>
    <p:extLst>
      <p:ext uri="{BB962C8B-B14F-4D97-AF65-F5344CB8AC3E}">
        <p14:creationId xmlns:p14="http://schemas.microsoft.com/office/powerpoint/2010/main" val="391273081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404664"/>
            <a:ext cx="8229600" cy="1143000"/>
          </a:xfrm>
        </p:spPr>
        <p:txBody>
          <a:bodyPr>
            <a:normAutofit fontScale="90000"/>
          </a:bodyPr>
          <a:lstStyle/>
          <a:p>
            <a:pPr lvl="1" algn="ctr" rtl="0">
              <a:spcBef>
                <a:spcPct val="0"/>
              </a:spcBef>
            </a:pPr>
            <a:r>
              <a:rPr lang="en-GB" sz="3100" b="1" dirty="0" smtClean="0">
                <a:effectLst/>
              </a:rPr>
              <a:t>Describe</a:t>
            </a:r>
            <a:r>
              <a:rPr lang="en-GB" sz="3100" dirty="0" smtClean="0">
                <a:effectLst/>
              </a:rPr>
              <a:t> the ethical considerations that were applied in the study and </a:t>
            </a:r>
            <a:r>
              <a:rPr lang="en-GB" sz="3100" b="1" dirty="0" smtClean="0">
                <a:effectLst/>
              </a:rPr>
              <a:t>explain</a:t>
            </a:r>
            <a:r>
              <a:rPr lang="en-GB" sz="3100" dirty="0" smtClean="0">
                <a:effectLst/>
              </a:rPr>
              <a:t> if further ethical considerations could be applied. (6)</a:t>
            </a:r>
            <a:r>
              <a:rPr lang="en-GB" sz="2600" dirty="0" smtClean="0">
                <a:effectLst/>
              </a:rPr>
              <a:t/>
            </a:r>
            <a:br>
              <a:rPr lang="en-GB" sz="2600" dirty="0" smtClean="0">
                <a:effectLst/>
              </a:rPr>
            </a:br>
            <a:endParaRPr lang="en-GB" dirty="0"/>
          </a:p>
        </p:txBody>
      </p:sp>
      <p:sp>
        <p:nvSpPr>
          <p:cNvPr id="3" name="Content Placeholder 2"/>
          <p:cNvSpPr>
            <a:spLocks noGrp="1"/>
          </p:cNvSpPr>
          <p:nvPr>
            <p:ph idx="1"/>
          </p:nvPr>
        </p:nvSpPr>
        <p:spPr>
          <a:xfrm>
            <a:off x="457200" y="1628800"/>
            <a:ext cx="8229600" cy="4497363"/>
          </a:xfrm>
        </p:spPr>
        <p:txBody>
          <a:bodyPr>
            <a:normAutofit fontScale="77500" lnSpcReduction="20000"/>
          </a:bodyPr>
          <a:lstStyle/>
          <a:p>
            <a:r>
              <a:rPr lang="en-GB" dirty="0" smtClean="0"/>
              <a:t>Up to three marks for describing ethical considerations in the study</a:t>
            </a:r>
          </a:p>
          <a:p>
            <a:r>
              <a:rPr lang="en-GB" dirty="0" smtClean="0"/>
              <a:t>Up to a further three marks for explaining if further considerations could be applied</a:t>
            </a:r>
          </a:p>
          <a:p>
            <a:r>
              <a:rPr lang="en-GB" dirty="0" smtClean="0"/>
              <a:t>Ethical considerations include:</a:t>
            </a:r>
          </a:p>
          <a:p>
            <a:pPr lvl="1"/>
            <a:r>
              <a:rPr lang="en-GB" dirty="0" smtClean="0"/>
              <a:t>Consent: Fully, partially informed (presumptive, proxy, general prior)</a:t>
            </a:r>
          </a:p>
          <a:p>
            <a:pPr lvl="1"/>
            <a:r>
              <a:rPr lang="en-GB" dirty="0" smtClean="0"/>
              <a:t>Deception </a:t>
            </a:r>
            <a:r>
              <a:rPr lang="en-GB" dirty="0"/>
              <a:t>must be </a:t>
            </a:r>
            <a:r>
              <a:rPr lang="en-GB" dirty="0" smtClean="0"/>
              <a:t>justified</a:t>
            </a:r>
          </a:p>
          <a:p>
            <a:pPr lvl="1"/>
            <a:r>
              <a:rPr lang="en-GB" dirty="0" smtClean="0"/>
              <a:t>Harm: Protection from undue physical and/or psychological harm/stress</a:t>
            </a:r>
            <a:endParaRPr lang="en-GB" dirty="0"/>
          </a:p>
          <a:p>
            <a:pPr lvl="1"/>
            <a:r>
              <a:rPr lang="en-GB" dirty="0"/>
              <a:t>R</a:t>
            </a:r>
            <a:r>
              <a:rPr lang="en-GB" dirty="0" smtClean="0"/>
              <a:t>ight </a:t>
            </a:r>
            <a:r>
              <a:rPr lang="en-GB" dirty="0"/>
              <a:t>to withdraw </a:t>
            </a:r>
            <a:endParaRPr lang="en-GB" dirty="0" smtClean="0"/>
          </a:p>
          <a:p>
            <a:pPr lvl="1"/>
            <a:r>
              <a:rPr lang="en-GB" dirty="0" smtClean="0"/>
              <a:t>Anonymity and confidentiality</a:t>
            </a:r>
            <a:endParaRPr lang="en-GB" dirty="0"/>
          </a:p>
          <a:p>
            <a:pPr lvl="1"/>
            <a:r>
              <a:rPr lang="en-GB" dirty="0" smtClean="0"/>
              <a:t>Debriefing</a:t>
            </a:r>
            <a:endParaRPr lang="en-GB" dirty="0"/>
          </a:p>
        </p:txBody>
      </p:sp>
    </p:spTree>
    <p:extLst>
      <p:ext uri="{BB962C8B-B14F-4D97-AF65-F5344CB8AC3E}">
        <p14:creationId xmlns:p14="http://schemas.microsoft.com/office/powerpoint/2010/main" val="72205725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smtClean="0"/>
              <a:t>Commands terms; </a:t>
            </a:r>
            <a:br>
              <a:rPr lang="en-GB" dirty="0" smtClean="0"/>
            </a:br>
            <a:r>
              <a:rPr lang="en-GB" dirty="0" smtClean="0"/>
              <a:t>Describe and Explain</a:t>
            </a:r>
            <a:endParaRPr lang="en-GB" dirty="0"/>
          </a:p>
        </p:txBody>
      </p:sp>
      <p:sp>
        <p:nvSpPr>
          <p:cNvPr id="3" name="Content Placeholder 2"/>
          <p:cNvSpPr>
            <a:spLocks noGrp="1"/>
          </p:cNvSpPr>
          <p:nvPr>
            <p:ph idx="1"/>
          </p:nvPr>
        </p:nvSpPr>
        <p:spPr>
          <a:xfrm>
            <a:off x="457200" y="1600200"/>
            <a:ext cx="8229600" cy="4997152"/>
          </a:xfrm>
        </p:spPr>
        <p:txBody>
          <a:bodyPr>
            <a:normAutofit fontScale="77500" lnSpcReduction="20000"/>
          </a:bodyPr>
          <a:lstStyle/>
          <a:p>
            <a:r>
              <a:rPr lang="en-GB" dirty="0" smtClean="0"/>
              <a:t>The first three marks are description (150 words); use the characteristics from the table but make sure each point is fully contextualised; no link to scenario no mark.</a:t>
            </a:r>
          </a:p>
          <a:p>
            <a:r>
              <a:rPr lang="en-GB" dirty="0" smtClean="0"/>
              <a:t>The second three marks are explanation, i.e.</a:t>
            </a:r>
          </a:p>
          <a:p>
            <a:pPr lvl="1"/>
            <a:r>
              <a:rPr lang="en-GB" dirty="0" smtClean="0"/>
              <a:t>how would you implement your ethical consideration (75 words; about three sentences)</a:t>
            </a:r>
          </a:p>
          <a:p>
            <a:pPr lvl="1"/>
            <a:r>
              <a:rPr lang="en-GB" dirty="0" smtClean="0"/>
              <a:t>why would this make the study more ethical – what would the strengths be of this modification (75 words; </a:t>
            </a:r>
            <a:r>
              <a:rPr lang="en-GB" dirty="0" smtClean="0"/>
              <a:t>about three sentences</a:t>
            </a:r>
            <a:r>
              <a:rPr lang="en-GB" dirty="0" smtClean="0"/>
              <a:t>)</a:t>
            </a:r>
          </a:p>
          <a:p>
            <a:r>
              <a:rPr lang="en-GB" dirty="0" smtClean="0"/>
              <a:t>If you don’t have enough to say for second three marks by looking at one extra ethical consideration, then try suggesting two modifications that could be made.</a:t>
            </a:r>
          </a:p>
          <a:p>
            <a:r>
              <a:rPr lang="en-GB" dirty="0" smtClean="0"/>
              <a:t>You should write around 300 words in total for this question; 150 for describe and 150 for explain.</a:t>
            </a:r>
          </a:p>
          <a:p>
            <a:pPr lvl="1"/>
            <a:endParaRPr lang="en-GB" dirty="0"/>
          </a:p>
        </p:txBody>
      </p:sp>
    </p:spTree>
    <p:extLst>
      <p:ext uri="{BB962C8B-B14F-4D97-AF65-F5344CB8AC3E}">
        <p14:creationId xmlns:p14="http://schemas.microsoft.com/office/powerpoint/2010/main" val="410675896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Question 2a sample writing</a:t>
            </a:r>
            <a:endParaRPr lang="en-GB" dirty="0"/>
          </a:p>
        </p:txBody>
      </p:sp>
      <p:sp>
        <p:nvSpPr>
          <p:cNvPr id="3" name="Content Placeholder 2"/>
          <p:cNvSpPr>
            <a:spLocks noGrp="1"/>
          </p:cNvSpPr>
          <p:nvPr>
            <p:ph idx="1"/>
          </p:nvPr>
        </p:nvSpPr>
        <p:spPr/>
        <p:txBody>
          <a:bodyPr/>
          <a:lstStyle/>
          <a:p>
            <a:endParaRPr lang="en-GB"/>
          </a:p>
        </p:txBody>
      </p:sp>
    </p:spTree>
    <p:extLst>
      <p:ext uri="{BB962C8B-B14F-4D97-AF65-F5344CB8AC3E}">
        <p14:creationId xmlns:p14="http://schemas.microsoft.com/office/powerpoint/2010/main" val="200392255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lvl="1" algn="ctr" rtl="0">
              <a:spcBef>
                <a:spcPct val="0"/>
              </a:spcBef>
            </a:pPr>
            <a:r>
              <a:rPr lang="en-GB" sz="2600" b="1" dirty="0" smtClean="0">
                <a:effectLst/>
              </a:rPr>
              <a:t>Describe</a:t>
            </a:r>
            <a:r>
              <a:rPr lang="en-GB" sz="2600" dirty="0" smtClean="0">
                <a:effectLst/>
              </a:rPr>
              <a:t> the ethical considerations in reporting the results (3)</a:t>
            </a:r>
            <a:endParaRPr lang="en-GB" dirty="0"/>
          </a:p>
        </p:txBody>
      </p:sp>
      <p:sp>
        <p:nvSpPr>
          <p:cNvPr id="3" name="Content Placeholder 2"/>
          <p:cNvSpPr>
            <a:spLocks noGrp="1"/>
          </p:cNvSpPr>
          <p:nvPr>
            <p:ph idx="1"/>
          </p:nvPr>
        </p:nvSpPr>
        <p:spPr/>
        <p:txBody>
          <a:bodyPr>
            <a:normAutofit fontScale="92500" lnSpcReduction="10000"/>
          </a:bodyPr>
          <a:lstStyle/>
          <a:p>
            <a:r>
              <a:rPr lang="en-GB" sz="2400" dirty="0" smtClean="0"/>
              <a:t>The second version of Q2 also has two parts and again a good way to structure your answer is to separate them and write for three marks on each.</a:t>
            </a:r>
          </a:p>
          <a:p>
            <a:r>
              <a:rPr lang="en-GB" sz="2400" dirty="0" smtClean="0"/>
              <a:t>You would need to write around 150 words on the above section of this question (based on 2 mins per mark and 25 words per min)</a:t>
            </a:r>
          </a:p>
          <a:p>
            <a:r>
              <a:rPr lang="en-GB" sz="2400" dirty="0" smtClean="0"/>
              <a:t>If you could think of three considerations,  this would be 50 words or two sentences per point.</a:t>
            </a:r>
          </a:p>
          <a:p>
            <a:r>
              <a:rPr lang="en-GB" sz="2400" dirty="0" smtClean="0"/>
              <a:t>The focus in this question is on </a:t>
            </a:r>
            <a:r>
              <a:rPr lang="en-GB" sz="2400" b="1" dirty="0" smtClean="0"/>
              <a:t>REPORTING; </a:t>
            </a:r>
          </a:p>
          <a:p>
            <a:pPr lvl="1"/>
            <a:r>
              <a:rPr lang="en-GB" sz="2000" dirty="0" smtClean="0"/>
              <a:t>this question is not about costs to participants, </a:t>
            </a:r>
          </a:p>
          <a:p>
            <a:pPr lvl="1"/>
            <a:r>
              <a:rPr lang="en-GB" sz="2000" dirty="0" smtClean="0"/>
              <a:t>it is about the way the study is communicated in the write-up</a:t>
            </a:r>
          </a:p>
          <a:p>
            <a:pPr lvl="1"/>
            <a:r>
              <a:rPr lang="en-GB" sz="2000" dirty="0" smtClean="0"/>
              <a:t>once the work is in the public domain, it may be used by others in order to bring about benefits to society, however, studies also have the possibility of bringing harm unless psychologist safeguard against this in the way they write up the report</a:t>
            </a:r>
            <a:endParaRPr lang="en-GB" sz="2000" dirty="0"/>
          </a:p>
        </p:txBody>
      </p:sp>
    </p:spTree>
    <p:extLst>
      <p:ext uri="{BB962C8B-B14F-4D97-AF65-F5344CB8AC3E}">
        <p14:creationId xmlns:p14="http://schemas.microsoft.com/office/powerpoint/2010/main" val="378299600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a:t>E</a:t>
            </a:r>
            <a:r>
              <a:rPr lang="en-GB" dirty="0" smtClean="0">
                <a:effectLst/>
              </a:rPr>
              <a:t>thical considerations in reporting</a:t>
            </a:r>
            <a:endParaRPr lang="en-GB" dirty="0"/>
          </a:p>
        </p:txBody>
      </p:sp>
      <p:sp>
        <p:nvSpPr>
          <p:cNvPr id="3" name="Content Placeholder 2"/>
          <p:cNvSpPr>
            <a:spLocks noGrp="1"/>
          </p:cNvSpPr>
          <p:nvPr>
            <p:ph idx="1"/>
          </p:nvPr>
        </p:nvSpPr>
        <p:spPr>
          <a:xfrm>
            <a:off x="457200" y="1412776"/>
            <a:ext cx="8363272" cy="4713387"/>
          </a:xfrm>
        </p:spPr>
        <p:txBody>
          <a:bodyPr>
            <a:noAutofit/>
          </a:bodyPr>
          <a:lstStyle/>
          <a:p>
            <a:r>
              <a:rPr lang="en-GB" sz="2400" dirty="0" smtClean="0"/>
              <a:t>Aim to write 150 words for this section</a:t>
            </a:r>
          </a:p>
          <a:p>
            <a:r>
              <a:rPr lang="en-GB" sz="2400" dirty="0" smtClean="0"/>
              <a:t>You could describe one or more considerations in this paragraph. </a:t>
            </a:r>
          </a:p>
          <a:p>
            <a:r>
              <a:rPr lang="en-GB" sz="2400" dirty="0" smtClean="0"/>
              <a:t>Once a study has been completed the analysis should be shared with the </a:t>
            </a:r>
            <a:r>
              <a:rPr lang="en-GB" sz="2400" dirty="0" err="1" smtClean="0"/>
              <a:t>Pps</a:t>
            </a:r>
            <a:r>
              <a:rPr lang="en-GB" sz="2400" dirty="0" smtClean="0"/>
              <a:t>, including any ‘next steps’ i.e. </a:t>
            </a:r>
          </a:p>
          <a:p>
            <a:pPr lvl="1"/>
            <a:r>
              <a:rPr lang="en-GB" sz="2400" dirty="0" smtClean="0"/>
              <a:t>what direction future research might take based on this study</a:t>
            </a:r>
          </a:p>
          <a:p>
            <a:pPr lvl="1"/>
            <a:r>
              <a:rPr lang="en-GB" sz="2400" dirty="0" smtClean="0"/>
              <a:t>if any interventions for example might be developed from the findings.</a:t>
            </a:r>
          </a:p>
          <a:p>
            <a:r>
              <a:rPr lang="en-GB" sz="2400" dirty="0" smtClean="0"/>
              <a:t>Much of what you write here will be linked directly to information found in the scenario; if the examiner decides to ask this question, hopefully the scenario will have been written to include suitable ‘hooks’ for you to find and use</a:t>
            </a:r>
          </a:p>
        </p:txBody>
      </p:sp>
    </p:spTree>
    <p:extLst>
      <p:ext uri="{BB962C8B-B14F-4D97-AF65-F5344CB8AC3E}">
        <p14:creationId xmlns:p14="http://schemas.microsoft.com/office/powerpoint/2010/main" val="359276434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476672"/>
            <a:ext cx="8229600" cy="1143000"/>
          </a:xfrm>
        </p:spPr>
        <p:txBody>
          <a:bodyPr>
            <a:normAutofit fontScale="90000"/>
          </a:bodyPr>
          <a:lstStyle/>
          <a:p>
            <a:r>
              <a:rPr lang="en-GB" dirty="0" smtClean="0"/>
              <a:t>Ethical considerations in reporting could include:</a:t>
            </a:r>
            <a:br>
              <a:rPr lang="en-GB" dirty="0" smtClean="0"/>
            </a:br>
            <a:endParaRPr lang="en-GB" dirty="0"/>
          </a:p>
        </p:txBody>
      </p:sp>
      <p:sp>
        <p:nvSpPr>
          <p:cNvPr id="3" name="Content Placeholder 2"/>
          <p:cNvSpPr>
            <a:spLocks noGrp="1"/>
          </p:cNvSpPr>
          <p:nvPr>
            <p:ph idx="1"/>
          </p:nvPr>
        </p:nvSpPr>
        <p:spPr/>
        <p:txBody>
          <a:bodyPr>
            <a:normAutofit fontScale="85000" lnSpcReduction="20000"/>
          </a:bodyPr>
          <a:lstStyle/>
          <a:p>
            <a:pPr marL="457200" lvl="1" indent="0">
              <a:buNone/>
            </a:pPr>
            <a:r>
              <a:rPr lang="en-GB" sz="2000" dirty="0" smtClean="0"/>
              <a:t>When writing up your report for publication, presenting a poster or talking at a conference</a:t>
            </a:r>
          </a:p>
          <a:p>
            <a:pPr lvl="2"/>
            <a:r>
              <a:rPr lang="en-GB" sz="2000" dirty="0" smtClean="0"/>
              <a:t>Anonymity; links to psychological harm especially for vulnerable people and sensitive research topics; </a:t>
            </a:r>
          </a:p>
          <a:p>
            <a:pPr lvl="3"/>
            <a:r>
              <a:rPr lang="en-GB" dirty="0" smtClean="0"/>
              <a:t>can be particularly hard with case studies of unique individuals; </a:t>
            </a:r>
          </a:p>
          <a:p>
            <a:pPr lvl="3"/>
            <a:r>
              <a:rPr lang="en-GB" dirty="0" smtClean="0"/>
              <a:t>At conferences it could be easy to be caught off guard by a question from the audience and accidentally breach confidentiality or say something that could be seen as unethical especially if the topic is socially sensitive</a:t>
            </a:r>
            <a:endParaRPr lang="en-GB" dirty="0" smtClean="0"/>
          </a:p>
          <a:p>
            <a:pPr lvl="3"/>
            <a:r>
              <a:rPr lang="en-GB" dirty="0" smtClean="0"/>
              <a:t>care needs to be taken when giving characteristics of the sample (e.g. making the organisation from which they were drawn recognisable)</a:t>
            </a:r>
          </a:p>
          <a:p>
            <a:pPr lvl="2"/>
            <a:r>
              <a:rPr lang="en-GB" sz="2000" dirty="0" smtClean="0"/>
              <a:t>Giving </a:t>
            </a:r>
            <a:r>
              <a:rPr lang="en-GB" sz="2000" dirty="0" err="1" smtClean="0"/>
              <a:t>Pps</a:t>
            </a:r>
            <a:r>
              <a:rPr lang="en-GB" sz="2000" dirty="0" smtClean="0"/>
              <a:t> access to the analysis to check for fitness a way of credibility checking in qual. Research to ensure the final report is as meaningful as possible</a:t>
            </a:r>
          </a:p>
          <a:p>
            <a:pPr lvl="2"/>
            <a:r>
              <a:rPr lang="en-GB" sz="2000" dirty="0" smtClean="0"/>
              <a:t>Putting support in place for </a:t>
            </a:r>
            <a:r>
              <a:rPr lang="en-GB" sz="2000" dirty="0" err="1" smtClean="0"/>
              <a:t>Pps</a:t>
            </a:r>
            <a:r>
              <a:rPr lang="en-GB" sz="2000" dirty="0" smtClean="0"/>
              <a:t> before the report comes out</a:t>
            </a:r>
          </a:p>
          <a:p>
            <a:pPr lvl="2"/>
            <a:r>
              <a:rPr lang="en-GB" sz="2000" dirty="0" smtClean="0"/>
              <a:t>Possible legal issues linked to reporting, e.g. libel.</a:t>
            </a:r>
          </a:p>
          <a:p>
            <a:pPr lvl="1"/>
            <a:r>
              <a:rPr lang="en-GB" dirty="0" smtClean="0"/>
              <a:t>Need to remember that journal articles are read by non-professionals too as many journals are now open access online </a:t>
            </a:r>
            <a:endParaRPr lang="en-GB" dirty="0" smtClean="0"/>
          </a:p>
          <a:p>
            <a:endParaRPr lang="en-GB" dirty="0"/>
          </a:p>
        </p:txBody>
      </p:sp>
    </p:spTree>
    <p:extLst>
      <p:ext uri="{BB962C8B-B14F-4D97-AF65-F5344CB8AC3E}">
        <p14:creationId xmlns:p14="http://schemas.microsoft.com/office/powerpoint/2010/main" val="283765019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smtClean="0"/>
              <a:t>When being asked about your study in an interview with the media</a:t>
            </a:r>
            <a:endParaRPr lang="en-GB" dirty="0"/>
          </a:p>
        </p:txBody>
      </p:sp>
      <p:sp>
        <p:nvSpPr>
          <p:cNvPr id="3" name="Content Placeholder 2"/>
          <p:cNvSpPr>
            <a:spLocks noGrp="1"/>
          </p:cNvSpPr>
          <p:nvPr>
            <p:ph idx="1"/>
          </p:nvPr>
        </p:nvSpPr>
        <p:spPr/>
        <p:txBody>
          <a:bodyPr/>
          <a:lstStyle/>
          <a:p>
            <a:pPr marL="342900" lvl="1" indent="-342900">
              <a:buFont typeface="Arial" panose="020B0604020202020204" pitchFamily="34" charset="0"/>
              <a:buChar char="•"/>
            </a:pPr>
            <a:r>
              <a:rPr lang="en-GB" sz="2000" dirty="0" smtClean="0"/>
              <a:t>Psychologists might be asked to report their findings in the media, and be interviewed about their research</a:t>
            </a:r>
          </a:p>
          <a:p>
            <a:pPr marL="342900" lvl="1" indent="-342900">
              <a:buFont typeface="Arial" panose="020B0604020202020204" pitchFamily="34" charset="0"/>
              <a:buChar char="•"/>
            </a:pPr>
            <a:r>
              <a:rPr lang="en-GB" sz="2000" dirty="0" smtClean="0"/>
              <a:t>they should be mindful when answering an interviewer’s questions especially if asked about something a little ‘left-field’ and  outside of their area of expertise/</a:t>
            </a:r>
            <a:r>
              <a:rPr lang="en-GB" sz="2000" b="1" dirty="0" smtClean="0"/>
              <a:t>competence</a:t>
            </a:r>
          </a:p>
          <a:p>
            <a:pPr marL="342900" lvl="1" indent="-342900">
              <a:buFont typeface="Arial" panose="020B0604020202020204" pitchFamily="34" charset="0"/>
              <a:buChar char="•"/>
            </a:pPr>
            <a:r>
              <a:rPr lang="en-GB" sz="2000" dirty="0" smtClean="0"/>
              <a:t>Psychologists </a:t>
            </a:r>
            <a:r>
              <a:rPr lang="en-GB" sz="2000" dirty="0" smtClean="0"/>
              <a:t>should ask for the interview questions in advance so that they can well prepare avoiding poorly considered soundbites that could be used to ill effect when quoted in other sources at a later date. </a:t>
            </a:r>
          </a:p>
          <a:p>
            <a:pPr marL="342900" lvl="1" indent="-342900">
              <a:buFont typeface="Arial" panose="020B0604020202020204" pitchFamily="34" charset="0"/>
              <a:buChar char="•"/>
            </a:pPr>
            <a:r>
              <a:rPr lang="en-GB" sz="2000" dirty="0" smtClean="0"/>
              <a:t>BPS provides media training to avoid such issues.</a:t>
            </a:r>
          </a:p>
          <a:p>
            <a:pPr marL="342900" lvl="1" indent="-342900">
              <a:buFont typeface="Arial" panose="020B0604020202020204" pitchFamily="34" charset="0"/>
              <a:buChar char="•"/>
            </a:pPr>
            <a:r>
              <a:rPr lang="en-GB" sz="2000" dirty="0" smtClean="0"/>
              <a:t>Psychologists must be mindful of their elevated social status  and subjective credibility conferred by their title (e.g. Dr, Professor); people will believe what they say so they must communicate with due care.</a:t>
            </a:r>
            <a:endParaRPr lang="en-GB" sz="2000" dirty="0" smtClean="0"/>
          </a:p>
          <a:p>
            <a:endParaRPr lang="en-GB" dirty="0"/>
          </a:p>
        </p:txBody>
      </p:sp>
    </p:spTree>
    <p:extLst>
      <p:ext uri="{BB962C8B-B14F-4D97-AF65-F5344CB8AC3E}">
        <p14:creationId xmlns:p14="http://schemas.microsoft.com/office/powerpoint/2010/main" val="27762674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692696"/>
            <a:ext cx="8229600" cy="1143000"/>
          </a:xfrm>
        </p:spPr>
        <p:txBody>
          <a:bodyPr>
            <a:noAutofit/>
          </a:bodyPr>
          <a:lstStyle/>
          <a:p>
            <a:r>
              <a:rPr lang="en-GB" sz="2800" dirty="0" smtClean="0"/>
              <a:t>…</a:t>
            </a:r>
            <a:r>
              <a:rPr lang="en-GB" sz="2400" dirty="0" smtClean="0"/>
              <a:t>and explain additional ethical considerations that could be taken into account when applying the findings of the study. (3)</a:t>
            </a:r>
            <a:r>
              <a:rPr lang="en-GB" sz="2800" dirty="0" smtClean="0"/>
              <a:t/>
            </a:r>
            <a:br>
              <a:rPr lang="en-GB" sz="2800" dirty="0" smtClean="0"/>
            </a:br>
            <a:endParaRPr lang="en-GB" sz="2800" dirty="0"/>
          </a:p>
        </p:txBody>
      </p:sp>
      <p:sp>
        <p:nvSpPr>
          <p:cNvPr id="3" name="Content Placeholder 2"/>
          <p:cNvSpPr>
            <a:spLocks noGrp="1"/>
          </p:cNvSpPr>
          <p:nvPr>
            <p:ph idx="1"/>
          </p:nvPr>
        </p:nvSpPr>
        <p:spPr/>
        <p:txBody>
          <a:bodyPr>
            <a:normAutofit fontScale="92500" lnSpcReduction="10000"/>
          </a:bodyPr>
          <a:lstStyle/>
          <a:p>
            <a:r>
              <a:rPr lang="en-GB" sz="2400" dirty="0" smtClean="0"/>
              <a:t>Psychological findings may have far reaching consequences for society, informing political, educational, health economic policies for example; </a:t>
            </a:r>
          </a:p>
          <a:p>
            <a:pPr lvl="1"/>
            <a:r>
              <a:rPr lang="en-GB" sz="2000" dirty="0" smtClean="0"/>
              <a:t>use the scenario carefully to think about how this study could be applied in the real world</a:t>
            </a:r>
          </a:p>
          <a:p>
            <a:r>
              <a:rPr lang="en-GB" sz="2400" dirty="0" smtClean="0"/>
              <a:t>Because psychology occupies such as special position in society, i.e. it has so many applications and possible benefits to society, it is crucial that these are carefully thought through before being broadcast to the wider world</a:t>
            </a:r>
          </a:p>
          <a:p>
            <a:r>
              <a:rPr lang="en-GB" sz="2400" dirty="0" smtClean="0"/>
              <a:t>Lack of planning in this area could lead to people could misconstrue what the study actually shows, making suggestions about applications which are inappropriate given what has actually been shown</a:t>
            </a:r>
          </a:p>
          <a:p>
            <a:pPr lvl="1"/>
            <a:r>
              <a:rPr lang="en-GB" sz="2000" dirty="0" smtClean="0"/>
              <a:t>Think about correlational studies and cause and effect for </a:t>
            </a:r>
            <a:r>
              <a:rPr lang="en-GB" sz="2000" dirty="0" err="1" smtClean="0"/>
              <a:t>exmaple</a:t>
            </a:r>
            <a:r>
              <a:rPr lang="en-GB" sz="2000" dirty="0" smtClean="0"/>
              <a:t>.</a:t>
            </a:r>
            <a:endParaRPr lang="en-GB" sz="2000" dirty="0"/>
          </a:p>
        </p:txBody>
      </p:sp>
    </p:spTree>
    <p:extLst>
      <p:ext uri="{BB962C8B-B14F-4D97-AF65-F5344CB8AC3E}">
        <p14:creationId xmlns:p14="http://schemas.microsoft.com/office/powerpoint/2010/main" val="253245397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Further considerations</a:t>
            </a:r>
            <a:endParaRPr lang="en-GB" dirty="0"/>
          </a:p>
        </p:txBody>
      </p:sp>
      <p:sp>
        <p:nvSpPr>
          <p:cNvPr id="3" name="Content Placeholder 2"/>
          <p:cNvSpPr>
            <a:spLocks noGrp="1"/>
          </p:cNvSpPr>
          <p:nvPr>
            <p:ph idx="1"/>
          </p:nvPr>
        </p:nvSpPr>
        <p:spPr>
          <a:xfrm>
            <a:off x="457200" y="1484784"/>
            <a:ext cx="8229600" cy="4641379"/>
          </a:xfrm>
        </p:spPr>
        <p:txBody>
          <a:bodyPr>
            <a:normAutofit fontScale="55000" lnSpcReduction="20000"/>
          </a:bodyPr>
          <a:lstStyle/>
          <a:p>
            <a:r>
              <a:rPr lang="en-GB" dirty="0" smtClean="0"/>
              <a:t>Peer review is an important part of ensuring that a study is in ‘good shape’ before publication; </a:t>
            </a:r>
          </a:p>
          <a:p>
            <a:r>
              <a:rPr lang="en-GB" dirty="0" smtClean="0"/>
              <a:t>ensures that the statistical analysis is rigorous and appropriate meaning the study is unlikely to make any false claims based on poor analysis.</a:t>
            </a:r>
          </a:p>
          <a:p>
            <a:r>
              <a:rPr lang="en-GB" dirty="0" smtClean="0"/>
              <a:t>It is critical that the procedure of the report is detailed so it can be fairly scrutinised as this will help with the process of evaluating limitations which could mean findings should not be applied in certain ways for example. </a:t>
            </a:r>
          </a:p>
          <a:p>
            <a:r>
              <a:rPr lang="en-GB" dirty="0" smtClean="0"/>
              <a:t>The discussion section should include detailed limitations section and qualitative reports should include a section on personal and epistemological reflexivity</a:t>
            </a:r>
          </a:p>
          <a:p>
            <a:r>
              <a:rPr lang="en-GB" dirty="0" smtClean="0"/>
              <a:t>Limitations might relate to …</a:t>
            </a:r>
          </a:p>
          <a:p>
            <a:pPr lvl="1"/>
            <a:r>
              <a:rPr lang="en-GB" dirty="0" smtClean="0"/>
              <a:t>the extent to which findings are generalisable/transferrable to other contexts; if findings are inappropriately generalised then interventions and campaigns could be developed which will not work for certain groups (</a:t>
            </a:r>
            <a:r>
              <a:rPr lang="en-GB" dirty="0"/>
              <a:t>w</a:t>
            </a:r>
            <a:r>
              <a:rPr lang="en-GB" dirty="0" smtClean="0"/>
              <a:t>aste of taxpayers money, people’s time, raising hope and expectations </a:t>
            </a:r>
            <a:r>
              <a:rPr lang="en-GB" dirty="0" err="1" smtClean="0"/>
              <a:t>etc</a:t>
            </a:r>
            <a:r>
              <a:rPr lang="en-GB" dirty="0" smtClean="0"/>
              <a:t>)</a:t>
            </a:r>
          </a:p>
          <a:p>
            <a:pPr lvl="1"/>
            <a:r>
              <a:rPr lang="en-GB" dirty="0" smtClean="0"/>
              <a:t>Lack of replications or inability to replicate; application of findings should not be pursed until we are sure of the reliability/robustness of the findings, (hint: think about the replicability crisis in psychology).</a:t>
            </a:r>
            <a:endParaRPr lang="en-GB" dirty="0"/>
          </a:p>
        </p:txBody>
      </p:sp>
    </p:spTree>
    <p:extLst>
      <p:ext uri="{BB962C8B-B14F-4D97-AF65-F5344CB8AC3E}">
        <p14:creationId xmlns:p14="http://schemas.microsoft.com/office/powerpoint/2010/main" val="315518369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lvl="0"/>
            <a:r>
              <a:rPr kumimoji="0" lang="en-US" altLang="en-US" b="1" i="0" u="none" strike="noStrike" cap="none" normalizeH="0" baseline="0" dirty="0" smtClean="0">
                <a:ln>
                  <a:noFill/>
                </a:ln>
                <a:solidFill>
                  <a:srgbClr val="292929"/>
                </a:solidFill>
                <a:effectLst/>
                <a:latin typeface="myriad-pro-regular"/>
                <a:cs typeface="Arial" pitchFamily="34" charset="0"/>
              </a:rPr>
              <a:t>Question 3</a:t>
            </a:r>
            <a:br>
              <a:rPr kumimoji="0" lang="en-US" altLang="en-US" b="1" i="0" u="none" strike="noStrike" cap="none" normalizeH="0" baseline="0" dirty="0" smtClean="0">
                <a:ln>
                  <a:noFill/>
                </a:ln>
                <a:solidFill>
                  <a:srgbClr val="292929"/>
                </a:solidFill>
                <a:effectLst/>
                <a:latin typeface="myriad-pro-regular"/>
                <a:cs typeface="Arial" pitchFamily="34" charset="0"/>
              </a:rPr>
            </a:br>
            <a:endParaRPr lang="en-GB" dirty="0"/>
          </a:p>
        </p:txBody>
      </p:sp>
      <p:sp>
        <p:nvSpPr>
          <p:cNvPr id="3" name="Content Placeholder 2"/>
          <p:cNvSpPr>
            <a:spLocks noGrp="1"/>
          </p:cNvSpPr>
          <p:nvPr>
            <p:ph idx="1"/>
          </p:nvPr>
        </p:nvSpPr>
        <p:spPr>
          <a:xfrm>
            <a:off x="457200" y="1196752"/>
            <a:ext cx="8229600" cy="4929411"/>
          </a:xfrm>
        </p:spPr>
        <p:txBody>
          <a:bodyPr>
            <a:normAutofit fontScale="92500" lnSpcReduction="10000"/>
          </a:bodyPr>
          <a:lstStyle/>
          <a:p>
            <a:pPr eaLnBrk="0" fontAlgn="base" hangingPunct="0">
              <a:spcBef>
                <a:spcPct val="0"/>
              </a:spcBef>
              <a:spcAft>
                <a:spcPct val="0"/>
              </a:spcAft>
            </a:pPr>
            <a:r>
              <a:rPr kumimoji="0" lang="en-US" altLang="en-US" b="0" i="0" u="none" strike="noStrike" cap="none" normalizeH="0" baseline="0" dirty="0" smtClean="0">
                <a:ln>
                  <a:noFill/>
                </a:ln>
                <a:solidFill>
                  <a:srgbClr val="292929"/>
                </a:solidFill>
                <a:effectLst/>
                <a:latin typeface="myriad-pro-regular"/>
                <a:cs typeface="Arial" pitchFamily="34" charset="0"/>
              </a:rPr>
              <a:t>Your</a:t>
            </a:r>
            <a:r>
              <a:rPr kumimoji="0" lang="en-US" altLang="en-US" b="0" i="0" u="none" strike="noStrike" cap="none" normalizeH="0" dirty="0" smtClean="0">
                <a:ln>
                  <a:noFill/>
                </a:ln>
                <a:solidFill>
                  <a:srgbClr val="292929"/>
                </a:solidFill>
                <a:effectLst/>
                <a:latin typeface="myriad-pro-regular"/>
                <a:cs typeface="Arial" pitchFamily="34" charset="0"/>
              </a:rPr>
              <a:t> paper will include one of the following 9 markers.</a:t>
            </a:r>
          </a:p>
          <a:p>
            <a:pPr marL="0" indent="0" eaLnBrk="0" fontAlgn="base" hangingPunct="0">
              <a:spcBef>
                <a:spcPct val="0"/>
              </a:spcBef>
              <a:spcAft>
                <a:spcPct val="0"/>
              </a:spcAft>
              <a:buNone/>
            </a:pPr>
            <a:r>
              <a:rPr kumimoji="0" lang="en-US" altLang="en-US" b="0" i="0" u="none" strike="noStrike" cap="none" normalizeH="0" dirty="0" smtClean="0">
                <a:ln>
                  <a:noFill/>
                </a:ln>
                <a:solidFill>
                  <a:srgbClr val="292929"/>
                </a:solidFill>
                <a:effectLst/>
                <a:latin typeface="myriad-pro-regular"/>
                <a:cs typeface="Arial" pitchFamily="34" charset="0"/>
              </a:rPr>
              <a:t> </a:t>
            </a:r>
          </a:p>
          <a:p>
            <a:pPr lvl="1" eaLnBrk="0" fontAlgn="base" hangingPunct="0">
              <a:spcBef>
                <a:spcPct val="0"/>
              </a:spcBef>
              <a:spcAft>
                <a:spcPct val="0"/>
              </a:spcAft>
            </a:pPr>
            <a:r>
              <a:rPr lang="en-GB" b="1" dirty="0" smtClean="0">
                <a:solidFill>
                  <a:prstClr val="black"/>
                </a:solidFill>
              </a:rPr>
              <a:t>Discuss</a:t>
            </a:r>
            <a:r>
              <a:rPr lang="en-GB" dirty="0">
                <a:solidFill>
                  <a:prstClr val="black"/>
                </a:solidFill>
              </a:rPr>
              <a:t> the possibility of </a:t>
            </a:r>
            <a:r>
              <a:rPr lang="en-GB" dirty="0" smtClean="0">
                <a:solidFill>
                  <a:prstClr val="black"/>
                </a:solidFill>
              </a:rPr>
              <a:t>generalizing /</a:t>
            </a:r>
            <a:r>
              <a:rPr lang="en-GB" dirty="0">
                <a:solidFill>
                  <a:prstClr val="black"/>
                </a:solidFill>
              </a:rPr>
              <a:t>transferring the findings of the study</a:t>
            </a:r>
            <a:r>
              <a:rPr lang="en-GB" dirty="0" smtClean="0">
                <a:solidFill>
                  <a:prstClr val="black"/>
                </a:solidFill>
              </a:rPr>
              <a:t>. (9)</a:t>
            </a:r>
          </a:p>
          <a:p>
            <a:pPr lvl="1" eaLnBrk="0" fontAlgn="base" hangingPunct="0">
              <a:spcBef>
                <a:spcPct val="0"/>
              </a:spcBef>
              <a:spcAft>
                <a:spcPct val="0"/>
              </a:spcAft>
            </a:pPr>
            <a:r>
              <a:rPr lang="en-GB" b="1" dirty="0" smtClean="0">
                <a:effectLst/>
              </a:rPr>
              <a:t>Discuss</a:t>
            </a:r>
            <a:r>
              <a:rPr lang="en-GB" dirty="0" smtClean="0">
                <a:effectLst/>
              </a:rPr>
              <a:t> how a researcher could ensure that the results of the study are credible.</a:t>
            </a:r>
            <a:r>
              <a:rPr lang="en-GB" dirty="0">
                <a:solidFill>
                  <a:prstClr val="black"/>
                </a:solidFill>
              </a:rPr>
              <a:t> (9)</a:t>
            </a:r>
            <a:endParaRPr lang="en-GB" dirty="0" smtClean="0">
              <a:effectLst/>
            </a:endParaRPr>
          </a:p>
          <a:p>
            <a:pPr lvl="1" eaLnBrk="0" fontAlgn="base" hangingPunct="0">
              <a:spcBef>
                <a:spcPct val="0"/>
              </a:spcBef>
              <a:spcAft>
                <a:spcPct val="0"/>
              </a:spcAft>
            </a:pPr>
            <a:r>
              <a:rPr lang="en-GB" b="1" dirty="0" smtClean="0">
                <a:effectLst/>
              </a:rPr>
              <a:t>Discuss </a:t>
            </a:r>
            <a:r>
              <a:rPr lang="en-GB" dirty="0" smtClean="0">
                <a:effectLst/>
              </a:rPr>
              <a:t>how the researcher in the study could avoid bias. </a:t>
            </a:r>
            <a:r>
              <a:rPr lang="en-GB" dirty="0">
                <a:solidFill>
                  <a:prstClr val="black"/>
                </a:solidFill>
              </a:rPr>
              <a:t>(9</a:t>
            </a:r>
            <a:r>
              <a:rPr lang="en-GB" dirty="0" smtClean="0">
                <a:solidFill>
                  <a:prstClr val="black"/>
                </a:solidFill>
              </a:rPr>
              <a:t>)</a:t>
            </a:r>
          </a:p>
          <a:p>
            <a:pPr eaLnBrk="0" fontAlgn="base" hangingPunct="0">
              <a:spcBef>
                <a:spcPct val="0"/>
              </a:spcBef>
              <a:spcAft>
                <a:spcPct val="0"/>
              </a:spcAft>
            </a:pPr>
            <a:endParaRPr lang="en-GB" dirty="0" smtClean="0">
              <a:solidFill>
                <a:prstClr val="black"/>
              </a:solidFill>
              <a:effectLst/>
            </a:endParaRPr>
          </a:p>
          <a:p>
            <a:pPr eaLnBrk="0" fontAlgn="base" hangingPunct="0">
              <a:spcBef>
                <a:spcPct val="0"/>
              </a:spcBef>
              <a:spcAft>
                <a:spcPct val="0"/>
              </a:spcAft>
            </a:pPr>
            <a:r>
              <a:rPr lang="en-GB" dirty="0" smtClean="0">
                <a:solidFill>
                  <a:prstClr val="black"/>
                </a:solidFill>
                <a:effectLst/>
              </a:rPr>
              <a:t>As this is an AO3 command term, treat this as a mini ERQ </a:t>
            </a:r>
            <a:endParaRPr lang="en-GB" dirty="0" smtClean="0">
              <a:effectLst/>
            </a:endParaRPr>
          </a:p>
          <a:p>
            <a:pPr marL="0" indent="0" eaLnBrk="0" fontAlgn="base" hangingPunct="0">
              <a:spcBef>
                <a:spcPct val="0"/>
              </a:spcBef>
              <a:spcAft>
                <a:spcPct val="0"/>
              </a:spcAft>
              <a:buNone/>
            </a:pPr>
            <a:endParaRPr lang="en-GB" dirty="0" smtClean="0">
              <a:effectLst/>
            </a:endParaRPr>
          </a:p>
          <a:p>
            <a:pPr marL="0" indent="0" eaLnBrk="0" fontAlgn="base" hangingPunct="0">
              <a:spcBef>
                <a:spcPct val="0"/>
              </a:spcBef>
              <a:spcAft>
                <a:spcPct val="0"/>
              </a:spcAft>
              <a:buNone/>
            </a:pPr>
            <a:endParaRPr lang="en-GB" dirty="0">
              <a:solidFill>
                <a:prstClr val="black"/>
              </a:solidFill>
            </a:endParaRPr>
          </a:p>
          <a:p>
            <a:pPr marL="0" lvl="0" indent="0" eaLnBrk="0" fontAlgn="base" hangingPunct="0">
              <a:spcBef>
                <a:spcPct val="0"/>
              </a:spcBef>
              <a:spcAft>
                <a:spcPct val="0"/>
              </a:spcAft>
              <a:buNone/>
            </a:pPr>
            <a:endParaRPr lang="en-GB" altLang="en-US" dirty="0" smtClean="0"/>
          </a:p>
          <a:p>
            <a:pPr marL="0" lvl="0" indent="0" eaLnBrk="0" fontAlgn="base" hangingPunct="0">
              <a:spcBef>
                <a:spcPct val="0"/>
              </a:spcBef>
              <a:spcAft>
                <a:spcPct val="0"/>
              </a:spcAft>
              <a:buNone/>
            </a:pPr>
            <a:endParaRPr kumimoji="0" lang="en-US" altLang="en-US" sz="1600" b="0" i="0" u="none" strike="noStrike" cap="none" normalizeH="0" baseline="0" dirty="0" smtClean="0">
              <a:ln>
                <a:noFill/>
              </a:ln>
              <a:solidFill>
                <a:schemeClr val="tx1"/>
              </a:solidFill>
              <a:effectLst/>
              <a:latin typeface="Arial" pitchFamily="34" charset="0"/>
              <a:cs typeface="Arial" pitchFamily="34" charset="0"/>
            </a:endParaRPr>
          </a:p>
        </p:txBody>
      </p:sp>
    </p:spTree>
    <p:extLst>
      <p:ext uri="{BB962C8B-B14F-4D97-AF65-F5344CB8AC3E}">
        <p14:creationId xmlns:p14="http://schemas.microsoft.com/office/powerpoint/2010/main" val="347420082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Mark scheme for Question 3</a:t>
            </a:r>
            <a:endParaRPr lang="en-GB" dirty="0"/>
          </a:p>
        </p:txBody>
      </p:sp>
      <p:sp>
        <p:nvSpPr>
          <p:cNvPr id="3" name="Content Placeholder 2"/>
          <p:cNvSpPr>
            <a:spLocks noGrp="1"/>
          </p:cNvSpPr>
          <p:nvPr>
            <p:ph idx="1"/>
          </p:nvPr>
        </p:nvSpPr>
        <p:spPr/>
        <p:txBody>
          <a:bodyPr>
            <a:normAutofit fontScale="92500" lnSpcReduction="10000"/>
          </a:bodyPr>
          <a:lstStyle/>
          <a:p>
            <a:r>
              <a:rPr lang="en-GB" dirty="0" smtClean="0"/>
              <a:t>Your answer needs to be:</a:t>
            </a:r>
          </a:p>
          <a:p>
            <a:r>
              <a:rPr lang="en-GB" dirty="0" smtClean="0"/>
              <a:t>focused </a:t>
            </a:r>
            <a:r>
              <a:rPr lang="en-GB" dirty="0"/>
              <a:t>and </a:t>
            </a:r>
            <a:r>
              <a:rPr lang="en-GB" dirty="0" smtClean="0"/>
              <a:t>effective</a:t>
            </a:r>
          </a:p>
          <a:p>
            <a:r>
              <a:rPr lang="en-GB" dirty="0" smtClean="0"/>
              <a:t>accurate </a:t>
            </a:r>
            <a:r>
              <a:rPr lang="en-GB" dirty="0"/>
              <a:t>argument that addresses the requirements of the </a:t>
            </a:r>
            <a:r>
              <a:rPr lang="en-GB" dirty="0" smtClean="0"/>
              <a:t>question (meets commend term ‘discuss’)</a:t>
            </a:r>
            <a:endParaRPr lang="en-GB" dirty="0"/>
          </a:p>
          <a:p>
            <a:r>
              <a:rPr lang="en-GB" dirty="0" smtClean="0"/>
              <a:t>accurate </a:t>
            </a:r>
            <a:r>
              <a:rPr lang="en-GB" dirty="0"/>
              <a:t>references to </a:t>
            </a:r>
            <a:r>
              <a:rPr lang="en-GB" dirty="0" smtClean="0"/>
              <a:t>research methods with </a:t>
            </a:r>
            <a:r>
              <a:rPr lang="en-GB" dirty="0"/>
              <a:t>regard to the question, describing </a:t>
            </a:r>
            <a:r>
              <a:rPr lang="en-GB" dirty="0" smtClean="0"/>
              <a:t>strengths </a:t>
            </a:r>
            <a:r>
              <a:rPr lang="en-GB" dirty="0"/>
              <a:t>and limitations.</a:t>
            </a:r>
          </a:p>
          <a:p>
            <a:r>
              <a:rPr lang="en-GB" dirty="0" smtClean="0"/>
              <a:t>effective </a:t>
            </a:r>
            <a:r>
              <a:rPr lang="en-GB" dirty="0"/>
              <a:t>use of the stimulus material.</a:t>
            </a:r>
          </a:p>
          <a:p>
            <a:endParaRPr lang="en-GB" dirty="0"/>
          </a:p>
        </p:txBody>
      </p:sp>
    </p:spTree>
    <p:extLst>
      <p:ext uri="{BB962C8B-B14F-4D97-AF65-F5344CB8AC3E}">
        <p14:creationId xmlns:p14="http://schemas.microsoft.com/office/powerpoint/2010/main" val="336361901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0"/>
            <a:ext cx="8229600" cy="1143000"/>
          </a:xfrm>
        </p:spPr>
        <p:txBody>
          <a:bodyPr/>
          <a:lstStyle/>
          <a:p>
            <a:r>
              <a:rPr lang="en-GB" dirty="0" smtClean="0"/>
              <a:t>The Mark Scheme</a:t>
            </a:r>
            <a:endParaRPr lang="en-GB"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189948290"/>
              </p:ext>
            </p:extLst>
          </p:nvPr>
        </p:nvGraphicFramePr>
        <p:xfrm>
          <a:off x="611560" y="1916833"/>
          <a:ext cx="8208912" cy="4483440"/>
        </p:xfrm>
        <a:graphic>
          <a:graphicData uri="http://schemas.openxmlformats.org/drawingml/2006/table">
            <a:tbl>
              <a:tblPr/>
              <a:tblGrid>
                <a:gridCol w="799098"/>
                <a:gridCol w="7409814"/>
              </a:tblGrid>
              <a:tr h="427774">
                <a:tc>
                  <a:txBody>
                    <a:bodyPr/>
                    <a:lstStyle/>
                    <a:p>
                      <a:pPr algn="ctr" fontAlgn="t"/>
                      <a:r>
                        <a:rPr lang="en-GB" sz="1800" dirty="0">
                          <a:effectLst/>
                        </a:rPr>
                        <a:t>0</a:t>
                      </a:r>
                    </a:p>
                  </a:txBody>
                  <a:tcPr marL="40410" marR="40410" marT="20205" marB="20205">
                    <a:lnL w="9525" cap="flat" cmpd="sng" algn="ctr">
                      <a:solidFill>
                        <a:srgbClr val="888888"/>
                      </a:solidFill>
                      <a:prstDash val="solid"/>
                      <a:round/>
                      <a:headEnd type="none" w="med" len="med"/>
                      <a:tailEnd type="none" w="med" len="med"/>
                    </a:lnL>
                    <a:lnR w="9525" cap="flat" cmpd="sng" algn="ctr">
                      <a:solidFill>
                        <a:srgbClr val="888888"/>
                      </a:solidFill>
                      <a:prstDash val="solid"/>
                      <a:round/>
                      <a:headEnd type="none" w="med" len="med"/>
                      <a:tailEnd type="none" w="med" len="med"/>
                    </a:lnR>
                    <a:lnT w="9525" cap="flat" cmpd="sng" algn="ctr">
                      <a:solidFill>
                        <a:srgbClr val="888888"/>
                      </a:solidFill>
                      <a:prstDash val="solid"/>
                      <a:round/>
                      <a:headEnd type="none" w="med" len="med"/>
                      <a:tailEnd type="none" w="med" len="med"/>
                    </a:lnT>
                    <a:lnB w="9525" cap="flat" cmpd="sng" algn="ctr">
                      <a:solidFill>
                        <a:srgbClr val="888888"/>
                      </a:solidFill>
                      <a:prstDash val="solid"/>
                      <a:round/>
                      <a:headEnd type="none" w="med" len="med"/>
                      <a:tailEnd type="none" w="med" len="med"/>
                    </a:lnB>
                    <a:solidFill>
                      <a:srgbClr val="FFFFFF"/>
                    </a:solidFill>
                  </a:tcPr>
                </a:tc>
                <a:tc>
                  <a:txBody>
                    <a:bodyPr/>
                    <a:lstStyle/>
                    <a:p>
                      <a:pPr fontAlgn="t"/>
                      <a:r>
                        <a:rPr lang="en-GB" sz="1600" dirty="0">
                          <a:effectLst/>
                        </a:rPr>
                        <a:t>The answer does not reach a standard described by the descriptors below.</a:t>
                      </a:r>
                    </a:p>
                  </a:txBody>
                  <a:tcPr marL="40410" marR="40410" marT="20205" marB="20205">
                    <a:lnL w="9525" cap="flat" cmpd="sng" algn="ctr">
                      <a:solidFill>
                        <a:srgbClr val="888888"/>
                      </a:solidFill>
                      <a:prstDash val="solid"/>
                      <a:round/>
                      <a:headEnd type="none" w="med" len="med"/>
                      <a:tailEnd type="none" w="med" len="med"/>
                    </a:lnL>
                    <a:lnR w="9525" cap="flat" cmpd="sng" algn="ctr">
                      <a:solidFill>
                        <a:srgbClr val="888888"/>
                      </a:solidFill>
                      <a:prstDash val="solid"/>
                      <a:round/>
                      <a:headEnd type="none" w="med" len="med"/>
                      <a:tailEnd type="none" w="med" len="med"/>
                    </a:lnR>
                    <a:lnT w="9525" cap="flat" cmpd="sng" algn="ctr">
                      <a:solidFill>
                        <a:srgbClr val="888888"/>
                      </a:solidFill>
                      <a:prstDash val="solid"/>
                      <a:round/>
                      <a:headEnd type="none" w="med" len="med"/>
                      <a:tailEnd type="none" w="med" len="med"/>
                    </a:lnT>
                    <a:lnB w="9525" cap="flat" cmpd="sng" algn="ctr">
                      <a:solidFill>
                        <a:srgbClr val="888888"/>
                      </a:solidFill>
                      <a:prstDash val="solid"/>
                      <a:round/>
                      <a:headEnd type="none" w="med" len="med"/>
                      <a:tailEnd type="none" w="med" len="med"/>
                    </a:lnB>
                    <a:solidFill>
                      <a:srgbClr val="FFFFFF"/>
                    </a:solidFill>
                  </a:tcPr>
                </a:tc>
              </a:tr>
              <a:tr h="1315911">
                <a:tc>
                  <a:txBody>
                    <a:bodyPr/>
                    <a:lstStyle/>
                    <a:p>
                      <a:pPr algn="ctr" fontAlgn="t"/>
                      <a:r>
                        <a:rPr lang="en-GB" sz="1800">
                          <a:effectLst/>
                        </a:rPr>
                        <a:t>1–3</a:t>
                      </a:r>
                    </a:p>
                  </a:txBody>
                  <a:tcPr marL="40410" marR="40410" marT="20205" marB="20205">
                    <a:lnL w="9525" cap="flat" cmpd="sng" algn="ctr">
                      <a:solidFill>
                        <a:srgbClr val="888888"/>
                      </a:solidFill>
                      <a:prstDash val="solid"/>
                      <a:round/>
                      <a:headEnd type="none" w="med" len="med"/>
                      <a:tailEnd type="none" w="med" len="med"/>
                    </a:lnL>
                    <a:lnR w="9525" cap="flat" cmpd="sng" algn="ctr">
                      <a:solidFill>
                        <a:srgbClr val="888888"/>
                      </a:solidFill>
                      <a:prstDash val="solid"/>
                      <a:round/>
                      <a:headEnd type="none" w="med" len="med"/>
                      <a:tailEnd type="none" w="med" len="med"/>
                    </a:lnR>
                    <a:lnT w="9525" cap="flat" cmpd="sng" algn="ctr">
                      <a:solidFill>
                        <a:srgbClr val="888888"/>
                      </a:solidFill>
                      <a:prstDash val="solid"/>
                      <a:round/>
                      <a:headEnd type="none" w="med" len="med"/>
                      <a:tailEnd type="none" w="med" len="med"/>
                    </a:lnT>
                    <a:lnB w="9525" cap="flat" cmpd="sng" algn="ctr">
                      <a:solidFill>
                        <a:srgbClr val="888888"/>
                      </a:solidFill>
                      <a:prstDash val="solid"/>
                      <a:round/>
                      <a:headEnd type="none" w="med" len="med"/>
                      <a:tailEnd type="none" w="med" len="med"/>
                    </a:lnB>
                    <a:solidFill>
                      <a:srgbClr val="FFFFFF"/>
                    </a:solidFill>
                  </a:tcPr>
                </a:tc>
                <a:tc>
                  <a:txBody>
                    <a:bodyPr/>
                    <a:lstStyle/>
                    <a:p>
                      <a:pPr fontAlgn="t"/>
                      <a:r>
                        <a:rPr lang="en-GB" sz="1600" dirty="0">
                          <a:effectLst/>
                        </a:rPr>
                        <a:t>The question is </a:t>
                      </a:r>
                      <a:r>
                        <a:rPr lang="en-GB" sz="1600" b="1" dirty="0">
                          <a:effectLst/>
                        </a:rPr>
                        <a:t>misunderstood</a:t>
                      </a:r>
                      <a:r>
                        <a:rPr lang="en-GB" sz="1600" dirty="0">
                          <a:effectLst/>
                        </a:rPr>
                        <a:t> and the </a:t>
                      </a:r>
                      <a:r>
                        <a:rPr lang="en-GB" sz="1600" b="1" dirty="0">
                          <a:effectLst/>
                        </a:rPr>
                        <a:t>central issue is not identified </a:t>
                      </a:r>
                      <a:r>
                        <a:rPr lang="en-GB" sz="1600" dirty="0">
                          <a:effectLst/>
                        </a:rPr>
                        <a:t>correctly, resulting in a </a:t>
                      </a:r>
                      <a:r>
                        <a:rPr lang="en-GB" sz="1600" b="1" dirty="0">
                          <a:effectLst/>
                        </a:rPr>
                        <a:t>mostly irrelevant argument</a:t>
                      </a:r>
                      <a:r>
                        <a:rPr lang="en-GB" sz="1600" dirty="0">
                          <a:effectLst/>
                        </a:rPr>
                        <a:t>.</a:t>
                      </a:r>
                    </a:p>
                    <a:p>
                      <a:pPr fontAlgn="t"/>
                      <a:r>
                        <a:rPr lang="en-GB" sz="1600" dirty="0">
                          <a:effectLst/>
                        </a:rPr>
                        <a:t>The response contains </a:t>
                      </a:r>
                      <a:r>
                        <a:rPr lang="en-GB" sz="1600" b="1" dirty="0">
                          <a:effectLst/>
                        </a:rPr>
                        <a:t>mostly inaccurate references </a:t>
                      </a:r>
                      <a:r>
                        <a:rPr lang="en-GB" sz="1600" dirty="0">
                          <a:effectLst/>
                        </a:rPr>
                        <a:t>to the approaches to research or these are </a:t>
                      </a:r>
                      <a:r>
                        <a:rPr lang="en-GB" sz="1600" b="1" dirty="0">
                          <a:effectLst/>
                        </a:rPr>
                        <a:t>irrelevant to the question</a:t>
                      </a:r>
                      <a:r>
                        <a:rPr lang="en-GB" sz="1600" dirty="0">
                          <a:effectLst/>
                        </a:rPr>
                        <a:t>.</a:t>
                      </a:r>
                    </a:p>
                    <a:p>
                      <a:pPr fontAlgn="t"/>
                      <a:r>
                        <a:rPr lang="en-GB" sz="1600" dirty="0">
                          <a:effectLst/>
                        </a:rPr>
                        <a:t>The reference to the stimulus material </a:t>
                      </a:r>
                      <a:r>
                        <a:rPr lang="en-GB" sz="1600" b="1" dirty="0">
                          <a:effectLst/>
                        </a:rPr>
                        <a:t>relies heavily on direct quotations </a:t>
                      </a:r>
                      <a:r>
                        <a:rPr lang="en-GB" sz="1600" dirty="0">
                          <a:effectLst/>
                        </a:rPr>
                        <a:t>from the text.</a:t>
                      </a:r>
                    </a:p>
                  </a:txBody>
                  <a:tcPr marL="40410" marR="40410" marT="20205" marB="20205">
                    <a:lnL w="9525" cap="flat" cmpd="sng" algn="ctr">
                      <a:solidFill>
                        <a:srgbClr val="888888"/>
                      </a:solidFill>
                      <a:prstDash val="solid"/>
                      <a:round/>
                      <a:headEnd type="none" w="med" len="med"/>
                      <a:tailEnd type="none" w="med" len="med"/>
                    </a:lnL>
                    <a:lnR w="9525" cap="flat" cmpd="sng" algn="ctr">
                      <a:solidFill>
                        <a:srgbClr val="888888"/>
                      </a:solidFill>
                      <a:prstDash val="solid"/>
                      <a:round/>
                      <a:headEnd type="none" w="med" len="med"/>
                      <a:tailEnd type="none" w="med" len="med"/>
                    </a:lnR>
                    <a:lnT w="9525" cap="flat" cmpd="sng" algn="ctr">
                      <a:solidFill>
                        <a:srgbClr val="888888"/>
                      </a:solidFill>
                      <a:prstDash val="solid"/>
                      <a:round/>
                      <a:headEnd type="none" w="med" len="med"/>
                      <a:tailEnd type="none" w="med" len="med"/>
                    </a:lnT>
                    <a:lnB w="9525" cap="flat" cmpd="sng" algn="ctr">
                      <a:solidFill>
                        <a:srgbClr val="888888"/>
                      </a:solidFill>
                      <a:prstDash val="solid"/>
                      <a:round/>
                      <a:headEnd type="none" w="med" len="med"/>
                      <a:tailEnd type="none" w="med" len="med"/>
                    </a:lnB>
                    <a:solidFill>
                      <a:srgbClr val="FF0000"/>
                    </a:solidFill>
                  </a:tcPr>
                </a:tc>
              </a:tr>
              <a:tr h="1315911">
                <a:tc>
                  <a:txBody>
                    <a:bodyPr/>
                    <a:lstStyle/>
                    <a:p>
                      <a:pPr algn="ctr" fontAlgn="t"/>
                      <a:r>
                        <a:rPr lang="en-GB" sz="1800">
                          <a:effectLst/>
                        </a:rPr>
                        <a:t>4–6</a:t>
                      </a:r>
                    </a:p>
                  </a:txBody>
                  <a:tcPr marL="40410" marR="40410" marT="20205" marB="20205">
                    <a:lnL w="9525" cap="flat" cmpd="sng" algn="ctr">
                      <a:solidFill>
                        <a:srgbClr val="888888"/>
                      </a:solidFill>
                      <a:prstDash val="solid"/>
                      <a:round/>
                      <a:headEnd type="none" w="med" len="med"/>
                      <a:tailEnd type="none" w="med" len="med"/>
                    </a:lnL>
                    <a:lnR w="9525" cap="flat" cmpd="sng" algn="ctr">
                      <a:solidFill>
                        <a:srgbClr val="888888"/>
                      </a:solidFill>
                      <a:prstDash val="solid"/>
                      <a:round/>
                      <a:headEnd type="none" w="med" len="med"/>
                      <a:tailEnd type="none" w="med" len="med"/>
                    </a:lnR>
                    <a:lnT w="9525" cap="flat" cmpd="sng" algn="ctr">
                      <a:solidFill>
                        <a:srgbClr val="888888"/>
                      </a:solidFill>
                      <a:prstDash val="solid"/>
                      <a:round/>
                      <a:headEnd type="none" w="med" len="med"/>
                      <a:tailEnd type="none" w="med" len="med"/>
                    </a:lnT>
                    <a:lnB w="9525" cap="flat" cmpd="sng" algn="ctr">
                      <a:solidFill>
                        <a:srgbClr val="888888"/>
                      </a:solidFill>
                      <a:prstDash val="solid"/>
                      <a:round/>
                      <a:headEnd type="none" w="med" len="med"/>
                      <a:tailEnd type="none" w="med" len="med"/>
                    </a:lnB>
                    <a:solidFill>
                      <a:srgbClr val="FFFFFF"/>
                    </a:solidFill>
                  </a:tcPr>
                </a:tc>
                <a:tc>
                  <a:txBody>
                    <a:bodyPr/>
                    <a:lstStyle/>
                    <a:p>
                      <a:pPr fontAlgn="t"/>
                      <a:r>
                        <a:rPr lang="en-GB" sz="1600" dirty="0">
                          <a:effectLst/>
                        </a:rPr>
                        <a:t>The question is understood, but </a:t>
                      </a:r>
                      <a:r>
                        <a:rPr lang="en-GB" sz="1600" b="1" dirty="0">
                          <a:effectLst/>
                        </a:rPr>
                        <a:t>only partially answered </a:t>
                      </a:r>
                      <a:r>
                        <a:rPr lang="en-GB" sz="1600" dirty="0">
                          <a:effectLst/>
                        </a:rPr>
                        <a:t>resulting in an </a:t>
                      </a:r>
                      <a:r>
                        <a:rPr lang="en-GB" sz="1600" b="1" dirty="0">
                          <a:effectLst/>
                        </a:rPr>
                        <a:t>argument of limited scope.</a:t>
                      </a:r>
                    </a:p>
                    <a:p>
                      <a:pPr fontAlgn="t"/>
                      <a:r>
                        <a:rPr lang="en-GB" sz="1600" dirty="0">
                          <a:effectLst/>
                        </a:rPr>
                        <a:t>The response contains </a:t>
                      </a:r>
                      <a:r>
                        <a:rPr lang="en-GB" sz="1600" b="1" dirty="0">
                          <a:effectLst/>
                        </a:rPr>
                        <a:t>mostly accurate</a:t>
                      </a:r>
                      <a:r>
                        <a:rPr lang="en-GB" sz="1600" dirty="0">
                          <a:effectLst/>
                        </a:rPr>
                        <a:t> references to approaches to research which are </a:t>
                      </a:r>
                      <a:r>
                        <a:rPr lang="en-GB" sz="1600" b="1" dirty="0">
                          <a:effectLst/>
                        </a:rPr>
                        <a:t>linked explicitly to the question</a:t>
                      </a:r>
                      <a:r>
                        <a:rPr lang="en-GB" sz="1600" dirty="0">
                          <a:effectLst/>
                        </a:rPr>
                        <a:t>.</a:t>
                      </a:r>
                    </a:p>
                    <a:p>
                      <a:pPr fontAlgn="t"/>
                      <a:r>
                        <a:rPr lang="en-GB" sz="1600" dirty="0">
                          <a:effectLst/>
                        </a:rPr>
                        <a:t>The response makes </a:t>
                      </a:r>
                      <a:r>
                        <a:rPr lang="en-GB" sz="1600" b="1" dirty="0">
                          <a:effectLst/>
                        </a:rPr>
                        <a:t>appropriate but limited use of the stimulus </a:t>
                      </a:r>
                      <a:r>
                        <a:rPr lang="en-GB" sz="1600" dirty="0">
                          <a:effectLst/>
                        </a:rPr>
                        <a:t>material.</a:t>
                      </a:r>
                    </a:p>
                  </a:txBody>
                  <a:tcPr marL="40410" marR="40410" marT="20205" marB="20205">
                    <a:lnL w="9525" cap="flat" cmpd="sng" algn="ctr">
                      <a:solidFill>
                        <a:srgbClr val="888888"/>
                      </a:solidFill>
                      <a:prstDash val="solid"/>
                      <a:round/>
                      <a:headEnd type="none" w="med" len="med"/>
                      <a:tailEnd type="none" w="med" len="med"/>
                    </a:lnL>
                    <a:lnR w="9525" cap="flat" cmpd="sng" algn="ctr">
                      <a:solidFill>
                        <a:srgbClr val="888888"/>
                      </a:solidFill>
                      <a:prstDash val="solid"/>
                      <a:round/>
                      <a:headEnd type="none" w="med" len="med"/>
                      <a:tailEnd type="none" w="med" len="med"/>
                    </a:lnR>
                    <a:lnT w="9525" cap="flat" cmpd="sng" algn="ctr">
                      <a:solidFill>
                        <a:srgbClr val="888888"/>
                      </a:solidFill>
                      <a:prstDash val="solid"/>
                      <a:round/>
                      <a:headEnd type="none" w="med" len="med"/>
                      <a:tailEnd type="none" w="med" len="med"/>
                    </a:lnT>
                    <a:lnB w="9525" cap="flat" cmpd="sng" algn="ctr">
                      <a:solidFill>
                        <a:srgbClr val="888888"/>
                      </a:solidFill>
                      <a:prstDash val="solid"/>
                      <a:round/>
                      <a:headEnd type="none" w="med" len="med"/>
                      <a:tailEnd type="none" w="med" len="med"/>
                    </a:lnB>
                    <a:solidFill>
                      <a:srgbClr val="FFC000"/>
                    </a:solidFill>
                  </a:tcPr>
                </a:tc>
              </a:tr>
              <a:tr h="1423844">
                <a:tc>
                  <a:txBody>
                    <a:bodyPr/>
                    <a:lstStyle/>
                    <a:p>
                      <a:pPr algn="ctr" fontAlgn="t"/>
                      <a:r>
                        <a:rPr lang="en-GB" sz="1800">
                          <a:effectLst/>
                        </a:rPr>
                        <a:t>7–9</a:t>
                      </a:r>
                    </a:p>
                  </a:txBody>
                  <a:tcPr marL="40410" marR="40410" marT="20205" marB="20205">
                    <a:lnL w="9525" cap="flat" cmpd="sng" algn="ctr">
                      <a:solidFill>
                        <a:srgbClr val="888888"/>
                      </a:solidFill>
                      <a:prstDash val="solid"/>
                      <a:round/>
                      <a:headEnd type="none" w="med" len="med"/>
                      <a:tailEnd type="none" w="med" len="med"/>
                    </a:lnL>
                    <a:lnR w="9525" cap="flat" cmpd="sng" algn="ctr">
                      <a:solidFill>
                        <a:srgbClr val="888888"/>
                      </a:solidFill>
                      <a:prstDash val="solid"/>
                      <a:round/>
                      <a:headEnd type="none" w="med" len="med"/>
                      <a:tailEnd type="none" w="med" len="med"/>
                    </a:lnR>
                    <a:lnT w="9525" cap="flat" cmpd="sng" algn="ctr">
                      <a:solidFill>
                        <a:srgbClr val="888888"/>
                      </a:solidFill>
                      <a:prstDash val="solid"/>
                      <a:round/>
                      <a:headEnd type="none" w="med" len="med"/>
                      <a:tailEnd type="none" w="med" len="med"/>
                    </a:lnT>
                    <a:lnB w="9525" cap="flat" cmpd="sng" algn="ctr">
                      <a:solidFill>
                        <a:srgbClr val="888888"/>
                      </a:solidFill>
                      <a:prstDash val="solid"/>
                      <a:round/>
                      <a:headEnd type="none" w="med" len="med"/>
                      <a:tailEnd type="none" w="med" len="med"/>
                    </a:lnB>
                    <a:solidFill>
                      <a:srgbClr val="FFFFFF"/>
                    </a:solidFill>
                  </a:tcPr>
                </a:tc>
                <a:tc>
                  <a:txBody>
                    <a:bodyPr/>
                    <a:lstStyle/>
                    <a:p>
                      <a:pPr fontAlgn="t"/>
                      <a:r>
                        <a:rPr lang="en-GB" sz="1600" dirty="0">
                          <a:effectLst/>
                        </a:rPr>
                        <a:t>The </a:t>
                      </a:r>
                      <a:r>
                        <a:rPr lang="en-GB" sz="1600" b="1" dirty="0">
                          <a:effectLst/>
                        </a:rPr>
                        <a:t>question is understood </a:t>
                      </a:r>
                      <a:r>
                        <a:rPr lang="en-GB" sz="1600" dirty="0">
                          <a:effectLst/>
                        </a:rPr>
                        <a:t>and answered in a </a:t>
                      </a:r>
                      <a:r>
                        <a:rPr lang="en-GB" sz="1600" b="1" dirty="0">
                          <a:effectLst/>
                        </a:rPr>
                        <a:t>focused and effective </a:t>
                      </a:r>
                      <a:r>
                        <a:rPr lang="en-GB" sz="1600" dirty="0">
                          <a:effectLst/>
                        </a:rPr>
                        <a:t>manner with an </a:t>
                      </a:r>
                      <a:r>
                        <a:rPr lang="en-GB" sz="1600" b="1" dirty="0">
                          <a:effectLst/>
                        </a:rPr>
                        <a:t>accurate argument </a:t>
                      </a:r>
                      <a:r>
                        <a:rPr lang="en-GB" sz="1600" dirty="0">
                          <a:effectLst/>
                        </a:rPr>
                        <a:t>that addresses the requirements of the question.</a:t>
                      </a:r>
                    </a:p>
                    <a:p>
                      <a:pPr fontAlgn="t"/>
                      <a:r>
                        <a:rPr lang="en-GB" sz="1600" dirty="0">
                          <a:effectLst/>
                        </a:rPr>
                        <a:t>The response contains </a:t>
                      </a:r>
                      <a:r>
                        <a:rPr lang="en-GB" sz="1600" b="1" dirty="0">
                          <a:effectLst/>
                        </a:rPr>
                        <a:t>accurate references to approaches to research </a:t>
                      </a:r>
                      <a:r>
                        <a:rPr lang="en-GB" sz="1600" dirty="0">
                          <a:effectLst/>
                        </a:rPr>
                        <a:t>with regard to the question, describing their </a:t>
                      </a:r>
                      <a:r>
                        <a:rPr lang="en-GB" sz="1600" b="1" dirty="0">
                          <a:effectLst/>
                        </a:rPr>
                        <a:t>strengths and limitations</a:t>
                      </a:r>
                      <a:r>
                        <a:rPr lang="en-GB" sz="1600" dirty="0">
                          <a:effectLst/>
                        </a:rPr>
                        <a:t>.</a:t>
                      </a:r>
                    </a:p>
                    <a:p>
                      <a:pPr fontAlgn="t"/>
                      <a:r>
                        <a:rPr lang="en-GB" sz="1600" dirty="0">
                          <a:effectLst/>
                        </a:rPr>
                        <a:t>The response </a:t>
                      </a:r>
                      <a:r>
                        <a:rPr lang="en-GB" sz="1600" b="1" dirty="0">
                          <a:effectLst/>
                        </a:rPr>
                        <a:t>makes effective use of the stimulus </a:t>
                      </a:r>
                      <a:r>
                        <a:rPr lang="en-GB" sz="1600" dirty="0">
                          <a:effectLst/>
                        </a:rPr>
                        <a:t>material.</a:t>
                      </a:r>
                    </a:p>
                  </a:txBody>
                  <a:tcPr marL="40410" marR="40410" marT="20205" marB="20205">
                    <a:lnL w="9525" cap="flat" cmpd="sng" algn="ctr">
                      <a:solidFill>
                        <a:srgbClr val="888888"/>
                      </a:solidFill>
                      <a:prstDash val="solid"/>
                      <a:round/>
                      <a:headEnd type="none" w="med" len="med"/>
                      <a:tailEnd type="none" w="med" len="med"/>
                    </a:lnL>
                    <a:lnR w="9525" cap="flat" cmpd="sng" algn="ctr">
                      <a:solidFill>
                        <a:srgbClr val="888888"/>
                      </a:solidFill>
                      <a:prstDash val="solid"/>
                      <a:round/>
                      <a:headEnd type="none" w="med" len="med"/>
                      <a:tailEnd type="none" w="med" len="med"/>
                    </a:lnR>
                    <a:lnT w="9525" cap="flat" cmpd="sng" algn="ctr">
                      <a:solidFill>
                        <a:srgbClr val="888888"/>
                      </a:solidFill>
                      <a:prstDash val="solid"/>
                      <a:round/>
                      <a:headEnd type="none" w="med" len="med"/>
                      <a:tailEnd type="none" w="med" len="med"/>
                    </a:lnT>
                    <a:lnB w="9525" cap="flat" cmpd="sng" algn="ctr">
                      <a:solidFill>
                        <a:srgbClr val="888888"/>
                      </a:solidFill>
                      <a:prstDash val="solid"/>
                      <a:round/>
                      <a:headEnd type="none" w="med" len="med"/>
                      <a:tailEnd type="none" w="med" len="med"/>
                    </a:lnB>
                    <a:solidFill>
                      <a:srgbClr val="92D050"/>
                    </a:solidFill>
                  </a:tcPr>
                </a:tc>
              </a:tr>
            </a:tbl>
          </a:graphicData>
        </a:graphic>
      </p:graphicFrame>
      <p:sp>
        <p:nvSpPr>
          <p:cNvPr id="5" name="TextBox 4"/>
          <p:cNvSpPr txBox="1"/>
          <p:nvPr/>
        </p:nvSpPr>
        <p:spPr>
          <a:xfrm>
            <a:off x="539552" y="1124744"/>
            <a:ext cx="8208912" cy="646331"/>
          </a:xfrm>
          <a:prstGeom prst="rect">
            <a:avLst/>
          </a:prstGeom>
          <a:noFill/>
        </p:spPr>
        <p:txBody>
          <a:bodyPr wrap="square" rtlCol="0">
            <a:spAutoFit/>
          </a:bodyPr>
          <a:lstStyle/>
          <a:p>
            <a:r>
              <a:rPr lang="en-GB" dirty="0" smtClean="0"/>
              <a:t>Unlike the other questions on this paper, this question is marked using bands like the ERQs on Papers 1 and 2.</a:t>
            </a:r>
            <a:endParaRPr lang="en-GB" dirty="0"/>
          </a:p>
        </p:txBody>
      </p:sp>
    </p:spTree>
    <p:extLst>
      <p:ext uri="{BB962C8B-B14F-4D97-AF65-F5344CB8AC3E}">
        <p14:creationId xmlns:p14="http://schemas.microsoft.com/office/powerpoint/2010/main" val="337593977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smtClean="0"/>
              <a:t>Command term: </a:t>
            </a:r>
            <a:r>
              <a:rPr lang="en-GB" b="1" dirty="0" smtClean="0"/>
              <a:t>DISCUSS                              (an ao3 command term)</a:t>
            </a:r>
            <a:endParaRPr lang="en-GB" b="1" dirty="0"/>
          </a:p>
        </p:txBody>
      </p:sp>
      <p:sp>
        <p:nvSpPr>
          <p:cNvPr id="3" name="Content Placeholder 2"/>
          <p:cNvSpPr>
            <a:spLocks noGrp="1"/>
          </p:cNvSpPr>
          <p:nvPr>
            <p:ph idx="1"/>
          </p:nvPr>
        </p:nvSpPr>
        <p:spPr/>
        <p:txBody>
          <a:bodyPr/>
          <a:lstStyle/>
          <a:p>
            <a:pPr marL="0" indent="0">
              <a:buNone/>
            </a:pPr>
            <a:r>
              <a:rPr lang="en-GB" b="1" dirty="0" smtClean="0"/>
              <a:t>What does the guide say:</a:t>
            </a:r>
            <a:endParaRPr lang="en-GB" dirty="0"/>
          </a:p>
          <a:p>
            <a:pPr marL="0" indent="0">
              <a:buNone/>
            </a:pPr>
            <a:r>
              <a:rPr lang="en-GB" dirty="0" smtClean="0"/>
              <a:t>Offer a </a:t>
            </a:r>
            <a:r>
              <a:rPr lang="en-GB" b="1" dirty="0" smtClean="0"/>
              <a:t>considered</a:t>
            </a:r>
            <a:r>
              <a:rPr lang="en-GB" dirty="0" smtClean="0"/>
              <a:t> and </a:t>
            </a:r>
            <a:r>
              <a:rPr lang="en-GB" b="1" dirty="0" smtClean="0"/>
              <a:t>balanced review </a:t>
            </a:r>
            <a:r>
              <a:rPr lang="en-GB" dirty="0" smtClean="0"/>
              <a:t>that includes </a:t>
            </a:r>
            <a:r>
              <a:rPr lang="en-GB" b="1" dirty="0" smtClean="0"/>
              <a:t>a range </a:t>
            </a:r>
            <a:r>
              <a:rPr lang="en-GB" dirty="0" smtClean="0"/>
              <a:t>of arguments, factors or hypotheses. </a:t>
            </a:r>
          </a:p>
          <a:p>
            <a:pPr marL="0" indent="0">
              <a:buNone/>
            </a:pPr>
            <a:endParaRPr lang="en-GB" dirty="0"/>
          </a:p>
          <a:p>
            <a:pPr marL="0" indent="0">
              <a:buNone/>
            </a:pPr>
            <a:r>
              <a:rPr lang="en-GB" dirty="0" smtClean="0"/>
              <a:t>Opinions or conclusions should be presented </a:t>
            </a:r>
            <a:r>
              <a:rPr lang="en-GB" b="1" dirty="0" smtClean="0"/>
              <a:t>clearly</a:t>
            </a:r>
            <a:r>
              <a:rPr lang="en-GB" dirty="0" smtClean="0"/>
              <a:t> and</a:t>
            </a:r>
            <a:endParaRPr lang="en-GB" dirty="0"/>
          </a:p>
        </p:txBody>
      </p:sp>
      <p:sp>
        <p:nvSpPr>
          <p:cNvPr id="4" name="TextBox 3"/>
          <p:cNvSpPr txBox="1"/>
          <p:nvPr/>
        </p:nvSpPr>
        <p:spPr>
          <a:xfrm>
            <a:off x="2411760" y="4850342"/>
            <a:ext cx="6192688" cy="584775"/>
          </a:xfrm>
          <a:prstGeom prst="rect">
            <a:avLst/>
          </a:prstGeom>
          <a:solidFill>
            <a:srgbClr val="FFFF00"/>
          </a:solidFill>
        </p:spPr>
        <p:txBody>
          <a:bodyPr wrap="square" rtlCol="0">
            <a:spAutoFit/>
          </a:bodyPr>
          <a:lstStyle/>
          <a:p>
            <a:r>
              <a:rPr lang="en-GB" sz="3200" dirty="0" smtClean="0"/>
              <a:t>supported by appropriate evidence</a:t>
            </a:r>
            <a:endParaRPr lang="en-GB" sz="3200" dirty="0"/>
          </a:p>
        </p:txBody>
      </p:sp>
      <p:sp>
        <p:nvSpPr>
          <p:cNvPr id="5" name="Rounded Rectangular Callout 4"/>
          <p:cNvSpPr/>
          <p:nvPr/>
        </p:nvSpPr>
        <p:spPr>
          <a:xfrm>
            <a:off x="3419872" y="5589240"/>
            <a:ext cx="3276105" cy="970198"/>
          </a:xfrm>
          <a:prstGeom prst="wedgeRoundRectCallout">
            <a:avLst>
              <a:gd name="adj1" fmla="val -8565"/>
              <a:gd name="adj2" fmla="val -75298"/>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smtClean="0"/>
              <a:t>In this case, evidence means information from the scenario/stimulus</a:t>
            </a:r>
            <a:endParaRPr lang="en-GB" dirty="0"/>
          </a:p>
        </p:txBody>
      </p:sp>
    </p:spTree>
    <p:extLst>
      <p:ext uri="{BB962C8B-B14F-4D97-AF65-F5344CB8AC3E}">
        <p14:creationId xmlns:p14="http://schemas.microsoft.com/office/powerpoint/2010/main" val="372075680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Structure and length</a:t>
            </a:r>
            <a:endParaRPr lang="en-GB" dirty="0"/>
          </a:p>
        </p:txBody>
      </p:sp>
      <p:sp>
        <p:nvSpPr>
          <p:cNvPr id="3" name="Content Placeholder 2"/>
          <p:cNvSpPr>
            <a:spLocks noGrp="1"/>
          </p:cNvSpPr>
          <p:nvPr>
            <p:ph idx="1"/>
          </p:nvPr>
        </p:nvSpPr>
        <p:spPr/>
        <p:txBody>
          <a:bodyPr/>
          <a:lstStyle/>
          <a:p>
            <a:r>
              <a:rPr lang="en-GB" dirty="0" smtClean="0"/>
              <a:t>9 marks x 2 minutes x 25 words = 450.</a:t>
            </a:r>
          </a:p>
          <a:p>
            <a:r>
              <a:rPr lang="en-GB" dirty="0" smtClean="0"/>
              <a:t>this is a lot given the amount of information in the scenario – you will probably write considerably less</a:t>
            </a:r>
          </a:p>
          <a:p>
            <a:r>
              <a:rPr lang="en-GB" dirty="0" smtClean="0">
                <a:effectLst/>
              </a:rPr>
              <a:t>As this is a mini ERQ, break your answer into: </a:t>
            </a:r>
            <a:r>
              <a:rPr lang="en-GB" b="1" dirty="0" smtClean="0">
                <a:effectLst/>
              </a:rPr>
              <a:t>introduction, main arguments, supporting evidence, discussion of arguments and conclusion</a:t>
            </a:r>
            <a:r>
              <a:rPr lang="en-GB" dirty="0" smtClean="0">
                <a:effectLst/>
              </a:rPr>
              <a:t> as normal.</a:t>
            </a:r>
          </a:p>
          <a:p>
            <a:endParaRPr lang="en-GB" dirty="0" smtClean="0"/>
          </a:p>
          <a:p>
            <a:endParaRPr lang="en-GB" dirty="0"/>
          </a:p>
        </p:txBody>
      </p:sp>
    </p:spTree>
    <p:extLst>
      <p:ext uri="{BB962C8B-B14F-4D97-AF65-F5344CB8AC3E}">
        <p14:creationId xmlns:p14="http://schemas.microsoft.com/office/powerpoint/2010/main" val="239583062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620688"/>
            <a:ext cx="8229600" cy="1143000"/>
          </a:xfrm>
        </p:spPr>
        <p:txBody>
          <a:bodyPr>
            <a:normAutofit fontScale="90000"/>
          </a:bodyPr>
          <a:lstStyle/>
          <a:p>
            <a:r>
              <a:rPr lang="en-GB" sz="4000" b="1" dirty="0">
                <a:solidFill>
                  <a:prstClr val="black"/>
                </a:solidFill>
              </a:rPr>
              <a:t>Discuss</a:t>
            </a:r>
            <a:r>
              <a:rPr lang="en-GB" sz="4000" dirty="0">
                <a:solidFill>
                  <a:prstClr val="black"/>
                </a:solidFill>
              </a:rPr>
              <a:t> the possibility of </a:t>
            </a:r>
            <a:r>
              <a:rPr lang="en-GB" sz="4000" b="1" dirty="0">
                <a:solidFill>
                  <a:prstClr val="black"/>
                </a:solidFill>
              </a:rPr>
              <a:t>generalizing</a:t>
            </a:r>
            <a:r>
              <a:rPr lang="en-GB" sz="4000" dirty="0">
                <a:solidFill>
                  <a:prstClr val="black"/>
                </a:solidFill>
              </a:rPr>
              <a:t> /transferring the findings of the study. (9)</a:t>
            </a:r>
            <a:r>
              <a:rPr lang="en-GB" dirty="0">
                <a:solidFill>
                  <a:prstClr val="black"/>
                </a:solidFill>
              </a:rPr>
              <a:t/>
            </a:r>
            <a:br>
              <a:rPr lang="en-GB" dirty="0">
                <a:solidFill>
                  <a:prstClr val="black"/>
                </a:solidFill>
              </a:rPr>
            </a:br>
            <a:endParaRPr lang="en-GB" dirty="0"/>
          </a:p>
        </p:txBody>
      </p:sp>
      <p:sp>
        <p:nvSpPr>
          <p:cNvPr id="3" name="Content Placeholder 2"/>
          <p:cNvSpPr>
            <a:spLocks noGrp="1"/>
          </p:cNvSpPr>
          <p:nvPr>
            <p:ph idx="1"/>
          </p:nvPr>
        </p:nvSpPr>
        <p:spPr>
          <a:xfrm>
            <a:off x="457200" y="1844824"/>
            <a:ext cx="8229600" cy="4281339"/>
          </a:xfrm>
        </p:spPr>
        <p:txBody>
          <a:bodyPr/>
          <a:lstStyle/>
          <a:p>
            <a:r>
              <a:rPr lang="en-GB" dirty="0" smtClean="0"/>
              <a:t>If it’s a </a:t>
            </a:r>
            <a:r>
              <a:rPr lang="en-GB" dirty="0" err="1" smtClean="0"/>
              <a:t>quaN</a:t>
            </a:r>
            <a:r>
              <a:rPr lang="en-GB" dirty="0" smtClean="0"/>
              <a:t> study – the term generalisability is relevant</a:t>
            </a:r>
          </a:p>
          <a:p>
            <a:r>
              <a:rPr lang="en-GB" dirty="0" smtClean="0"/>
              <a:t>If it’s a </a:t>
            </a:r>
            <a:r>
              <a:rPr lang="en-GB" dirty="0" err="1" smtClean="0"/>
              <a:t>quaL</a:t>
            </a:r>
            <a:r>
              <a:rPr lang="en-GB" dirty="0" smtClean="0"/>
              <a:t> study – the term transferability can be used when talking about applying to groups other than those in the study; also the three types of </a:t>
            </a:r>
            <a:r>
              <a:rPr lang="en-GB" dirty="0" err="1" smtClean="0"/>
              <a:t>quaL</a:t>
            </a:r>
            <a:r>
              <a:rPr lang="en-GB" dirty="0" smtClean="0"/>
              <a:t> generalisability (theoretical, inferential and representative)is relevant</a:t>
            </a:r>
          </a:p>
          <a:p>
            <a:endParaRPr lang="en-GB" dirty="0"/>
          </a:p>
        </p:txBody>
      </p:sp>
    </p:spTree>
    <p:extLst>
      <p:ext uri="{BB962C8B-B14F-4D97-AF65-F5344CB8AC3E}">
        <p14:creationId xmlns:p14="http://schemas.microsoft.com/office/powerpoint/2010/main" val="218904252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50106"/>
          </a:xfrm>
        </p:spPr>
        <p:txBody>
          <a:bodyPr>
            <a:normAutofit fontScale="90000"/>
          </a:bodyPr>
          <a:lstStyle/>
          <a:p>
            <a:r>
              <a:rPr lang="en-GB" dirty="0" smtClean="0"/>
              <a:t>Planning the marker: Meeting the assessment criteria</a:t>
            </a:r>
            <a:endParaRPr lang="en-GB" dirty="0"/>
          </a:p>
        </p:txBody>
      </p:sp>
      <p:sp>
        <p:nvSpPr>
          <p:cNvPr id="3" name="Content Placeholder 2"/>
          <p:cNvSpPr>
            <a:spLocks noGrp="1"/>
          </p:cNvSpPr>
          <p:nvPr>
            <p:ph idx="1"/>
          </p:nvPr>
        </p:nvSpPr>
        <p:spPr>
          <a:xfrm>
            <a:off x="251520" y="1412776"/>
            <a:ext cx="5904656" cy="5194232"/>
          </a:xfrm>
        </p:spPr>
        <p:txBody>
          <a:bodyPr>
            <a:noAutofit/>
          </a:bodyPr>
          <a:lstStyle/>
          <a:p>
            <a:pPr fontAlgn="t"/>
            <a:r>
              <a:rPr lang="en-GB" sz="1600" b="1" dirty="0" smtClean="0"/>
              <a:t>Defining </a:t>
            </a:r>
            <a:r>
              <a:rPr lang="en-GB" sz="1600" dirty="0" smtClean="0"/>
              <a:t>what you understand by ‘</a:t>
            </a:r>
            <a:r>
              <a:rPr lang="en-GB" sz="1600" b="1" dirty="0" smtClean="0">
                <a:solidFill>
                  <a:prstClr val="black"/>
                </a:solidFill>
              </a:rPr>
              <a:t>generalizing</a:t>
            </a:r>
            <a:r>
              <a:rPr lang="en-GB" sz="1600" dirty="0" smtClean="0">
                <a:solidFill>
                  <a:prstClr val="black"/>
                </a:solidFill>
              </a:rPr>
              <a:t>/transferring’ (depending on whether it’s a </a:t>
            </a:r>
            <a:r>
              <a:rPr lang="en-GB" sz="1600" dirty="0" err="1" smtClean="0">
                <a:solidFill>
                  <a:prstClr val="black"/>
                </a:solidFill>
              </a:rPr>
              <a:t>quan</a:t>
            </a:r>
            <a:r>
              <a:rPr lang="en-GB" sz="1600" dirty="0" smtClean="0">
                <a:solidFill>
                  <a:prstClr val="black"/>
                </a:solidFill>
              </a:rPr>
              <a:t>/</a:t>
            </a:r>
            <a:r>
              <a:rPr lang="en-GB" sz="1600" dirty="0" err="1" smtClean="0">
                <a:solidFill>
                  <a:prstClr val="black"/>
                </a:solidFill>
              </a:rPr>
              <a:t>qual</a:t>
            </a:r>
            <a:r>
              <a:rPr lang="en-GB" sz="1600" dirty="0" smtClean="0">
                <a:solidFill>
                  <a:prstClr val="black"/>
                </a:solidFill>
              </a:rPr>
              <a:t> study), also pick our what the findings of the study actually were so you are clear about what exactly we are proposing to generalise.</a:t>
            </a:r>
            <a:endParaRPr lang="en-GB" sz="1600" dirty="0" smtClean="0"/>
          </a:p>
          <a:p>
            <a:pPr fontAlgn="t"/>
            <a:r>
              <a:rPr lang="en-GB" sz="1600" b="1" dirty="0" smtClean="0">
                <a:effectLst/>
              </a:rPr>
              <a:t>State the extent</a:t>
            </a:r>
            <a:r>
              <a:rPr lang="en-GB" sz="1600" dirty="0" smtClean="0">
                <a:effectLst/>
              </a:rPr>
              <a:t> to which you think the findings can be generalised; if </a:t>
            </a:r>
            <a:r>
              <a:rPr lang="en-GB" sz="1600" dirty="0" err="1" smtClean="0">
                <a:effectLst/>
              </a:rPr>
              <a:t>quan</a:t>
            </a:r>
            <a:r>
              <a:rPr lang="en-GB" sz="1600" dirty="0" smtClean="0">
                <a:effectLst/>
              </a:rPr>
              <a:t> – think: </a:t>
            </a:r>
            <a:r>
              <a:rPr lang="en-GB" sz="1600" dirty="0" smtClean="0"/>
              <a:t>who are the target population? </a:t>
            </a:r>
            <a:r>
              <a:rPr lang="en-GB" sz="1600" dirty="0"/>
              <a:t>I</a:t>
            </a:r>
            <a:r>
              <a:rPr lang="en-GB" sz="1600" dirty="0" smtClean="0"/>
              <a:t>f </a:t>
            </a:r>
            <a:r>
              <a:rPr lang="en-GB" sz="1600" dirty="0" err="1" smtClean="0"/>
              <a:t>quan</a:t>
            </a:r>
            <a:r>
              <a:rPr lang="en-GB" sz="1600" dirty="0" smtClean="0"/>
              <a:t>. or qual. – think: what sampling technique was used, sample size, participant characteristics. You could also show awareness that transferability is also about whether the findings are robust (i.e. other corroborating evidence)</a:t>
            </a:r>
          </a:p>
          <a:p>
            <a:pPr fontAlgn="t"/>
            <a:r>
              <a:rPr lang="en-GB" sz="1600" b="1" dirty="0" smtClean="0">
                <a:effectLst/>
              </a:rPr>
              <a:t>Contextualise: </a:t>
            </a:r>
            <a:r>
              <a:rPr lang="en-GB" sz="1600" dirty="0" smtClean="0">
                <a:effectLst/>
              </a:rPr>
              <a:t>use the scenario and pick out as much relevant information as you can to support your argument</a:t>
            </a:r>
          </a:p>
          <a:p>
            <a:pPr fontAlgn="t"/>
            <a:r>
              <a:rPr lang="en-GB" sz="1600" b="1" dirty="0" smtClean="0">
                <a:effectLst/>
              </a:rPr>
              <a:t>Discuss: </a:t>
            </a:r>
            <a:r>
              <a:rPr lang="en-GB" sz="1600" dirty="0" smtClean="0">
                <a:effectLst/>
              </a:rPr>
              <a:t>Evaluate the sample (size, technique, people included and excluded) with regard to strengths and limitations.</a:t>
            </a:r>
          </a:p>
          <a:p>
            <a:pPr fontAlgn="t"/>
            <a:r>
              <a:rPr lang="en-GB" sz="1600" b="1" dirty="0" smtClean="0"/>
              <a:t>Conclude: </a:t>
            </a:r>
            <a:r>
              <a:rPr lang="en-GB" sz="1600" dirty="0" smtClean="0"/>
              <a:t>Re-read you answer and see if there is anything you want to add, e.g. an extra bit of contextualisation, a type of generalisability you have forgotten and then…write a concluding sentence which summarises your argument saying who these findings can and cannot be generalised.</a:t>
            </a:r>
            <a:endParaRPr lang="en-GB" sz="1600" dirty="0" smtClean="0">
              <a:effectLst/>
            </a:endParaRPr>
          </a:p>
        </p:txBody>
      </p:sp>
      <p:sp>
        <p:nvSpPr>
          <p:cNvPr id="4" name="Rounded Rectangular Callout 3"/>
          <p:cNvSpPr/>
          <p:nvPr/>
        </p:nvSpPr>
        <p:spPr>
          <a:xfrm>
            <a:off x="6529077" y="1124744"/>
            <a:ext cx="2232248" cy="1080120"/>
          </a:xfrm>
          <a:prstGeom prst="wedgeRoundRectCallout">
            <a:avLst>
              <a:gd name="adj1" fmla="val -92977"/>
              <a:gd name="adj2" fmla="val 62499"/>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600" dirty="0" smtClean="0">
                <a:effectLst/>
              </a:rPr>
              <a:t>This will show that you have </a:t>
            </a:r>
            <a:r>
              <a:rPr lang="en-GB" sz="1600" b="1" dirty="0" smtClean="0">
                <a:effectLst/>
              </a:rPr>
              <a:t>understood the question</a:t>
            </a:r>
            <a:endParaRPr lang="en-GB" sz="1600" dirty="0" smtClean="0">
              <a:effectLst/>
            </a:endParaRPr>
          </a:p>
          <a:p>
            <a:pPr algn="ctr"/>
            <a:endParaRPr lang="en-GB" dirty="0"/>
          </a:p>
        </p:txBody>
      </p:sp>
      <p:sp>
        <p:nvSpPr>
          <p:cNvPr id="5" name="Rounded Rectangular Callout 4"/>
          <p:cNvSpPr/>
          <p:nvPr/>
        </p:nvSpPr>
        <p:spPr>
          <a:xfrm>
            <a:off x="6518412" y="2420888"/>
            <a:ext cx="2232248" cy="1368152"/>
          </a:xfrm>
          <a:prstGeom prst="wedgeRoundRectCallout">
            <a:avLst>
              <a:gd name="adj1" fmla="val -94173"/>
              <a:gd name="adj2" fmla="val 30280"/>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600" b="1" dirty="0" smtClean="0">
                <a:effectLst/>
              </a:rPr>
              <a:t>This shows that you are focused and will demonstrate your understanding of relevant factors</a:t>
            </a:r>
            <a:endParaRPr lang="en-GB" dirty="0"/>
          </a:p>
        </p:txBody>
      </p:sp>
      <p:sp>
        <p:nvSpPr>
          <p:cNvPr id="6" name="Rounded Rectangular Callout 5"/>
          <p:cNvSpPr/>
          <p:nvPr/>
        </p:nvSpPr>
        <p:spPr>
          <a:xfrm>
            <a:off x="6394671" y="3933056"/>
            <a:ext cx="2376264" cy="936104"/>
          </a:xfrm>
          <a:prstGeom prst="wedgeRoundRectCallout">
            <a:avLst>
              <a:gd name="adj1" fmla="val -87040"/>
              <a:gd name="adj2" fmla="val -2578"/>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600" dirty="0" smtClean="0"/>
              <a:t>This will show your </a:t>
            </a:r>
            <a:r>
              <a:rPr lang="en-GB" sz="1600" b="1" dirty="0" smtClean="0">
                <a:effectLst/>
              </a:rPr>
              <a:t>effective use of the stimulus/scenario</a:t>
            </a:r>
            <a:endParaRPr lang="en-GB" sz="1600" dirty="0" smtClean="0">
              <a:effectLst/>
            </a:endParaRPr>
          </a:p>
          <a:p>
            <a:pPr algn="ctr"/>
            <a:endParaRPr lang="en-GB" sz="1600" dirty="0"/>
          </a:p>
        </p:txBody>
      </p:sp>
      <p:sp>
        <p:nvSpPr>
          <p:cNvPr id="7" name="Rounded Rectangular Callout 6"/>
          <p:cNvSpPr/>
          <p:nvPr/>
        </p:nvSpPr>
        <p:spPr>
          <a:xfrm>
            <a:off x="6474486" y="5013176"/>
            <a:ext cx="2376264" cy="1512168"/>
          </a:xfrm>
          <a:prstGeom prst="wedgeRoundRectCallout">
            <a:avLst>
              <a:gd name="adj1" fmla="val -74405"/>
              <a:gd name="adj2" fmla="val -62353"/>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600" dirty="0" smtClean="0"/>
              <a:t>This shows your awareness of </a:t>
            </a:r>
            <a:r>
              <a:rPr lang="en-GB" sz="1600" b="1" dirty="0" smtClean="0">
                <a:effectLst/>
              </a:rPr>
              <a:t>strengths and limitations</a:t>
            </a:r>
            <a:r>
              <a:rPr lang="en-GB" sz="1600" dirty="0" smtClean="0">
                <a:effectLst/>
              </a:rPr>
              <a:t> in regard to the approach taken in the scenario</a:t>
            </a:r>
          </a:p>
          <a:p>
            <a:pPr algn="ctr"/>
            <a:endParaRPr lang="en-GB" sz="1600" dirty="0"/>
          </a:p>
        </p:txBody>
      </p:sp>
    </p:spTree>
    <p:extLst>
      <p:ext uri="{BB962C8B-B14F-4D97-AF65-F5344CB8AC3E}">
        <p14:creationId xmlns:p14="http://schemas.microsoft.com/office/powerpoint/2010/main" val="309738449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512" y="476672"/>
            <a:ext cx="8507288" cy="1143000"/>
          </a:xfrm>
        </p:spPr>
        <p:txBody>
          <a:bodyPr>
            <a:noAutofit/>
          </a:bodyPr>
          <a:lstStyle/>
          <a:p>
            <a:r>
              <a:rPr lang="en-GB" sz="3600" b="1" dirty="0" smtClean="0">
                <a:effectLst/>
              </a:rPr>
              <a:t>Discuss</a:t>
            </a:r>
            <a:r>
              <a:rPr lang="en-GB" sz="3600" dirty="0" smtClean="0">
                <a:effectLst/>
              </a:rPr>
              <a:t> how a researcher could ensure that the results of the study are </a:t>
            </a:r>
            <a:r>
              <a:rPr lang="en-GB" sz="3600" b="1" dirty="0" smtClean="0">
                <a:effectLst/>
              </a:rPr>
              <a:t>credible</a:t>
            </a:r>
            <a:r>
              <a:rPr lang="en-GB" sz="3600" dirty="0" smtClean="0">
                <a:effectLst/>
              </a:rPr>
              <a:t>.</a:t>
            </a:r>
            <a:r>
              <a:rPr lang="en-GB" sz="3600" dirty="0">
                <a:solidFill>
                  <a:prstClr val="black"/>
                </a:solidFill>
              </a:rPr>
              <a:t> (9)</a:t>
            </a:r>
            <a:r>
              <a:rPr lang="en-GB" sz="3600" dirty="0" smtClean="0">
                <a:effectLst/>
              </a:rPr>
              <a:t/>
            </a:r>
            <a:br>
              <a:rPr lang="en-GB" sz="3600" dirty="0" smtClean="0">
                <a:effectLst/>
              </a:rPr>
            </a:br>
            <a:endParaRPr lang="en-GB" sz="3600" dirty="0"/>
          </a:p>
        </p:txBody>
      </p:sp>
      <p:sp>
        <p:nvSpPr>
          <p:cNvPr id="3" name="Content Placeholder 2"/>
          <p:cNvSpPr>
            <a:spLocks noGrp="1"/>
          </p:cNvSpPr>
          <p:nvPr>
            <p:ph idx="1"/>
          </p:nvPr>
        </p:nvSpPr>
        <p:spPr>
          <a:xfrm>
            <a:off x="457200" y="1600200"/>
            <a:ext cx="8229600" cy="5069160"/>
          </a:xfrm>
        </p:spPr>
        <p:txBody>
          <a:bodyPr>
            <a:normAutofit fontScale="40000" lnSpcReduction="20000"/>
          </a:bodyPr>
          <a:lstStyle/>
          <a:p>
            <a:pPr fontAlgn="t"/>
            <a:r>
              <a:rPr lang="en-GB" sz="4500" dirty="0" smtClean="0">
                <a:effectLst/>
              </a:rPr>
              <a:t>Read the question carefully; its not asking whether the findings are credible or not, its asking HOW the researcher can ensure this…not </a:t>
            </a:r>
            <a:r>
              <a:rPr lang="en-GB" sz="4500" dirty="0" smtClean="0"/>
              <a:t>so straight forward </a:t>
            </a:r>
            <a:r>
              <a:rPr lang="en-GB" sz="4500" dirty="0" smtClean="0">
                <a:sym typeface="Wingdings" panose="05000000000000000000" pitchFamily="2" charset="2"/>
              </a:rPr>
              <a:t></a:t>
            </a:r>
            <a:endParaRPr lang="en-GB" sz="4500" b="1" dirty="0" smtClean="0"/>
          </a:p>
          <a:p>
            <a:pPr fontAlgn="t"/>
            <a:r>
              <a:rPr lang="en-GB" sz="4500" b="1" dirty="0" smtClean="0"/>
              <a:t>Defining </a:t>
            </a:r>
            <a:r>
              <a:rPr lang="en-GB" sz="4500" dirty="0" smtClean="0"/>
              <a:t>what you understand by ‘</a:t>
            </a:r>
            <a:r>
              <a:rPr lang="en-GB" sz="4500" b="1" dirty="0" smtClean="0">
                <a:solidFill>
                  <a:prstClr val="black"/>
                </a:solidFill>
              </a:rPr>
              <a:t>credibility</a:t>
            </a:r>
            <a:r>
              <a:rPr lang="en-GB" sz="4500" dirty="0" smtClean="0">
                <a:solidFill>
                  <a:prstClr val="black"/>
                </a:solidFill>
              </a:rPr>
              <a:t>’ ; this can encompass a wide array of concepts, e.g. internal/external validity and reliability (QUAN), trustworthiness, triangulation (method/data/researcher) (QUAL);</a:t>
            </a:r>
          </a:p>
          <a:p>
            <a:pPr fontAlgn="t"/>
            <a:r>
              <a:rPr lang="en-GB" sz="4500" b="1" dirty="0" smtClean="0">
                <a:effectLst/>
              </a:rPr>
              <a:t>Main argument: </a:t>
            </a:r>
            <a:r>
              <a:rPr lang="en-GB" sz="4500" dirty="0" smtClean="0">
                <a:effectLst/>
              </a:rPr>
              <a:t>Ways the researcher can ensure credibility: </a:t>
            </a:r>
          </a:p>
          <a:p>
            <a:pPr lvl="1" fontAlgn="t"/>
            <a:r>
              <a:rPr lang="en-GB" sz="4500" dirty="0" smtClean="0">
                <a:effectLst/>
              </a:rPr>
              <a:t>how do they triangulate: methods (</a:t>
            </a:r>
            <a:r>
              <a:rPr lang="en-GB" sz="4500" dirty="0" err="1" smtClean="0">
                <a:effectLst/>
              </a:rPr>
              <a:t>qual</a:t>
            </a:r>
            <a:r>
              <a:rPr lang="en-GB" sz="4500" dirty="0" smtClean="0">
                <a:effectLst/>
              </a:rPr>
              <a:t>/</a:t>
            </a:r>
            <a:r>
              <a:rPr lang="en-GB" sz="4500" dirty="0" err="1" smtClean="0">
                <a:effectLst/>
              </a:rPr>
              <a:t>quan</a:t>
            </a:r>
            <a:r>
              <a:rPr lang="en-GB" sz="4500" dirty="0"/>
              <a:t>)</a:t>
            </a:r>
            <a:r>
              <a:rPr lang="en-GB" sz="4500" dirty="0" smtClean="0">
                <a:effectLst/>
              </a:rPr>
              <a:t>, data (test-retest), researchers (inter-rater);</a:t>
            </a:r>
          </a:p>
          <a:p>
            <a:pPr lvl="1" fontAlgn="t"/>
            <a:r>
              <a:rPr lang="en-GB" sz="4500" dirty="0" smtClean="0">
                <a:effectLst/>
              </a:rPr>
              <a:t>credibility is about validity and any form of bias in the study can reduce credibility – what could the researcher do differently to overcome biases? Single/double blind design, reflexivity</a:t>
            </a:r>
          </a:p>
          <a:p>
            <a:pPr lvl="1" fontAlgn="t"/>
            <a:r>
              <a:rPr lang="en-GB" sz="4500" dirty="0" smtClean="0">
                <a:effectLst/>
              </a:rPr>
              <a:t>I would also include: </a:t>
            </a:r>
            <a:r>
              <a:rPr lang="en-GB" sz="4500" dirty="0" smtClean="0"/>
              <a:t>Fit, Relevance, Workability, and Modifiability (concepts from my grounded theory </a:t>
            </a:r>
            <a:r>
              <a:rPr lang="en-GB" sz="4500" dirty="0" err="1" smtClean="0"/>
              <a:t>ppt</a:t>
            </a:r>
            <a:r>
              <a:rPr lang="en-GB" sz="4500" dirty="0" smtClean="0"/>
              <a:t>)</a:t>
            </a:r>
            <a:endParaRPr lang="en-GB" sz="4500" dirty="0" smtClean="0">
              <a:effectLst/>
            </a:endParaRPr>
          </a:p>
          <a:p>
            <a:pPr fontAlgn="t"/>
            <a:r>
              <a:rPr lang="en-GB" sz="4500" b="1" dirty="0" smtClean="0">
                <a:effectLst/>
              </a:rPr>
              <a:t>Contextualise: </a:t>
            </a:r>
            <a:r>
              <a:rPr lang="en-GB" sz="4500" dirty="0" smtClean="0">
                <a:effectLst/>
              </a:rPr>
              <a:t>As before, use the scenario and pick out as much relevant information as you can to support your argument</a:t>
            </a:r>
          </a:p>
          <a:p>
            <a:pPr fontAlgn="t"/>
            <a:r>
              <a:rPr lang="en-GB" sz="4500" b="1" dirty="0" smtClean="0">
                <a:effectLst/>
              </a:rPr>
              <a:t>Discuss: </a:t>
            </a:r>
            <a:r>
              <a:rPr lang="en-GB" sz="4500" dirty="0" smtClean="0">
                <a:effectLst/>
              </a:rPr>
              <a:t>Evaluate the suggestions you have made in terms of their strengths and limitations</a:t>
            </a:r>
          </a:p>
          <a:p>
            <a:pPr fontAlgn="t"/>
            <a:r>
              <a:rPr lang="en-GB" sz="4500" b="1" dirty="0" smtClean="0"/>
              <a:t>Conclude: </a:t>
            </a:r>
            <a:r>
              <a:rPr lang="en-GB" sz="4500" dirty="0" smtClean="0"/>
              <a:t>Re-read you answer and see if there is anything you want to add before writing a concluding sentence which summarises your argument saying how credibility can be ensured in this study.</a:t>
            </a:r>
            <a:endParaRPr lang="en-GB" sz="4500" dirty="0" smtClean="0">
              <a:effectLst/>
            </a:endParaRPr>
          </a:p>
          <a:p>
            <a:endParaRPr lang="en-GB" dirty="0"/>
          </a:p>
        </p:txBody>
      </p:sp>
    </p:spTree>
    <p:extLst>
      <p:ext uri="{BB962C8B-B14F-4D97-AF65-F5344CB8AC3E}">
        <p14:creationId xmlns:p14="http://schemas.microsoft.com/office/powerpoint/2010/main" val="20947975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b="1" dirty="0" smtClean="0">
                <a:effectLst/>
              </a:rPr>
              <a:t>Discuss </a:t>
            </a:r>
            <a:r>
              <a:rPr lang="en-GB" dirty="0" smtClean="0">
                <a:effectLst/>
              </a:rPr>
              <a:t>how the researcher in the study could </a:t>
            </a:r>
            <a:r>
              <a:rPr lang="en-GB" b="1" dirty="0" smtClean="0">
                <a:effectLst/>
              </a:rPr>
              <a:t>avoid bias</a:t>
            </a:r>
            <a:r>
              <a:rPr lang="en-GB" dirty="0" smtClean="0">
                <a:effectLst/>
              </a:rPr>
              <a:t>. </a:t>
            </a:r>
            <a:r>
              <a:rPr lang="en-GB" dirty="0">
                <a:solidFill>
                  <a:prstClr val="black"/>
                </a:solidFill>
              </a:rPr>
              <a:t>(9</a:t>
            </a:r>
            <a:r>
              <a:rPr lang="en-GB" dirty="0" smtClean="0">
                <a:solidFill>
                  <a:prstClr val="black"/>
                </a:solidFill>
              </a:rPr>
              <a:t>)</a:t>
            </a:r>
            <a:endParaRPr lang="en-GB" dirty="0"/>
          </a:p>
        </p:txBody>
      </p:sp>
      <p:sp>
        <p:nvSpPr>
          <p:cNvPr id="3" name="Content Placeholder 2"/>
          <p:cNvSpPr>
            <a:spLocks noGrp="1"/>
          </p:cNvSpPr>
          <p:nvPr>
            <p:ph idx="1"/>
          </p:nvPr>
        </p:nvSpPr>
        <p:spPr>
          <a:xfrm>
            <a:off x="251520" y="1600200"/>
            <a:ext cx="8640960" cy="4781128"/>
          </a:xfrm>
        </p:spPr>
        <p:txBody>
          <a:bodyPr>
            <a:normAutofit fontScale="25000" lnSpcReduction="20000"/>
          </a:bodyPr>
          <a:lstStyle/>
          <a:p>
            <a:pPr fontAlgn="t"/>
            <a:r>
              <a:rPr lang="en-GB" sz="5600" dirty="0" smtClean="0">
                <a:effectLst/>
              </a:rPr>
              <a:t>Read the question carefully; its not asking whether the findings are biased or not, its asking </a:t>
            </a:r>
            <a:r>
              <a:rPr lang="en-GB" sz="5600" b="1" dirty="0" smtClean="0">
                <a:effectLst/>
              </a:rPr>
              <a:t>HOW </a:t>
            </a:r>
            <a:r>
              <a:rPr lang="en-GB" sz="5600" dirty="0" smtClean="0">
                <a:effectLst/>
              </a:rPr>
              <a:t>the researcher can avoid bias …not </a:t>
            </a:r>
            <a:r>
              <a:rPr lang="en-GB" sz="5600" dirty="0" smtClean="0"/>
              <a:t>so straight forward </a:t>
            </a:r>
            <a:r>
              <a:rPr lang="en-GB" sz="5600" dirty="0" smtClean="0">
                <a:sym typeface="Wingdings" panose="05000000000000000000" pitchFamily="2" charset="2"/>
              </a:rPr>
              <a:t></a:t>
            </a:r>
            <a:endParaRPr lang="en-GB" sz="5600" b="1" dirty="0" smtClean="0"/>
          </a:p>
          <a:p>
            <a:pPr fontAlgn="t"/>
            <a:r>
              <a:rPr lang="en-GB" sz="5600" b="1" dirty="0" smtClean="0"/>
              <a:t>Defining </a:t>
            </a:r>
            <a:r>
              <a:rPr lang="en-GB" sz="5600" dirty="0" smtClean="0"/>
              <a:t>what you understand by ‘</a:t>
            </a:r>
            <a:r>
              <a:rPr lang="en-GB" sz="5600" b="1" dirty="0" smtClean="0">
                <a:solidFill>
                  <a:prstClr val="black"/>
                </a:solidFill>
              </a:rPr>
              <a:t>bias</a:t>
            </a:r>
            <a:r>
              <a:rPr lang="en-GB" sz="5600" dirty="0" smtClean="0">
                <a:solidFill>
                  <a:prstClr val="black"/>
                </a:solidFill>
              </a:rPr>
              <a:t>’; i.e. (disproportionate favouring of a certain outcome; in research its anything which might skew the findings in a certain direction); can </a:t>
            </a:r>
            <a:r>
              <a:rPr lang="en-GB" sz="5600" dirty="0">
                <a:solidFill>
                  <a:prstClr val="black"/>
                </a:solidFill>
              </a:rPr>
              <a:t>encompass a wide array of concepts, e.g. </a:t>
            </a:r>
            <a:r>
              <a:rPr lang="en-GB" sz="5600" dirty="0" smtClean="0">
                <a:solidFill>
                  <a:prstClr val="black"/>
                </a:solidFill>
              </a:rPr>
              <a:t>participant bias (double blind, demand characteristics (experimental designs), social desirability, evaluation apprehension), researcher bias (single blind) reflexivity</a:t>
            </a:r>
            <a:endParaRPr lang="en-GB" sz="5600" dirty="0">
              <a:solidFill>
                <a:prstClr val="black"/>
              </a:solidFill>
            </a:endParaRPr>
          </a:p>
          <a:p>
            <a:pPr fontAlgn="t"/>
            <a:r>
              <a:rPr lang="en-GB" sz="5600" b="1" dirty="0" smtClean="0">
                <a:effectLst/>
              </a:rPr>
              <a:t>Main argument: </a:t>
            </a:r>
            <a:r>
              <a:rPr lang="en-GB" sz="5600" dirty="0" smtClean="0">
                <a:effectLst/>
              </a:rPr>
              <a:t>Ways the researcher can avoid bias: </a:t>
            </a:r>
          </a:p>
          <a:p>
            <a:pPr lvl="1" fontAlgn="t"/>
            <a:r>
              <a:rPr lang="en-GB" sz="5600" b="1" dirty="0" smtClean="0">
                <a:effectLst/>
              </a:rPr>
              <a:t>Researcher bias</a:t>
            </a:r>
            <a:r>
              <a:rPr lang="en-GB" sz="5600" dirty="0" smtClean="0">
                <a:effectLst/>
              </a:rPr>
              <a:t>: Inter-rater reliability/researcher triangulation</a:t>
            </a:r>
          </a:p>
          <a:p>
            <a:pPr lvl="2" fontAlgn="t"/>
            <a:r>
              <a:rPr lang="en-GB" sz="5600" dirty="0" smtClean="0">
                <a:effectLst/>
              </a:rPr>
              <a:t>Quan researcher: single blind design, </a:t>
            </a:r>
            <a:r>
              <a:rPr lang="en-GB" sz="5600" dirty="0" err="1" smtClean="0">
                <a:effectLst/>
              </a:rPr>
              <a:t>Qual</a:t>
            </a:r>
            <a:r>
              <a:rPr lang="en-GB" sz="5600" dirty="0" smtClean="0">
                <a:effectLst/>
              </a:rPr>
              <a:t> researcher: reflexivity journal and paragraph in the report</a:t>
            </a:r>
          </a:p>
          <a:p>
            <a:pPr lvl="2" fontAlgn="t"/>
            <a:r>
              <a:rPr lang="en-GB" sz="5600" dirty="0" smtClean="0"/>
              <a:t>Case studies; special issues - longitudinal nature = relationship between researcher and participant</a:t>
            </a:r>
          </a:p>
          <a:p>
            <a:pPr lvl="2" fontAlgn="t"/>
            <a:r>
              <a:rPr lang="en-GB" sz="5600" dirty="0" smtClean="0">
                <a:effectLst/>
              </a:rPr>
              <a:t>Interviewer bias: leading questions, training, think about </a:t>
            </a:r>
            <a:r>
              <a:rPr lang="en-GB" sz="5600" dirty="0" smtClean="0"/>
              <a:t>who is doing the interview; </a:t>
            </a:r>
            <a:r>
              <a:rPr lang="en-GB" sz="5600" dirty="0" smtClean="0">
                <a:effectLst/>
              </a:rPr>
              <a:t>Facilitator in a focus group; body language and paralinguistic can confer agreement and disagreement and shape the interview; inter-rater on transcripts</a:t>
            </a:r>
          </a:p>
          <a:p>
            <a:pPr lvl="2" fontAlgn="t"/>
            <a:r>
              <a:rPr lang="en-GB" sz="5600" dirty="0" smtClean="0"/>
              <a:t>Observer bias; need good training , well operationalised observation schedule; inter-rater</a:t>
            </a:r>
          </a:p>
          <a:p>
            <a:pPr lvl="2" fontAlgn="t"/>
            <a:r>
              <a:rPr lang="en-GB" sz="5600" dirty="0" smtClean="0"/>
              <a:t>Bias during </a:t>
            </a:r>
            <a:r>
              <a:rPr lang="en-GB" sz="5600" dirty="0" err="1" smtClean="0"/>
              <a:t>qual</a:t>
            </a:r>
            <a:r>
              <a:rPr lang="en-GB" sz="5600" dirty="0" smtClean="0"/>
              <a:t> analysis; relevance (seek </a:t>
            </a:r>
            <a:r>
              <a:rPr lang="en-GB" sz="5600" dirty="0" err="1" smtClean="0"/>
              <a:t>Pps</a:t>
            </a:r>
            <a:r>
              <a:rPr lang="en-GB" sz="5600" dirty="0" smtClean="0"/>
              <a:t> views), saturation</a:t>
            </a:r>
          </a:p>
          <a:p>
            <a:pPr lvl="2" fontAlgn="t"/>
            <a:r>
              <a:rPr lang="en-GB" sz="5600" dirty="0" smtClean="0">
                <a:effectLst/>
              </a:rPr>
              <a:t>Focus groups can become biased; minority influence, groupthink, risky shift</a:t>
            </a:r>
          </a:p>
          <a:p>
            <a:pPr lvl="1" fontAlgn="t"/>
            <a:r>
              <a:rPr lang="en-GB" sz="5600" b="1" dirty="0" smtClean="0"/>
              <a:t>Participant bias: </a:t>
            </a:r>
            <a:r>
              <a:rPr lang="en-GB" sz="5600" dirty="0" smtClean="0"/>
              <a:t>Double blind design, wording on standardised instructions, one way mirror in an observation, use independent measures with random allocation</a:t>
            </a:r>
          </a:p>
          <a:p>
            <a:pPr fontAlgn="t"/>
            <a:r>
              <a:rPr lang="en-GB" sz="5600" b="1" dirty="0" smtClean="0">
                <a:effectLst/>
              </a:rPr>
              <a:t>Contextualise: </a:t>
            </a:r>
            <a:r>
              <a:rPr lang="en-GB" sz="5600" dirty="0" smtClean="0">
                <a:effectLst/>
              </a:rPr>
              <a:t>As before, use the scenario and pick out as much relevant information as you can to support your argument</a:t>
            </a:r>
          </a:p>
          <a:p>
            <a:pPr fontAlgn="t"/>
            <a:r>
              <a:rPr lang="en-GB" sz="5600" b="1" dirty="0" smtClean="0">
                <a:effectLst/>
              </a:rPr>
              <a:t>Discuss: </a:t>
            </a:r>
            <a:r>
              <a:rPr lang="en-GB" sz="5600" dirty="0" smtClean="0">
                <a:effectLst/>
              </a:rPr>
              <a:t>Evaluate the suggestions you have made in terms of their strengths and limitations</a:t>
            </a:r>
          </a:p>
          <a:p>
            <a:pPr fontAlgn="t"/>
            <a:r>
              <a:rPr lang="en-GB" sz="5600" b="1" dirty="0" smtClean="0"/>
              <a:t>Conclude: </a:t>
            </a:r>
            <a:r>
              <a:rPr lang="en-GB" sz="5600" dirty="0" smtClean="0"/>
              <a:t>Re-read you answer and see if there is anything you want to add before writing a concluding sentence which summarises your argument saying how credibility can be ensured in this study.</a:t>
            </a:r>
            <a:endParaRPr lang="en-GB" sz="5600" dirty="0" smtClean="0">
              <a:effectLst/>
            </a:endParaRPr>
          </a:p>
          <a:p>
            <a:endParaRPr lang="en-GB" dirty="0"/>
          </a:p>
        </p:txBody>
      </p:sp>
    </p:spTree>
    <p:extLst>
      <p:ext uri="{BB962C8B-B14F-4D97-AF65-F5344CB8AC3E}">
        <p14:creationId xmlns:p14="http://schemas.microsoft.com/office/powerpoint/2010/main" val="148488525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11626</TotalTime>
  <Words>3789</Words>
  <Application>Microsoft Office PowerPoint</Application>
  <PresentationFormat>On-screen Show (4:3)</PresentationFormat>
  <Paragraphs>261</Paragraphs>
  <Slides>36</Slides>
  <Notes>0</Notes>
  <HiddenSlides>0</HiddenSlides>
  <MMClips>0</MMClips>
  <ScaleCrop>false</ScaleCrop>
  <HeadingPairs>
    <vt:vector size="4" baseType="variant">
      <vt:variant>
        <vt:lpstr>Theme</vt:lpstr>
      </vt:variant>
      <vt:variant>
        <vt:i4>1</vt:i4>
      </vt:variant>
      <vt:variant>
        <vt:lpstr>Slide Titles</vt:lpstr>
      </vt:variant>
      <vt:variant>
        <vt:i4>36</vt:i4>
      </vt:variant>
    </vt:vector>
  </HeadingPairs>
  <TitlesOfParts>
    <vt:vector size="37" baseType="lpstr">
      <vt:lpstr>Office Theme</vt:lpstr>
      <vt:lpstr>IB Psychology  Paper 3 - Revision</vt:lpstr>
      <vt:lpstr>What will the paper look like?</vt:lpstr>
      <vt:lpstr>Timing in this exam</vt:lpstr>
      <vt:lpstr>Question 1</vt:lpstr>
      <vt:lpstr>Identify the research method used and outline two characteristics of the method. (3)</vt:lpstr>
      <vt:lpstr>Suitable Quantitative                            Research Methods</vt:lpstr>
      <vt:lpstr>Suitable Qualitative  Research Methods</vt:lpstr>
      <vt:lpstr>Timing in Q1a</vt:lpstr>
      <vt:lpstr>Interview</vt:lpstr>
      <vt:lpstr>Drop-down menu: Interviews</vt:lpstr>
      <vt:lpstr>Characteristics of Interviews:                   Semi-structured </vt:lpstr>
      <vt:lpstr>Characteristics of Interviews:                   Unstructured </vt:lpstr>
      <vt:lpstr>Characteristics of Interviews:                   Focus groups</vt:lpstr>
      <vt:lpstr>Describe the sampling method used in the study. (3)</vt:lpstr>
      <vt:lpstr>Suggest an alternative or additional research method giving one reason for your choice. (3)</vt:lpstr>
      <vt:lpstr>Question 1 c</vt:lpstr>
      <vt:lpstr>Example 1c for a scenario where the method was interviewing</vt:lpstr>
      <vt:lpstr>Question 2 </vt:lpstr>
      <vt:lpstr>Describe the ethical considerations that were applied in the study and explain if further ethical considerations could be applied. (6) </vt:lpstr>
      <vt:lpstr>Commands terms;  Describe and Explain</vt:lpstr>
      <vt:lpstr>Question 2a sample writing</vt:lpstr>
      <vt:lpstr>Describe the ethical considerations in reporting the results (3)</vt:lpstr>
      <vt:lpstr>Ethical considerations in reporting</vt:lpstr>
      <vt:lpstr>Ethical considerations in reporting could include: </vt:lpstr>
      <vt:lpstr>When being asked about your study in an interview with the media</vt:lpstr>
      <vt:lpstr>…and explain additional ethical considerations that could be taken into account when applying the findings of the study. (3) </vt:lpstr>
      <vt:lpstr>Further considerations</vt:lpstr>
      <vt:lpstr>Question 3 </vt:lpstr>
      <vt:lpstr>Mark scheme for Question 3</vt:lpstr>
      <vt:lpstr>The Mark Scheme</vt:lpstr>
      <vt:lpstr>Command term: DISCUSS                              (an ao3 command term)</vt:lpstr>
      <vt:lpstr>Structure and length</vt:lpstr>
      <vt:lpstr>Discuss the possibility of generalizing /transferring the findings of the study. (9) </vt:lpstr>
      <vt:lpstr>Planning the marker: Meeting the assessment criteria</vt:lpstr>
      <vt:lpstr>Discuss how a researcher could ensure that the results of the study are credible. (9) </vt:lpstr>
      <vt:lpstr>Discuss how the researcher in the study could avoid bias. (9)</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IB Psychology  Paper 3 - Revision</dc:title>
  <dc:creator>Amanda Wood (AJW)</dc:creator>
  <cp:lastModifiedBy>Amanda Wood (AJW)</cp:lastModifiedBy>
  <cp:revision>38</cp:revision>
  <dcterms:created xsi:type="dcterms:W3CDTF">2019-02-24T14:03:21Z</dcterms:created>
  <dcterms:modified xsi:type="dcterms:W3CDTF">2019-03-04T15:49:50Z</dcterms:modified>
</cp:coreProperties>
</file>