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6" r:id="rId1"/>
  </p:sldMasterIdLst>
  <p:sldIdLst>
    <p:sldId id="256" r:id="rId2"/>
    <p:sldId id="258" r:id="rId3"/>
    <p:sldId id="260" r:id="rId4"/>
    <p:sldId id="261" r:id="rId5"/>
    <p:sldId id="259" r:id="rId6"/>
    <p:sldId id="264" r:id="rId7"/>
    <p:sldId id="266" r:id="rId8"/>
    <p:sldId id="263" r:id="rId9"/>
    <p:sldId id="267" r:id="rId10"/>
    <p:sldId id="262" r:id="rId11"/>
    <p:sldId id="269" r:id="rId12"/>
    <p:sldId id="270" r:id="rId13"/>
    <p:sldId id="273" r:id="rId14"/>
    <p:sldId id="271" r:id="rId15"/>
    <p:sldId id="27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642"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a:t>Click to edit Master title style</a:t>
            </a:r>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53BD7650-0934-4057-9F79-B06E3490D734}" type="datetimeFigureOut">
              <a:rPr lang="en-GB" smtClean="0"/>
              <a:t>29/06/2019</a:t>
            </a:fld>
            <a:endParaRPr lang="en-GB"/>
          </a:p>
        </p:txBody>
      </p:sp>
      <p:sp>
        <p:nvSpPr>
          <p:cNvPr id="16" name="Slide Number Placeholder 15"/>
          <p:cNvSpPr>
            <a:spLocks noGrp="1"/>
          </p:cNvSpPr>
          <p:nvPr>
            <p:ph type="sldNum" sz="quarter" idx="11"/>
          </p:nvPr>
        </p:nvSpPr>
        <p:spPr/>
        <p:txBody>
          <a:bodyPr/>
          <a:lstStyle/>
          <a:p>
            <a:fld id="{F6F83C4A-ED42-4998-9C2A-776A7F8CD696}" type="slidenum">
              <a:rPr lang="en-GB" smtClean="0"/>
              <a:t>‹#›</a:t>
            </a:fld>
            <a:endParaRPr lang="en-GB"/>
          </a:p>
        </p:txBody>
      </p:sp>
      <p:sp>
        <p:nvSpPr>
          <p:cNvPr id="17" name="Footer Placeholder 16"/>
          <p:cNvSpPr>
            <a:spLocks noGrp="1"/>
          </p:cNvSpPr>
          <p:nvPr>
            <p:ph type="ftr" sz="quarter" idx="12"/>
          </p:nvPr>
        </p:nvSpPr>
        <p:spPr/>
        <p:txBody>
          <a:bodyPr/>
          <a:lstStyle/>
          <a:p>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4" name="Date Placeholder 13"/>
          <p:cNvSpPr>
            <a:spLocks noGrp="1"/>
          </p:cNvSpPr>
          <p:nvPr>
            <p:ph type="dt" sz="half" idx="14"/>
          </p:nvPr>
        </p:nvSpPr>
        <p:spPr/>
        <p:txBody>
          <a:bodyPr/>
          <a:lstStyle/>
          <a:p>
            <a:fld id="{53BD7650-0934-4057-9F79-B06E3490D734}" type="datetimeFigureOut">
              <a:rPr lang="en-GB" smtClean="0"/>
              <a:t>29/06/2019</a:t>
            </a:fld>
            <a:endParaRPr lang="en-GB"/>
          </a:p>
        </p:txBody>
      </p:sp>
      <p:sp>
        <p:nvSpPr>
          <p:cNvPr id="15" name="Slide Number Placeholder 14"/>
          <p:cNvSpPr>
            <a:spLocks noGrp="1"/>
          </p:cNvSpPr>
          <p:nvPr>
            <p:ph type="sldNum" sz="quarter" idx="15"/>
          </p:nvPr>
        </p:nvSpPr>
        <p:spPr/>
        <p:txBody>
          <a:bodyPr/>
          <a:lstStyle>
            <a:lvl1pPr algn="ctr">
              <a:defRPr/>
            </a:lvl1pPr>
          </a:lstStyle>
          <a:p>
            <a:fld id="{F6F83C4A-ED42-4998-9C2A-776A7F8CD696}" type="slidenum">
              <a:rPr lang="en-GB" smtClean="0"/>
              <a:t>‹#›</a:t>
            </a:fld>
            <a:endParaRPr lang="en-GB"/>
          </a:p>
        </p:txBody>
      </p:sp>
      <p:sp>
        <p:nvSpPr>
          <p:cNvPr id="16" name="Footer Placeholder 15"/>
          <p:cNvSpPr>
            <a:spLocks noGrp="1"/>
          </p:cNvSpPr>
          <p:nvPr>
            <p:ph type="ftr" sz="quarter" idx="16"/>
          </p:nvPr>
        </p:nvSpPr>
        <p:spPr/>
        <p:txBody>
          <a:bodyPr/>
          <a:lstStyle/>
          <a:p>
            <a:endParaRPr lang="en-GB"/>
          </a:p>
        </p:txBody>
      </p:sp>
      <p:sp>
        <p:nvSpPr>
          <p:cNvPr id="17" name="Title 16"/>
          <p:cNvSpPr>
            <a:spLocks noGrp="1"/>
          </p:cNvSpPr>
          <p:nvPr>
            <p:ph type="title"/>
          </p:nvPr>
        </p:nvSpPr>
        <p:spPr/>
        <p:txBody>
          <a:bodyPr rtlCol="0" anchor="b" anchorCtr="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3BD7650-0934-4057-9F79-B06E3490D734}" type="datetimeFigureOut">
              <a:rPr lang="en-GB" smtClean="0"/>
              <a:t>29/06/2019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F83C4A-ED42-4998-9C2A-776A7F8CD696}" type="slidenum">
              <a:rPr lang="en-GB" smtClean="0"/>
              <a:t>‹#›</a:t>
            </a:fld>
            <a:endParaRPr lang="en-GB"/>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3BD7650-0934-4057-9F79-B06E3490D734}" type="datetimeFigureOut">
              <a:rPr lang="en-GB" smtClean="0"/>
              <a:t>29/06/2019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6F83C4A-ED42-4998-9C2A-776A7F8CD696}" type="slidenum">
              <a:rPr lang="en-GB" smtClean="0"/>
              <a:t>‹#›</a:t>
            </a:fld>
            <a:endParaRPr lang="en-GB"/>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F6F83C4A-ED42-4998-9C2A-776A7F8CD696}" type="slidenum">
              <a:rPr lang="en-GB" smtClean="0"/>
              <a:t>‹#›</a:t>
            </a:fld>
            <a:endParaRPr lang="en-GB"/>
          </a:p>
        </p:txBody>
      </p:sp>
      <p:sp>
        <p:nvSpPr>
          <p:cNvPr id="8" name="Footer Placeholder 7"/>
          <p:cNvSpPr>
            <a:spLocks noGrp="1"/>
          </p:cNvSpPr>
          <p:nvPr>
            <p:ph type="ftr" sz="quarter" idx="11"/>
          </p:nvPr>
        </p:nvSpPr>
        <p:spPr/>
        <p:txBody>
          <a:bodyPr/>
          <a:lstStyle/>
          <a:p>
            <a:endParaRPr lang="en-GB"/>
          </a:p>
        </p:txBody>
      </p:sp>
      <p:sp>
        <p:nvSpPr>
          <p:cNvPr id="7" name="Date Placeholder 6"/>
          <p:cNvSpPr>
            <a:spLocks noGrp="1"/>
          </p:cNvSpPr>
          <p:nvPr>
            <p:ph type="dt" sz="half" idx="10"/>
          </p:nvPr>
        </p:nvSpPr>
        <p:spPr/>
        <p:txBody>
          <a:bodyPr/>
          <a:lstStyle/>
          <a:p>
            <a:fld id="{53BD7650-0934-4057-9F79-B06E3490D734}" type="datetimeFigureOut">
              <a:rPr lang="en-GB" smtClean="0"/>
              <a:t>29/06/2019</a:t>
            </a:fld>
            <a:endParaRPr lang="en-GB"/>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3BD7650-0934-4057-9F79-B06E3490D734}" type="datetimeFigureOut">
              <a:rPr lang="en-GB" smtClean="0"/>
              <a:t>29/06/2019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6F83C4A-ED42-4998-9C2A-776A7F8CD696}" type="slidenum">
              <a:rPr lang="en-GB" smtClean="0"/>
              <a:t>‹#›</a:t>
            </a:fld>
            <a:endParaRPr lang="en-GB"/>
          </a:p>
        </p:txBody>
      </p:sp>
      <p:sp>
        <p:nvSpPr>
          <p:cNvPr id="2" name="Title 1"/>
          <p:cNvSpPr>
            <a:spLocks noGrp="1"/>
          </p:cNvSpPr>
          <p:nvPr>
            <p:ph type="title"/>
          </p:nvPr>
        </p:nvSpPr>
        <p:spPr/>
        <p:txBody>
          <a:bodyPr/>
          <a:lstStyle/>
          <a:p>
            <a:r>
              <a:rPr kumimoji="0"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BD7650-0934-4057-9F79-B06E3490D734}" type="datetimeFigureOut">
              <a:rPr lang="en-GB" smtClean="0"/>
              <a:t>29/06/2019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6F83C4A-ED42-4998-9C2A-776A7F8CD696}"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fld id="{53BD7650-0934-4057-9F79-B06E3490D734}" type="datetimeFigureOut">
              <a:rPr lang="en-GB" smtClean="0"/>
              <a:t>29/06/2019</a:t>
            </a:fld>
            <a:endParaRPr lang="en-GB"/>
          </a:p>
        </p:txBody>
      </p:sp>
      <p:sp>
        <p:nvSpPr>
          <p:cNvPr id="9" name="Slide Number Placeholder 8"/>
          <p:cNvSpPr>
            <a:spLocks noGrp="1"/>
          </p:cNvSpPr>
          <p:nvPr>
            <p:ph type="sldNum" sz="quarter" idx="15"/>
          </p:nvPr>
        </p:nvSpPr>
        <p:spPr/>
        <p:txBody>
          <a:bodyPr/>
          <a:lstStyle/>
          <a:p>
            <a:fld id="{F6F83C4A-ED42-4998-9C2A-776A7F8CD696}" type="slidenum">
              <a:rPr lang="en-GB" smtClean="0"/>
              <a:t>‹#›</a:t>
            </a:fld>
            <a:endParaRPr lang="en-GB"/>
          </a:p>
        </p:txBody>
      </p:sp>
      <p:sp>
        <p:nvSpPr>
          <p:cNvPr id="10" name="Footer Placeholder 9"/>
          <p:cNvSpPr>
            <a:spLocks noGrp="1"/>
          </p:cNvSpPr>
          <p:nvPr>
            <p:ph type="ftr" sz="quarter" idx="16"/>
          </p:nvPr>
        </p:nvSpPr>
        <p:spPr/>
        <p:txBody>
          <a:bodyPr/>
          <a:lstStyle/>
          <a:p>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a:t>Click icon to add picture</a:t>
            </a:r>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fld id="{53BD7650-0934-4057-9F79-B06E3490D734}" type="datetimeFigureOut">
              <a:rPr lang="en-GB" smtClean="0"/>
              <a:t>29/06/2019</a:t>
            </a:fld>
            <a:endParaRPr lang="en-GB"/>
          </a:p>
        </p:txBody>
      </p:sp>
      <p:sp>
        <p:nvSpPr>
          <p:cNvPr id="9" name="Slide Number Placeholder 8"/>
          <p:cNvSpPr>
            <a:spLocks noGrp="1"/>
          </p:cNvSpPr>
          <p:nvPr>
            <p:ph type="sldNum" sz="quarter" idx="11"/>
          </p:nvPr>
        </p:nvSpPr>
        <p:spPr/>
        <p:txBody>
          <a:bodyPr/>
          <a:lstStyle/>
          <a:p>
            <a:fld id="{F6F83C4A-ED42-4998-9C2A-776A7F8CD696}" type="slidenum">
              <a:rPr lang="en-GB" smtClean="0"/>
              <a:t>‹#›</a:t>
            </a:fld>
            <a:endParaRPr lang="en-GB"/>
          </a:p>
        </p:txBody>
      </p:sp>
      <p:sp>
        <p:nvSpPr>
          <p:cNvPr id="10" name="Footer Placeholder 9"/>
          <p:cNvSpPr>
            <a:spLocks noGrp="1"/>
          </p:cNvSpPr>
          <p:nvPr>
            <p:ph type="ftr" sz="quarter" idx="12"/>
          </p:nvPr>
        </p:nvSpPr>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3BD7650-0934-4057-9F79-B06E3490D734}" type="datetimeFigureOut">
              <a:rPr lang="en-GB" smtClean="0"/>
              <a:t>29/06/2019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F83C4A-ED42-4998-9C2A-776A7F8CD696}"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3BD7650-0934-4057-9F79-B06E3490D734}" type="datetimeFigureOut">
              <a:rPr lang="en-GB" smtClean="0"/>
              <a:t>29/06/2019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F83C4A-ED42-4998-9C2A-776A7F8CD696}"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3BD7650-0934-4057-9F79-B06E3490D734}" type="datetimeFigureOut">
              <a:rPr lang="en-GB" smtClean="0"/>
              <a:t>29/06/2019</a:t>
            </a:fld>
            <a:endParaRPr lang="en-GB"/>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GB"/>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F6F83C4A-ED42-4998-9C2A-776A7F8CD696}" type="slidenum">
              <a:rPr lang="en-GB" smtClean="0"/>
              <a:t>‹#›</a:t>
            </a:fld>
            <a:endParaRPr lang="en-GB"/>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a:t>Click to edit Master title style</a:t>
            </a:r>
          </a:p>
        </p:txBody>
      </p:sp>
    </p:spTree>
  </p:cSld>
  <p:clrMap bg1="dk1" tx1="lt1" bg2="dk2" tx2="lt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31640" y="3933056"/>
            <a:ext cx="6400800" cy="762000"/>
          </a:xfrm>
        </p:spPr>
        <p:txBody>
          <a:bodyPr>
            <a:noAutofit/>
          </a:bodyPr>
          <a:lstStyle/>
          <a:p>
            <a:r>
              <a:rPr lang="en-GB" sz="4000" dirty="0"/>
              <a:t>Twin Studies</a:t>
            </a:r>
          </a:p>
          <a:p>
            <a:endParaRPr lang="en-GB" sz="4000" dirty="0"/>
          </a:p>
        </p:txBody>
      </p:sp>
      <p:sp>
        <p:nvSpPr>
          <p:cNvPr id="2" name="Title 1"/>
          <p:cNvSpPr>
            <a:spLocks noGrp="1"/>
          </p:cNvSpPr>
          <p:nvPr>
            <p:ph type="ctrTitle"/>
          </p:nvPr>
        </p:nvSpPr>
        <p:spPr>
          <a:xfrm>
            <a:off x="1331640" y="1844824"/>
            <a:ext cx="6400800" cy="1295400"/>
          </a:xfrm>
        </p:spPr>
        <p:txBody>
          <a:bodyPr>
            <a:normAutofit fontScale="90000"/>
          </a:bodyPr>
          <a:lstStyle/>
          <a:p>
            <a:r>
              <a:rPr lang="en-GB" dirty="0"/>
              <a:t>Investigating genetic similarity</a:t>
            </a:r>
          </a:p>
        </p:txBody>
      </p:sp>
    </p:spTree>
    <p:extLst>
      <p:ext uri="{BB962C8B-B14F-4D97-AF65-F5344CB8AC3E}">
        <p14:creationId xmlns:p14="http://schemas.microsoft.com/office/powerpoint/2010/main" val="3247341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2060848"/>
            <a:ext cx="3816423" cy="923330"/>
          </a:xfrm>
          <a:prstGeom prst="rect">
            <a:avLst/>
          </a:prstGeom>
          <a:noFill/>
        </p:spPr>
        <p:txBody>
          <a:bodyPr wrap="square" rtlCol="0">
            <a:spAutoFit/>
          </a:bodyPr>
          <a:lstStyle/>
          <a:p>
            <a:endParaRPr lang="en-GB" dirty="0"/>
          </a:p>
          <a:p>
            <a:endParaRPr lang="en-GB" dirty="0"/>
          </a:p>
          <a:p>
            <a:endParaRPr lang="en-GB" dirty="0"/>
          </a:p>
        </p:txBody>
      </p:sp>
      <p:sp>
        <p:nvSpPr>
          <p:cNvPr id="4" name="Title 3"/>
          <p:cNvSpPr>
            <a:spLocks noGrp="1"/>
          </p:cNvSpPr>
          <p:nvPr>
            <p:ph type="title"/>
          </p:nvPr>
        </p:nvSpPr>
        <p:spPr>
          <a:xfrm>
            <a:off x="1043608" y="836712"/>
            <a:ext cx="6400800" cy="685800"/>
          </a:xfrm>
        </p:spPr>
        <p:txBody>
          <a:bodyPr>
            <a:normAutofit fontScale="90000"/>
          </a:bodyPr>
          <a:lstStyle/>
          <a:p>
            <a:r>
              <a:rPr lang="en-GB" dirty="0"/>
              <a:t>Why do Researchers do MZ/DZ twin studies?</a:t>
            </a:r>
          </a:p>
        </p:txBody>
      </p:sp>
      <p:sp>
        <p:nvSpPr>
          <p:cNvPr id="5" name="Content Placeholder 4"/>
          <p:cNvSpPr>
            <a:spLocks noGrp="1"/>
          </p:cNvSpPr>
          <p:nvPr>
            <p:ph sz="half" idx="1"/>
          </p:nvPr>
        </p:nvSpPr>
        <p:spPr>
          <a:xfrm>
            <a:off x="899592" y="1916832"/>
            <a:ext cx="3960438" cy="3438872"/>
          </a:xfrm>
        </p:spPr>
        <p:txBody>
          <a:bodyPr>
            <a:normAutofit/>
          </a:bodyPr>
          <a:lstStyle/>
          <a:p>
            <a:pPr indent="0">
              <a:buNone/>
            </a:pPr>
            <a:r>
              <a:rPr lang="en-GB" sz="2400" dirty="0"/>
              <a:t>MZ/DZ twin studies are useful in determining the extent to which behaviours such as depression are caused by genetic makeup and/or environmental experiences; the nature/nurture debate. </a:t>
            </a:r>
          </a:p>
          <a:p>
            <a:endParaRPr lang="en-GB"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33017" y="1700808"/>
            <a:ext cx="3384376" cy="3384376"/>
          </a:xfrm>
          <a:prstGeom prst="rect">
            <a:avLst/>
          </a:prstGeom>
        </p:spPr>
      </p:pic>
    </p:spTree>
    <p:extLst>
      <p:ext uri="{BB962C8B-B14F-4D97-AF65-F5344CB8AC3E}">
        <p14:creationId xmlns:p14="http://schemas.microsoft.com/office/powerpoint/2010/main" val="1139497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140968"/>
            <a:ext cx="6696744" cy="923330"/>
          </a:xfrm>
          <a:prstGeom prst="rect">
            <a:avLst/>
          </a:prstGeom>
          <a:noFill/>
        </p:spPr>
        <p:txBody>
          <a:bodyPr wrap="square" rtlCol="0">
            <a:spAutoFit/>
          </a:bodyPr>
          <a:lstStyle/>
          <a:p>
            <a:endParaRPr lang="en-GB" dirty="0"/>
          </a:p>
          <a:p>
            <a:endParaRPr lang="en-GB" dirty="0"/>
          </a:p>
          <a:p>
            <a:endParaRPr lang="en-GB" dirty="0"/>
          </a:p>
        </p:txBody>
      </p:sp>
      <p:sp>
        <p:nvSpPr>
          <p:cNvPr id="3" name="Title 2"/>
          <p:cNvSpPr>
            <a:spLocks noGrp="1"/>
          </p:cNvSpPr>
          <p:nvPr>
            <p:ph type="title"/>
          </p:nvPr>
        </p:nvSpPr>
        <p:spPr>
          <a:xfrm>
            <a:off x="759529" y="620688"/>
            <a:ext cx="6400800" cy="685800"/>
          </a:xfrm>
        </p:spPr>
        <p:txBody>
          <a:bodyPr>
            <a:normAutofit fontScale="90000"/>
          </a:bodyPr>
          <a:lstStyle/>
          <a:p>
            <a:r>
              <a:rPr lang="en-GB" dirty="0"/>
              <a:t>Who are the </a:t>
            </a:r>
            <a:r>
              <a:rPr lang="en-GB" dirty="0" err="1"/>
              <a:t>Pps</a:t>
            </a:r>
            <a:r>
              <a:rPr lang="en-GB" dirty="0"/>
              <a:t>?</a:t>
            </a:r>
          </a:p>
        </p:txBody>
      </p:sp>
      <p:sp>
        <p:nvSpPr>
          <p:cNvPr id="4" name="Content Placeholder 3"/>
          <p:cNvSpPr>
            <a:spLocks noGrp="1"/>
          </p:cNvSpPr>
          <p:nvPr>
            <p:ph sz="half" idx="1"/>
          </p:nvPr>
        </p:nvSpPr>
        <p:spPr>
          <a:xfrm>
            <a:off x="899592" y="1772816"/>
            <a:ext cx="3831919" cy="3124200"/>
          </a:xfrm>
        </p:spPr>
        <p:txBody>
          <a:bodyPr>
            <a:normAutofit fontScale="25000" lnSpcReduction="20000"/>
          </a:bodyPr>
          <a:lstStyle/>
          <a:p>
            <a:r>
              <a:rPr lang="en-GB" sz="9600" dirty="0"/>
              <a:t>Researchers use secondary data such as hospital records to find samples of MZ and DZ twins where one twin has already been diagnosed with the condition of interest, e.g. depression.</a:t>
            </a:r>
          </a:p>
          <a:p>
            <a:r>
              <a:rPr lang="en-GB" sz="9600" dirty="0"/>
              <a:t>They may wish to check the diagnosis to ensure that the diagnosis is valid. </a:t>
            </a:r>
          </a:p>
          <a:p>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0990" y="1772816"/>
            <a:ext cx="3096344" cy="3096344"/>
          </a:xfrm>
          <a:prstGeom prst="rect">
            <a:avLst/>
          </a:prstGeom>
        </p:spPr>
      </p:pic>
    </p:spTree>
    <p:extLst>
      <p:ext uri="{BB962C8B-B14F-4D97-AF65-F5344CB8AC3E}">
        <p14:creationId xmlns:p14="http://schemas.microsoft.com/office/powerpoint/2010/main" val="3655358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6168" y="1908748"/>
            <a:ext cx="4535952" cy="4431983"/>
          </a:xfrm>
          <a:prstGeom prst="rect">
            <a:avLst/>
          </a:prstGeom>
          <a:noFill/>
        </p:spPr>
        <p:txBody>
          <a:bodyPr wrap="square" rtlCol="0">
            <a:spAutoFit/>
          </a:bodyPr>
          <a:lstStyle/>
          <a:p>
            <a:r>
              <a:rPr lang="en-GB" sz="2400" dirty="0"/>
              <a:t>Next, the researchers conduct a longitudinal study, monitoring the frequency with which the co-twin is also diagnosed with depression.</a:t>
            </a:r>
          </a:p>
          <a:p>
            <a:endParaRPr lang="en-GB" sz="2400" dirty="0"/>
          </a:p>
          <a:p>
            <a:r>
              <a:rPr lang="en-GB" sz="2400" dirty="0"/>
              <a:t>Researches need to ensure that the same version of the DSM or ICD is used to diagnose the co-twin as was originally used with the first twin.</a:t>
            </a:r>
          </a:p>
          <a:p>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6136" y="1916832"/>
            <a:ext cx="2465040" cy="3685235"/>
          </a:xfrm>
          <a:prstGeom prst="rect">
            <a:avLst/>
          </a:prstGeom>
        </p:spPr>
      </p:pic>
      <p:sp>
        <p:nvSpPr>
          <p:cNvPr id="7" name="Title 2"/>
          <p:cNvSpPr txBox="1">
            <a:spLocks/>
          </p:cNvSpPr>
          <p:nvPr/>
        </p:nvSpPr>
        <p:spPr>
          <a:xfrm>
            <a:off x="1403648" y="1124744"/>
            <a:ext cx="6400800" cy="685800"/>
          </a:xfrm>
          <a:prstGeom prst="rect">
            <a:avLst/>
          </a:prstGeom>
        </p:spPr>
        <p:txBody>
          <a:bodyPr/>
          <a:lst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What happens next?</a:t>
            </a:r>
          </a:p>
        </p:txBody>
      </p:sp>
    </p:spTree>
    <p:extLst>
      <p:ext uri="{BB962C8B-B14F-4D97-AF65-F5344CB8AC3E}">
        <p14:creationId xmlns:p14="http://schemas.microsoft.com/office/powerpoint/2010/main" val="1730101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39766" y="2564904"/>
            <a:ext cx="3908298" cy="2585323"/>
          </a:xfrm>
          <a:prstGeom prst="rect">
            <a:avLst/>
          </a:prstGeom>
          <a:noFill/>
        </p:spPr>
        <p:txBody>
          <a:bodyPr wrap="square" rtlCol="0">
            <a:spAutoFit/>
          </a:bodyPr>
          <a:lstStyle/>
          <a:p>
            <a:r>
              <a:rPr lang="en-GB" sz="2400" dirty="0"/>
              <a:t>The researchers work out the concordance rate, that is the percentage of co-twins who go on to also develop depression for each type of twin, MZ and DZ.</a:t>
            </a:r>
          </a:p>
          <a:p>
            <a:endParaRPr lang="en-GB" dirty="0"/>
          </a:p>
        </p:txBody>
      </p:sp>
      <p:sp>
        <p:nvSpPr>
          <p:cNvPr id="3" name="Title 2"/>
          <p:cNvSpPr txBox="1">
            <a:spLocks/>
          </p:cNvSpPr>
          <p:nvPr/>
        </p:nvSpPr>
        <p:spPr>
          <a:xfrm>
            <a:off x="1403648" y="1124744"/>
            <a:ext cx="6400800" cy="685800"/>
          </a:xfrm>
          <a:prstGeom prst="rect">
            <a:avLst/>
          </a:prstGeom>
        </p:spPr>
        <p:txBody>
          <a:bodyPr/>
          <a:lst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How are the findings expressed?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9101" y="2457973"/>
            <a:ext cx="2799184" cy="2799184"/>
          </a:xfrm>
          <a:prstGeom prst="rect">
            <a:avLst/>
          </a:prstGeom>
        </p:spPr>
      </p:pic>
    </p:spTree>
    <p:extLst>
      <p:ext uri="{BB962C8B-B14F-4D97-AF65-F5344CB8AC3E}">
        <p14:creationId xmlns:p14="http://schemas.microsoft.com/office/powerpoint/2010/main" val="280087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9589" y="1988840"/>
            <a:ext cx="3698435" cy="4616648"/>
          </a:xfrm>
          <a:prstGeom prst="rect">
            <a:avLst/>
          </a:prstGeom>
        </p:spPr>
        <p:txBody>
          <a:bodyPr wrap="square">
            <a:spAutoFit/>
          </a:bodyPr>
          <a:lstStyle/>
          <a:p>
            <a:r>
              <a:rPr lang="en-GB" sz="2400" dirty="0"/>
              <a:t>Monozygotic twins are genetically identical and come from one sperm that has fertilised one egg; they share 100% of their gene</a:t>
            </a:r>
          </a:p>
          <a:p>
            <a:endParaRPr lang="en-GB" sz="2400" dirty="0"/>
          </a:p>
          <a:p>
            <a:r>
              <a:rPr lang="en-GB" sz="2400" dirty="0"/>
              <a:t>Dizygotic twins share only 50% of their genes as they comes from two fertilised eggs.</a:t>
            </a:r>
          </a:p>
          <a:p>
            <a:endParaRPr lang="en-GB" dirty="0"/>
          </a:p>
          <a:p>
            <a:endParaRPr lang="en-GB" dirty="0"/>
          </a:p>
          <a:p>
            <a:endParaRPr lang="en-GB" dirty="0"/>
          </a:p>
        </p:txBody>
      </p:sp>
      <p:sp>
        <p:nvSpPr>
          <p:cNvPr id="3" name="Title 2"/>
          <p:cNvSpPr txBox="1">
            <a:spLocks/>
          </p:cNvSpPr>
          <p:nvPr/>
        </p:nvSpPr>
        <p:spPr>
          <a:xfrm>
            <a:off x="1115616" y="1124744"/>
            <a:ext cx="6984776" cy="685800"/>
          </a:xfrm>
          <a:prstGeom prst="rect">
            <a:avLst/>
          </a:prstGeom>
        </p:spPr>
        <p:txBody>
          <a:bodyPr/>
          <a:lst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What Does MZ/DZ mean?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8024" y="2348880"/>
            <a:ext cx="3461579" cy="2596184"/>
          </a:xfrm>
          <a:prstGeom prst="rect">
            <a:avLst/>
          </a:prstGeom>
        </p:spPr>
      </p:pic>
    </p:spTree>
    <p:extLst>
      <p:ext uri="{BB962C8B-B14F-4D97-AF65-F5344CB8AC3E}">
        <p14:creationId xmlns:p14="http://schemas.microsoft.com/office/powerpoint/2010/main" val="2515629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18638" y="2348880"/>
            <a:ext cx="3657418" cy="3046988"/>
          </a:xfrm>
          <a:prstGeom prst="rect">
            <a:avLst/>
          </a:prstGeom>
        </p:spPr>
        <p:txBody>
          <a:bodyPr wrap="square">
            <a:spAutoFit/>
          </a:bodyPr>
          <a:lstStyle/>
          <a:p>
            <a:r>
              <a:rPr lang="en-GB" sz="2400" dirty="0"/>
              <a:t>Twin researchers may complete zygocity tests as just because twins look the same does not necessarily mean they are definitely MZ twins. It is important to check this otherwise the results will not be valid.</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4088" y="2348880"/>
            <a:ext cx="2880320" cy="3134860"/>
          </a:xfrm>
          <a:prstGeom prst="rect">
            <a:avLst/>
          </a:prstGeom>
        </p:spPr>
      </p:pic>
      <p:sp>
        <p:nvSpPr>
          <p:cNvPr id="5" name="Title 2"/>
          <p:cNvSpPr txBox="1">
            <a:spLocks/>
          </p:cNvSpPr>
          <p:nvPr/>
        </p:nvSpPr>
        <p:spPr>
          <a:xfrm>
            <a:off x="1115616" y="1124744"/>
            <a:ext cx="6984776" cy="685800"/>
          </a:xfrm>
          <a:prstGeom prst="rect">
            <a:avLst/>
          </a:prstGeom>
        </p:spPr>
        <p:txBody>
          <a:bodyPr/>
          <a:lst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How do you know if the </a:t>
            </a:r>
            <a:r>
              <a:rPr lang="en-GB" dirty="0" err="1"/>
              <a:t>Pps</a:t>
            </a:r>
            <a:r>
              <a:rPr lang="en-GB" dirty="0"/>
              <a:t> are MZ or DZ? </a:t>
            </a:r>
          </a:p>
        </p:txBody>
      </p:sp>
    </p:spTree>
    <p:extLst>
      <p:ext uri="{BB962C8B-B14F-4D97-AF65-F5344CB8AC3E}">
        <p14:creationId xmlns:p14="http://schemas.microsoft.com/office/powerpoint/2010/main" val="575232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32674" y="4581128"/>
            <a:ext cx="6408712" cy="2031325"/>
          </a:xfrm>
          <a:prstGeom prst="rect">
            <a:avLst/>
          </a:prstGeom>
        </p:spPr>
        <p:txBody>
          <a:bodyPr wrap="square">
            <a:spAutoFit/>
          </a:bodyPr>
          <a:lstStyle/>
          <a:p>
            <a:pPr algn="ctr">
              <a:defRPr/>
            </a:pPr>
            <a:r>
              <a:rPr lang="en-GB" sz="2400" dirty="0"/>
              <a:t>The concordance rates for MZ and DZ twin pairs can then be compared.</a:t>
            </a:r>
          </a:p>
          <a:p>
            <a:pPr>
              <a:defRPr/>
            </a:pPr>
            <a:endParaRPr lang="en-GB" sz="2400" dirty="0"/>
          </a:p>
          <a:p>
            <a:pPr>
              <a:defRPr/>
            </a:pPr>
            <a:endParaRPr lang="en-GB" dirty="0"/>
          </a:p>
          <a:p>
            <a:pPr>
              <a:defRPr/>
            </a:pPr>
            <a:endParaRPr lang="en-GB" dirty="0"/>
          </a:p>
          <a:p>
            <a:pPr>
              <a:defRPr/>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2674" y="404664"/>
            <a:ext cx="6253430" cy="3980963"/>
          </a:xfrm>
          <a:prstGeom prst="rect">
            <a:avLst/>
          </a:prstGeom>
        </p:spPr>
      </p:pic>
    </p:spTree>
    <p:extLst>
      <p:ext uri="{BB962C8B-B14F-4D97-AF65-F5344CB8AC3E}">
        <p14:creationId xmlns:p14="http://schemas.microsoft.com/office/powerpoint/2010/main" val="425026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1916832"/>
            <a:ext cx="7992888" cy="4154984"/>
          </a:xfrm>
          <a:prstGeom prst="rect">
            <a:avLst/>
          </a:prstGeom>
        </p:spPr>
        <p:txBody>
          <a:bodyPr wrap="square">
            <a:spAutoFit/>
          </a:bodyPr>
          <a:lstStyle/>
          <a:p>
            <a:pPr>
              <a:defRPr/>
            </a:pPr>
            <a:r>
              <a:rPr lang="en-GB" sz="2400" dirty="0"/>
              <a:t>All twins reared together, regardless of zygocity, share the same environment, however only identical (MZ) twins share the same genes.</a:t>
            </a:r>
          </a:p>
          <a:p>
            <a:pPr>
              <a:defRPr/>
            </a:pPr>
            <a:endParaRPr lang="en-GB" sz="2400" dirty="0"/>
          </a:p>
          <a:p>
            <a:pPr>
              <a:defRPr/>
            </a:pPr>
            <a:r>
              <a:rPr lang="en-GB" sz="2400" dirty="0"/>
              <a:t>This means that if the concordance rate for depression is higher for MZ twins than DZ twins, schizophrenia must have a genetic component.</a:t>
            </a:r>
          </a:p>
          <a:p>
            <a:pPr>
              <a:defRPr/>
            </a:pPr>
            <a:endParaRPr lang="en-GB" sz="2400" dirty="0"/>
          </a:p>
          <a:p>
            <a:pPr>
              <a:defRPr/>
            </a:pPr>
            <a:r>
              <a:rPr lang="en-GB" sz="2400" dirty="0"/>
              <a:t>If the concordance rates are similar then environmental factors may be more important in triggering depression</a:t>
            </a:r>
          </a:p>
          <a:p>
            <a:pPr algn="ctr">
              <a:defRPr/>
            </a:pPr>
            <a:endParaRPr lang="en-GB" sz="2400" dirty="0"/>
          </a:p>
        </p:txBody>
      </p:sp>
      <p:sp>
        <p:nvSpPr>
          <p:cNvPr id="5" name="Title 2"/>
          <p:cNvSpPr txBox="1">
            <a:spLocks/>
          </p:cNvSpPr>
          <p:nvPr/>
        </p:nvSpPr>
        <p:spPr>
          <a:xfrm>
            <a:off x="1101636" y="366936"/>
            <a:ext cx="6984776" cy="685800"/>
          </a:xfrm>
          <a:prstGeom prst="rect">
            <a:avLst/>
          </a:prstGeom>
        </p:spPr>
        <p:txBody>
          <a:bodyPr/>
          <a:lst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WHY ARE MZ/DZ TWIN STUDIES SO USEFUL? </a:t>
            </a:r>
          </a:p>
        </p:txBody>
      </p:sp>
    </p:spTree>
    <p:extLst>
      <p:ext uri="{BB962C8B-B14F-4D97-AF65-F5344CB8AC3E}">
        <p14:creationId xmlns:p14="http://schemas.microsoft.com/office/powerpoint/2010/main" val="1991399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5616" y="1305342"/>
            <a:ext cx="6696744" cy="369332"/>
          </a:xfrm>
          <a:prstGeom prst="rect">
            <a:avLst/>
          </a:prstGeom>
        </p:spPr>
        <p:txBody>
          <a:bodyPr wrap="square">
            <a:spAutoFit/>
          </a:bodyPr>
          <a:lstStyle/>
          <a:p>
            <a:pPr>
              <a:defRPr/>
            </a:pPr>
            <a:r>
              <a:rPr lang="en-GB" dirty="0"/>
              <a:t> </a:t>
            </a:r>
          </a:p>
        </p:txBody>
      </p:sp>
      <p:sp>
        <p:nvSpPr>
          <p:cNvPr id="4" name="Title 3"/>
          <p:cNvSpPr>
            <a:spLocks noGrp="1"/>
          </p:cNvSpPr>
          <p:nvPr>
            <p:ph type="title"/>
          </p:nvPr>
        </p:nvSpPr>
        <p:spPr>
          <a:xfrm>
            <a:off x="368306" y="479222"/>
            <a:ext cx="8229600" cy="1219200"/>
          </a:xfrm>
        </p:spPr>
        <p:txBody>
          <a:bodyPr>
            <a:normAutofit fontScale="90000"/>
          </a:bodyPr>
          <a:lstStyle/>
          <a:p>
            <a:r>
              <a:rPr lang="en-GB" dirty="0"/>
              <a:t>Illustrative example: Kendler(2006) </a:t>
            </a:r>
            <a:br>
              <a:rPr lang="en-GB" dirty="0"/>
            </a:br>
            <a:endParaRPr lang="en-GB" dirty="0"/>
          </a:p>
        </p:txBody>
      </p:sp>
      <p:sp>
        <p:nvSpPr>
          <p:cNvPr id="6" name="Content Placeholder 5"/>
          <p:cNvSpPr txBox="1">
            <a:spLocks noGrp="1"/>
          </p:cNvSpPr>
          <p:nvPr>
            <p:ph idx="1"/>
          </p:nvPr>
        </p:nvSpPr>
        <p:spPr>
          <a:xfrm>
            <a:off x="251520" y="1338506"/>
            <a:ext cx="4320480" cy="5039841"/>
          </a:xfrm>
          <a:prstGeom prst="rect">
            <a:avLst/>
          </a:prstGeom>
          <a:noFill/>
        </p:spPr>
        <p:txBody>
          <a:bodyPr wrap="square" rtlCol="0">
            <a:spAutoFit/>
          </a:bodyPr>
          <a:lstStyle/>
          <a:p>
            <a:r>
              <a:rPr lang="en-GB" b="1" dirty="0"/>
              <a:t>Aim</a:t>
            </a:r>
          </a:p>
          <a:p>
            <a:pPr lvl="1"/>
            <a:r>
              <a:rPr lang="en-GB" dirty="0"/>
              <a:t>to replicate previous findings regarding the heritability of depression (35-45%) in a large Swedish sample</a:t>
            </a:r>
          </a:p>
          <a:p>
            <a:pPr lvl="1"/>
            <a:r>
              <a:rPr lang="en-GB" dirty="0"/>
              <a:t>To explore whether there are gender differences in heritability of depression</a:t>
            </a:r>
          </a:p>
          <a:p>
            <a:pPr lvl="1"/>
            <a:r>
              <a:rPr lang="en-GB" dirty="0"/>
              <a:t>To see whether the relative influence of genes and environment differ over time, e.g. pre and post war</a:t>
            </a:r>
          </a:p>
        </p:txBody>
      </p:sp>
      <p:pic>
        <p:nvPicPr>
          <p:cNvPr id="5" name="Picture 4">
            <a:extLst>
              <a:ext uri="{FF2B5EF4-FFF2-40B4-BE49-F238E27FC236}">
                <a16:creationId xmlns:a16="http://schemas.microsoft.com/office/drawing/2014/main" id="{40279B76-CB2B-4FB8-8855-937E7A17DC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1717" y="1916832"/>
            <a:ext cx="3836653" cy="2555706"/>
          </a:xfrm>
          <a:prstGeom prst="rect">
            <a:avLst/>
          </a:prstGeom>
        </p:spPr>
      </p:pic>
    </p:spTree>
    <p:extLst>
      <p:ext uri="{BB962C8B-B14F-4D97-AF65-F5344CB8AC3E}">
        <p14:creationId xmlns:p14="http://schemas.microsoft.com/office/powerpoint/2010/main" val="3973275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1F8A02-B3A3-41CD-9546-716E12A5E356}"/>
              </a:ext>
            </a:extLst>
          </p:cNvPr>
          <p:cNvSpPr>
            <a:spLocks noGrp="1"/>
          </p:cNvSpPr>
          <p:nvPr>
            <p:ph type="title"/>
          </p:nvPr>
        </p:nvSpPr>
        <p:spPr/>
        <p:txBody>
          <a:bodyPr/>
          <a:lstStyle/>
          <a:p>
            <a:r>
              <a:rPr lang="en-GB" dirty="0" err="1"/>
              <a:t>Kender</a:t>
            </a:r>
            <a:r>
              <a:rPr lang="en-GB" dirty="0"/>
              <a:t> (2006) -Sample</a:t>
            </a:r>
          </a:p>
        </p:txBody>
      </p:sp>
      <p:sp>
        <p:nvSpPr>
          <p:cNvPr id="4" name="Content Placeholder 3">
            <a:extLst>
              <a:ext uri="{FF2B5EF4-FFF2-40B4-BE49-F238E27FC236}">
                <a16:creationId xmlns:a16="http://schemas.microsoft.com/office/drawing/2014/main" id="{4A3177C2-B900-4AAC-90D3-2EEF4E57284D}"/>
              </a:ext>
            </a:extLst>
          </p:cNvPr>
          <p:cNvSpPr txBox="1">
            <a:spLocks noGrp="1"/>
          </p:cNvSpPr>
          <p:nvPr>
            <p:ph idx="1"/>
          </p:nvPr>
        </p:nvSpPr>
        <p:spPr>
          <a:xfrm>
            <a:off x="457200" y="1524000"/>
            <a:ext cx="8229600" cy="1923604"/>
          </a:xfrm>
          <a:prstGeom prst="rect">
            <a:avLst/>
          </a:prstGeom>
          <a:noFill/>
        </p:spPr>
        <p:txBody>
          <a:bodyPr wrap="square" rtlCol="0">
            <a:spAutoFit/>
          </a:bodyPr>
          <a:lstStyle/>
          <a:p>
            <a:r>
              <a:rPr lang="en-GB" dirty="0"/>
              <a:t>15,493 twin pairs </a:t>
            </a:r>
          </a:p>
          <a:p>
            <a:r>
              <a:rPr lang="en-GB" dirty="0"/>
              <a:t>from the national Swedish Twin Registry</a:t>
            </a:r>
          </a:p>
          <a:p>
            <a:r>
              <a:rPr lang="en-GB" dirty="0"/>
              <a:t>born between 1886 and 1958</a:t>
            </a:r>
          </a:p>
          <a:p>
            <a:r>
              <a:rPr lang="en-GB" dirty="0"/>
              <a:t>only used twins where zygosity was verifiable. </a:t>
            </a:r>
          </a:p>
        </p:txBody>
      </p:sp>
      <p:pic>
        <p:nvPicPr>
          <p:cNvPr id="6" name="Picture 5">
            <a:extLst>
              <a:ext uri="{FF2B5EF4-FFF2-40B4-BE49-F238E27FC236}">
                <a16:creationId xmlns:a16="http://schemas.microsoft.com/office/drawing/2014/main" id="{75F7DF3E-AB5B-4E0F-988F-F08956DF50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5696" y="3600004"/>
            <a:ext cx="5159918" cy="2853332"/>
          </a:xfrm>
          <a:prstGeom prst="rect">
            <a:avLst/>
          </a:prstGeom>
        </p:spPr>
      </p:pic>
    </p:spTree>
    <p:extLst>
      <p:ext uri="{BB962C8B-B14F-4D97-AF65-F5344CB8AC3E}">
        <p14:creationId xmlns:p14="http://schemas.microsoft.com/office/powerpoint/2010/main" val="2800047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09D6F2-1DF7-4B3A-839D-4A3DCC9844FF}"/>
              </a:ext>
            </a:extLst>
          </p:cNvPr>
          <p:cNvSpPr>
            <a:spLocks noGrp="1"/>
          </p:cNvSpPr>
          <p:nvPr>
            <p:ph idx="1"/>
          </p:nvPr>
        </p:nvSpPr>
        <p:spPr>
          <a:xfrm>
            <a:off x="457200" y="1412776"/>
            <a:ext cx="4114800" cy="4572000"/>
          </a:xfrm>
        </p:spPr>
        <p:txBody>
          <a:bodyPr>
            <a:normAutofit fontScale="92500" lnSpcReduction="20000"/>
          </a:bodyPr>
          <a:lstStyle/>
          <a:p>
            <a:r>
              <a:rPr lang="en-GB" dirty="0"/>
              <a:t>Trained interviewers conducted telephone interviews over a period of 5 years</a:t>
            </a:r>
          </a:p>
          <a:p>
            <a:r>
              <a:rPr lang="en-GB" dirty="0"/>
              <a:t>Interview schedule based on DSM IV to determine whether the participants had experienced major depression</a:t>
            </a:r>
          </a:p>
          <a:p>
            <a:r>
              <a:rPr lang="en-GB" dirty="0"/>
              <a:t>8056 twins met the criteria for major depression at some point in their life</a:t>
            </a:r>
          </a:p>
          <a:p>
            <a:r>
              <a:rPr lang="en-GB" dirty="0"/>
              <a:t>322 twins disclose that they had used antidepressants</a:t>
            </a:r>
          </a:p>
        </p:txBody>
      </p:sp>
      <p:sp>
        <p:nvSpPr>
          <p:cNvPr id="3" name="Title 2">
            <a:extLst>
              <a:ext uri="{FF2B5EF4-FFF2-40B4-BE49-F238E27FC236}">
                <a16:creationId xmlns:a16="http://schemas.microsoft.com/office/drawing/2014/main" id="{D4FBE17B-9680-492D-A746-7CF729BC1865}"/>
              </a:ext>
            </a:extLst>
          </p:cNvPr>
          <p:cNvSpPr>
            <a:spLocks noGrp="1"/>
          </p:cNvSpPr>
          <p:nvPr>
            <p:ph type="title"/>
          </p:nvPr>
        </p:nvSpPr>
        <p:spPr>
          <a:xfrm>
            <a:off x="457200" y="350540"/>
            <a:ext cx="8229600" cy="822920"/>
          </a:xfrm>
        </p:spPr>
        <p:txBody>
          <a:bodyPr/>
          <a:lstStyle/>
          <a:p>
            <a:r>
              <a:rPr lang="en-GB" b="1" dirty="0"/>
              <a:t>Procedure: </a:t>
            </a:r>
            <a:endParaRPr lang="en-GB" dirty="0"/>
          </a:p>
        </p:txBody>
      </p:sp>
      <p:pic>
        <p:nvPicPr>
          <p:cNvPr id="5" name="Picture 4">
            <a:extLst>
              <a:ext uri="{FF2B5EF4-FFF2-40B4-BE49-F238E27FC236}">
                <a16:creationId xmlns:a16="http://schemas.microsoft.com/office/drawing/2014/main" id="{F71C6C9E-98E5-4C86-BE5B-7D3358E172E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656" r="20470"/>
          <a:stretch/>
        </p:blipFill>
        <p:spPr>
          <a:xfrm>
            <a:off x="5221897" y="1173460"/>
            <a:ext cx="3456384" cy="3453384"/>
          </a:xfrm>
          <a:prstGeom prst="rect">
            <a:avLst/>
          </a:prstGeom>
        </p:spPr>
      </p:pic>
      <p:sp>
        <p:nvSpPr>
          <p:cNvPr id="7" name="TextBox 6">
            <a:extLst>
              <a:ext uri="{FF2B5EF4-FFF2-40B4-BE49-F238E27FC236}">
                <a16:creationId xmlns:a16="http://schemas.microsoft.com/office/drawing/2014/main" id="{A662D05D-51D5-4B51-B0E4-85AB47FA6990}"/>
              </a:ext>
            </a:extLst>
          </p:cNvPr>
          <p:cNvSpPr txBox="1"/>
          <p:nvPr/>
        </p:nvSpPr>
        <p:spPr>
          <a:xfrm>
            <a:off x="4169262" y="662495"/>
            <a:ext cx="2088232" cy="369332"/>
          </a:xfrm>
          <a:prstGeom prst="rect">
            <a:avLst/>
          </a:prstGeom>
          <a:noFill/>
        </p:spPr>
        <p:txBody>
          <a:bodyPr wrap="square" rtlCol="0">
            <a:spAutoFit/>
          </a:bodyPr>
          <a:lstStyle/>
          <a:p>
            <a:r>
              <a:rPr lang="en-GB" dirty="0">
                <a:solidFill>
                  <a:schemeClr val="bg1"/>
                </a:solidFill>
              </a:rPr>
              <a:t>Wow</a:t>
            </a:r>
          </a:p>
        </p:txBody>
      </p:sp>
      <p:sp>
        <p:nvSpPr>
          <p:cNvPr id="8" name="Thought Bubble: Cloud 7">
            <a:extLst>
              <a:ext uri="{FF2B5EF4-FFF2-40B4-BE49-F238E27FC236}">
                <a16:creationId xmlns:a16="http://schemas.microsoft.com/office/drawing/2014/main" id="{F39C21C0-D592-4D79-B2E6-4C0B0B999CEC}"/>
              </a:ext>
            </a:extLst>
          </p:cNvPr>
          <p:cNvSpPr/>
          <p:nvPr/>
        </p:nvSpPr>
        <p:spPr>
          <a:xfrm>
            <a:off x="3895329" y="293948"/>
            <a:ext cx="2808312" cy="1998340"/>
          </a:xfrm>
          <a:prstGeom prst="cloudCallout">
            <a:avLst>
              <a:gd name="adj1" fmla="val 48358"/>
              <a:gd name="adj2" fmla="val 4697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1247F68F-9D3A-4F2B-AE99-555C42EBBD98}"/>
              </a:ext>
            </a:extLst>
          </p:cNvPr>
          <p:cNvSpPr txBox="1"/>
          <p:nvPr/>
        </p:nvSpPr>
        <p:spPr>
          <a:xfrm>
            <a:off x="4283968" y="631398"/>
            <a:ext cx="2088232" cy="1077218"/>
          </a:xfrm>
          <a:prstGeom prst="rect">
            <a:avLst/>
          </a:prstGeom>
          <a:noFill/>
        </p:spPr>
        <p:txBody>
          <a:bodyPr wrap="square" rtlCol="0">
            <a:spAutoFit/>
          </a:bodyPr>
          <a:lstStyle/>
          <a:p>
            <a:pPr algn="ctr"/>
            <a:r>
              <a:rPr lang="en-GB" sz="1600" dirty="0">
                <a:solidFill>
                  <a:schemeClr val="bg1"/>
                </a:solidFill>
              </a:rPr>
              <a:t>I’ve made over 15,000 phone calls and forgot to save, </a:t>
            </a:r>
            <a:r>
              <a:rPr lang="en-GB" sz="1600" dirty="0" err="1">
                <a:solidFill>
                  <a:schemeClr val="bg1"/>
                </a:solidFill>
              </a:rPr>
              <a:t>noooooo</a:t>
            </a:r>
            <a:r>
              <a:rPr lang="en-GB" sz="1600" dirty="0">
                <a:solidFill>
                  <a:schemeClr val="bg1"/>
                </a:solidFill>
              </a:rPr>
              <a:t>!</a:t>
            </a:r>
            <a:endParaRPr lang="en-GB" sz="1600" dirty="0"/>
          </a:p>
        </p:txBody>
      </p:sp>
    </p:spTree>
    <p:extLst>
      <p:ext uri="{BB962C8B-B14F-4D97-AF65-F5344CB8AC3E}">
        <p14:creationId xmlns:p14="http://schemas.microsoft.com/office/powerpoint/2010/main" val="978537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1DA498-EDA5-43C5-A036-9608742C79E3}"/>
              </a:ext>
            </a:extLst>
          </p:cNvPr>
          <p:cNvSpPr>
            <a:spLocks noGrp="1"/>
          </p:cNvSpPr>
          <p:nvPr>
            <p:ph idx="1"/>
          </p:nvPr>
        </p:nvSpPr>
        <p:spPr/>
        <p:txBody>
          <a:bodyPr/>
          <a:lstStyle/>
          <a:p>
            <a:pPr lvl="1"/>
            <a:r>
              <a:rPr lang="en-GB" dirty="0"/>
              <a:t>that both twins would have been exposed to when they had a "shared environment" (lived together)</a:t>
            </a:r>
          </a:p>
          <a:p>
            <a:pPr lvl="1"/>
            <a:r>
              <a:rPr lang="en-GB" dirty="0"/>
              <a:t>And as adult when they lived apart, i.e. the  "individual-specific environment"</a:t>
            </a:r>
          </a:p>
          <a:p>
            <a:endParaRPr lang="en-GB" dirty="0"/>
          </a:p>
        </p:txBody>
      </p:sp>
      <p:sp>
        <p:nvSpPr>
          <p:cNvPr id="3" name="Title 2">
            <a:extLst>
              <a:ext uri="{FF2B5EF4-FFF2-40B4-BE49-F238E27FC236}">
                <a16:creationId xmlns:a16="http://schemas.microsoft.com/office/drawing/2014/main" id="{9F3300B3-8857-4454-9170-F21E93C66395}"/>
              </a:ext>
            </a:extLst>
          </p:cNvPr>
          <p:cNvSpPr>
            <a:spLocks noGrp="1"/>
          </p:cNvSpPr>
          <p:nvPr>
            <p:ph type="title"/>
          </p:nvPr>
        </p:nvSpPr>
        <p:spPr>
          <a:xfrm>
            <a:off x="457200" y="731675"/>
            <a:ext cx="8229600" cy="1219200"/>
          </a:xfrm>
        </p:spPr>
        <p:txBody>
          <a:bodyPr>
            <a:normAutofit fontScale="90000"/>
          </a:bodyPr>
          <a:lstStyle/>
          <a:p>
            <a:r>
              <a:rPr lang="en-GB" dirty="0"/>
              <a:t>Interviewers also asked about life events </a:t>
            </a:r>
            <a:br>
              <a:rPr lang="en-GB" dirty="0"/>
            </a:br>
            <a:endParaRPr lang="en-GB" dirty="0"/>
          </a:p>
        </p:txBody>
      </p:sp>
    </p:spTree>
    <p:extLst>
      <p:ext uri="{BB962C8B-B14F-4D97-AF65-F5344CB8AC3E}">
        <p14:creationId xmlns:p14="http://schemas.microsoft.com/office/powerpoint/2010/main" val="2144486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CB37F74-134B-466F-9446-39F1F4879387}"/>
              </a:ext>
            </a:extLst>
          </p:cNvPr>
          <p:cNvGraphicFramePr>
            <a:graphicFrameLocks noGrp="1"/>
          </p:cNvGraphicFramePr>
          <p:nvPr>
            <p:ph idx="1"/>
            <p:extLst>
              <p:ext uri="{D42A27DB-BD31-4B8C-83A1-F6EECF244321}">
                <p14:modId xmlns:p14="http://schemas.microsoft.com/office/powerpoint/2010/main" val="3727861918"/>
              </p:ext>
            </p:extLst>
          </p:nvPr>
        </p:nvGraphicFramePr>
        <p:xfrm>
          <a:off x="522514" y="1556792"/>
          <a:ext cx="7505870" cy="3092340"/>
        </p:xfrm>
        <a:graphic>
          <a:graphicData uri="http://schemas.openxmlformats.org/drawingml/2006/table">
            <a:tbl>
              <a:tblPr/>
              <a:tblGrid>
                <a:gridCol w="2465310">
                  <a:extLst>
                    <a:ext uri="{9D8B030D-6E8A-4147-A177-3AD203B41FA5}">
                      <a16:colId xmlns:a16="http://schemas.microsoft.com/office/drawing/2014/main" val="413656572"/>
                    </a:ext>
                  </a:extLst>
                </a:gridCol>
                <a:gridCol w="2376264">
                  <a:extLst>
                    <a:ext uri="{9D8B030D-6E8A-4147-A177-3AD203B41FA5}">
                      <a16:colId xmlns:a16="http://schemas.microsoft.com/office/drawing/2014/main" val="2732800088"/>
                    </a:ext>
                  </a:extLst>
                </a:gridCol>
                <a:gridCol w="2664296">
                  <a:extLst>
                    <a:ext uri="{9D8B030D-6E8A-4147-A177-3AD203B41FA5}">
                      <a16:colId xmlns:a16="http://schemas.microsoft.com/office/drawing/2014/main" val="4060756154"/>
                    </a:ext>
                  </a:extLst>
                </a:gridCol>
              </a:tblGrid>
              <a:tr h="957626">
                <a:tc>
                  <a:txBody>
                    <a:bodyPr/>
                    <a:lstStyle/>
                    <a:p>
                      <a:pPr algn="ctr" fontAlgn="t"/>
                      <a:r>
                        <a:rPr lang="en-GB" sz="1800" b="1" dirty="0">
                          <a:solidFill>
                            <a:schemeClr val="bg1"/>
                          </a:solidFill>
                          <a:effectLst/>
                        </a:rPr>
                        <a:t>Sex and Zygosity</a:t>
                      </a:r>
                      <a:endParaRPr lang="en-GB" sz="1800" dirty="0">
                        <a:solidFill>
                          <a:schemeClr val="bg1"/>
                        </a:solidFill>
                        <a:effectLst/>
                      </a:endParaRPr>
                    </a:p>
                  </a:txBody>
                  <a:tcPr marL="74815" marR="74815" marT="74815" marB="7481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accent6">
                        <a:lumMod val="75000"/>
                      </a:schemeClr>
                    </a:solidFill>
                  </a:tcPr>
                </a:tc>
                <a:tc>
                  <a:txBody>
                    <a:bodyPr/>
                    <a:lstStyle/>
                    <a:p>
                      <a:pPr algn="ctr" fontAlgn="t"/>
                      <a:r>
                        <a:rPr lang="en-GB" sz="1800" b="1" dirty="0">
                          <a:solidFill>
                            <a:schemeClr val="bg1"/>
                          </a:solidFill>
                          <a:effectLst/>
                        </a:rPr>
                        <a:t>Number of Complete Twin Pairs</a:t>
                      </a:r>
                      <a:endParaRPr lang="en-GB" sz="1800" dirty="0">
                        <a:solidFill>
                          <a:schemeClr val="bg1"/>
                        </a:solidFill>
                        <a:effectLst/>
                      </a:endParaRPr>
                    </a:p>
                  </a:txBody>
                  <a:tcPr marL="74815" marR="74815" marT="74815" marB="7481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accent6">
                        <a:lumMod val="75000"/>
                      </a:schemeClr>
                    </a:solidFill>
                  </a:tcPr>
                </a:tc>
                <a:tc>
                  <a:txBody>
                    <a:bodyPr/>
                    <a:lstStyle/>
                    <a:p>
                      <a:pPr algn="ctr" fontAlgn="t"/>
                      <a:r>
                        <a:rPr lang="en-GB" sz="1800" b="1" dirty="0">
                          <a:solidFill>
                            <a:schemeClr val="bg1"/>
                          </a:solidFill>
                          <a:effectLst/>
                        </a:rPr>
                        <a:t>Concordance for Lifetime Major Depression</a:t>
                      </a:r>
                      <a:endParaRPr lang="en-GB" sz="1800" dirty="0">
                        <a:solidFill>
                          <a:schemeClr val="bg1"/>
                        </a:solidFill>
                        <a:effectLst/>
                      </a:endParaRPr>
                    </a:p>
                  </a:txBody>
                  <a:tcPr marL="74815" marR="74815" marT="74815" marB="74815">
                    <a:lnL w="9525" cap="flat" cmpd="sng" algn="ctr">
                      <a:solidFill>
                        <a:srgbClr val="DDDDDD"/>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529139294"/>
                  </a:ext>
                </a:extLst>
              </a:tr>
              <a:tr h="418961">
                <a:tc>
                  <a:txBody>
                    <a:bodyPr/>
                    <a:lstStyle/>
                    <a:p>
                      <a:pPr algn="l" fontAlgn="t"/>
                      <a:r>
                        <a:rPr lang="en-GB" sz="1800" dirty="0">
                          <a:solidFill>
                            <a:schemeClr val="bg1"/>
                          </a:solidFill>
                          <a:effectLst/>
                        </a:rPr>
                        <a:t>Female-Female, MZ</a:t>
                      </a:r>
                    </a:p>
                  </a:txBody>
                  <a:tcPr marL="74815" marR="74815" marT="74815" marB="7481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accent6"/>
                    </a:solidFill>
                  </a:tcPr>
                </a:tc>
                <a:tc>
                  <a:txBody>
                    <a:bodyPr/>
                    <a:lstStyle/>
                    <a:p>
                      <a:pPr algn="ctr" fontAlgn="t"/>
                      <a:r>
                        <a:rPr lang="en-GB" sz="1800" dirty="0">
                          <a:solidFill>
                            <a:schemeClr val="bg1"/>
                          </a:solidFill>
                          <a:effectLst/>
                        </a:rPr>
                        <a:t>2317</a:t>
                      </a:r>
                    </a:p>
                  </a:txBody>
                  <a:tcPr marL="74815" marR="74815" marT="74815" marB="7481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accent6"/>
                    </a:solidFill>
                  </a:tcPr>
                </a:tc>
                <a:tc>
                  <a:txBody>
                    <a:bodyPr/>
                    <a:lstStyle/>
                    <a:p>
                      <a:pPr algn="ctr" fontAlgn="t"/>
                      <a:r>
                        <a:rPr lang="en-GB" sz="1800" dirty="0">
                          <a:solidFill>
                            <a:schemeClr val="bg1"/>
                          </a:solidFill>
                          <a:effectLst/>
                        </a:rPr>
                        <a:t>0.44</a:t>
                      </a:r>
                    </a:p>
                  </a:txBody>
                  <a:tcPr marL="74815" marR="74815" marT="74815" marB="74815">
                    <a:lnL w="9525" cap="flat" cmpd="sng" algn="ctr">
                      <a:solidFill>
                        <a:srgbClr val="DDDDDD"/>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accent6"/>
                    </a:solidFill>
                  </a:tcPr>
                </a:tc>
                <a:extLst>
                  <a:ext uri="{0D108BD9-81ED-4DB2-BD59-A6C34878D82A}">
                    <a16:rowId xmlns:a16="http://schemas.microsoft.com/office/drawing/2014/main" val="810259501"/>
                  </a:ext>
                </a:extLst>
              </a:tr>
              <a:tr h="418961">
                <a:tc>
                  <a:txBody>
                    <a:bodyPr/>
                    <a:lstStyle/>
                    <a:p>
                      <a:pPr algn="l" fontAlgn="t"/>
                      <a:r>
                        <a:rPr lang="en-GB" sz="1800" dirty="0">
                          <a:solidFill>
                            <a:schemeClr val="bg1"/>
                          </a:solidFill>
                          <a:effectLst/>
                        </a:rPr>
                        <a:t>Female-Female, DZ</a:t>
                      </a:r>
                    </a:p>
                  </a:txBody>
                  <a:tcPr marL="74815" marR="74815" marT="74815" marB="7481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accent6"/>
                    </a:solidFill>
                  </a:tcPr>
                </a:tc>
                <a:tc>
                  <a:txBody>
                    <a:bodyPr/>
                    <a:lstStyle/>
                    <a:p>
                      <a:pPr algn="ctr" fontAlgn="t"/>
                      <a:r>
                        <a:rPr lang="en-GB" sz="1800" dirty="0">
                          <a:solidFill>
                            <a:schemeClr val="bg1"/>
                          </a:solidFill>
                          <a:effectLst/>
                        </a:rPr>
                        <a:t>3185</a:t>
                      </a:r>
                    </a:p>
                  </a:txBody>
                  <a:tcPr marL="74815" marR="74815" marT="74815" marB="7481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accent6"/>
                    </a:solidFill>
                  </a:tcPr>
                </a:tc>
                <a:tc>
                  <a:txBody>
                    <a:bodyPr/>
                    <a:lstStyle/>
                    <a:p>
                      <a:pPr algn="ctr" fontAlgn="t"/>
                      <a:r>
                        <a:rPr lang="en-GB" sz="1800" dirty="0">
                          <a:solidFill>
                            <a:schemeClr val="bg1"/>
                          </a:solidFill>
                          <a:effectLst/>
                        </a:rPr>
                        <a:t>0.16</a:t>
                      </a:r>
                    </a:p>
                  </a:txBody>
                  <a:tcPr marL="74815" marR="74815" marT="74815" marB="74815">
                    <a:lnL w="9525" cap="flat" cmpd="sng" algn="ctr">
                      <a:solidFill>
                        <a:srgbClr val="DDDDDD"/>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accent6"/>
                    </a:solidFill>
                  </a:tcPr>
                </a:tc>
                <a:extLst>
                  <a:ext uri="{0D108BD9-81ED-4DB2-BD59-A6C34878D82A}">
                    <a16:rowId xmlns:a16="http://schemas.microsoft.com/office/drawing/2014/main" val="843640917"/>
                  </a:ext>
                </a:extLst>
              </a:tr>
              <a:tr h="418961">
                <a:tc>
                  <a:txBody>
                    <a:bodyPr/>
                    <a:lstStyle/>
                    <a:p>
                      <a:pPr algn="l" fontAlgn="t"/>
                      <a:r>
                        <a:rPr lang="en-GB" sz="1800">
                          <a:solidFill>
                            <a:schemeClr val="bg1"/>
                          </a:solidFill>
                          <a:effectLst/>
                        </a:rPr>
                        <a:t>Male-Male, MZ</a:t>
                      </a:r>
                    </a:p>
                  </a:txBody>
                  <a:tcPr marL="74815" marR="74815" marT="74815" marB="7481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accent6"/>
                    </a:solidFill>
                  </a:tcPr>
                </a:tc>
                <a:tc>
                  <a:txBody>
                    <a:bodyPr/>
                    <a:lstStyle/>
                    <a:p>
                      <a:pPr algn="ctr" fontAlgn="t"/>
                      <a:r>
                        <a:rPr lang="en-GB" sz="1800" dirty="0">
                          <a:solidFill>
                            <a:schemeClr val="bg1"/>
                          </a:solidFill>
                          <a:effectLst/>
                        </a:rPr>
                        <a:t>1774</a:t>
                      </a:r>
                    </a:p>
                  </a:txBody>
                  <a:tcPr marL="74815" marR="74815" marT="74815" marB="7481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accent6"/>
                    </a:solidFill>
                  </a:tcPr>
                </a:tc>
                <a:tc>
                  <a:txBody>
                    <a:bodyPr/>
                    <a:lstStyle/>
                    <a:p>
                      <a:pPr algn="ctr" fontAlgn="t"/>
                      <a:r>
                        <a:rPr lang="en-GB" sz="1800" dirty="0">
                          <a:solidFill>
                            <a:schemeClr val="bg1"/>
                          </a:solidFill>
                          <a:effectLst/>
                        </a:rPr>
                        <a:t>0.31</a:t>
                      </a:r>
                    </a:p>
                  </a:txBody>
                  <a:tcPr marL="74815" marR="74815" marT="74815" marB="74815">
                    <a:lnL w="9525" cap="flat" cmpd="sng" algn="ctr">
                      <a:solidFill>
                        <a:srgbClr val="DDDDDD"/>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accent6"/>
                    </a:solidFill>
                  </a:tcPr>
                </a:tc>
                <a:extLst>
                  <a:ext uri="{0D108BD9-81ED-4DB2-BD59-A6C34878D82A}">
                    <a16:rowId xmlns:a16="http://schemas.microsoft.com/office/drawing/2014/main" val="2522674464"/>
                  </a:ext>
                </a:extLst>
              </a:tr>
              <a:tr h="418961">
                <a:tc>
                  <a:txBody>
                    <a:bodyPr/>
                    <a:lstStyle/>
                    <a:p>
                      <a:pPr algn="l" fontAlgn="t"/>
                      <a:r>
                        <a:rPr lang="en-GB" sz="1800">
                          <a:solidFill>
                            <a:schemeClr val="bg1"/>
                          </a:solidFill>
                          <a:effectLst/>
                        </a:rPr>
                        <a:t>Male-Male, DZ</a:t>
                      </a:r>
                    </a:p>
                  </a:txBody>
                  <a:tcPr marL="74815" marR="74815" marT="74815" marB="7481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accent6"/>
                    </a:solidFill>
                  </a:tcPr>
                </a:tc>
                <a:tc>
                  <a:txBody>
                    <a:bodyPr/>
                    <a:lstStyle/>
                    <a:p>
                      <a:pPr algn="ctr" fontAlgn="t"/>
                      <a:r>
                        <a:rPr lang="en-GB" sz="1800">
                          <a:solidFill>
                            <a:schemeClr val="bg1"/>
                          </a:solidFill>
                          <a:effectLst/>
                        </a:rPr>
                        <a:t>2584</a:t>
                      </a:r>
                    </a:p>
                  </a:txBody>
                  <a:tcPr marL="74815" marR="74815" marT="74815" marB="7481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accent6"/>
                    </a:solidFill>
                  </a:tcPr>
                </a:tc>
                <a:tc>
                  <a:txBody>
                    <a:bodyPr/>
                    <a:lstStyle/>
                    <a:p>
                      <a:pPr algn="ctr" fontAlgn="t"/>
                      <a:r>
                        <a:rPr lang="en-GB" sz="1800" dirty="0">
                          <a:solidFill>
                            <a:schemeClr val="bg1"/>
                          </a:solidFill>
                          <a:effectLst/>
                        </a:rPr>
                        <a:t>0.11</a:t>
                      </a:r>
                    </a:p>
                  </a:txBody>
                  <a:tcPr marL="74815" marR="74815" marT="74815" marB="74815">
                    <a:lnL w="9525" cap="flat" cmpd="sng" algn="ctr">
                      <a:solidFill>
                        <a:srgbClr val="DDDDDD"/>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accent6"/>
                    </a:solidFill>
                  </a:tcPr>
                </a:tc>
                <a:extLst>
                  <a:ext uri="{0D108BD9-81ED-4DB2-BD59-A6C34878D82A}">
                    <a16:rowId xmlns:a16="http://schemas.microsoft.com/office/drawing/2014/main" val="2672946818"/>
                  </a:ext>
                </a:extLst>
              </a:tr>
              <a:tr h="418961">
                <a:tc>
                  <a:txBody>
                    <a:bodyPr/>
                    <a:lstStyle/>
                    <a:p>
                      <a:pPr algn="l" fontAlgn="t"/>
                      <a:r>
                        <a:rPr lang="en-GB" sz="1800">
                          <a:solidFill>
                            <a:schemeClr val="bg1"/>
                          </a:solidFill>
                          <a:effectLst/>
                        </a:rPr>
                        <a:t>Male-Female, DZ</a:t>
                      </a:r>
                    </a:p>
                  </a:txBody>
                  <a:tcPr marL="74815" marR="74815" marT="74815" marB="7481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accent6"/>
                    </a:solidFill>
                  </a:tcPr>
                </a:tc>
                <a:tc>
                  <a:txBody>
                    <a:bodyPr/>
                    <a:lstStyle/>
                    <a:p>
                      <a:pPr algn="ctr" fontAlgn="t"/>
                      <a:r>
                        <a:rPr lang="en-GB" sz="1800">
                          <a:solidFill>
                            <a:schemeClr val="bg1"/>
                          </a:solidFill>
                          <a:effectLst/>
                        </a:rPr>
                        <a:t>5633</a:t>
                      </a:r>
                    </a:p>
                  </a:txBody>
                  <a:tcPr marL="74815" marR="74815" marT="74815" marB="7481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accent6"/>
                    </a:solidFill>
                  </a:tcPr>
                </a:tc>
                <a:tc>
                  <a:txBody>
                    <a:bodyPr/>
                    <a:lstStyle/>
                    <a:p>
                      <a:pPr algn="ctr" fontAlgn="t"/>
                      <a:r>
                        <a:rPr lang="en-GB" sz="1800" dirty="0">
                          <a:solidFill>
                            <a:schemeClr val="bg1"/>
                          </a:solidFill>
                          <a:effectLst/>
                        </a:rPr>
                        <a:t>0.11</a:t>
                      </a:r>
                    </a:p>
                  </a:txBody>
                  <a:tcPr marL="74815" marR="74815" marT="74815" marB="74815">
                    <a:lnL w="9525" cap="flat" cmpd="sng" algn="ctr">
                      <a:solidFill>
                        <a:srgbClr val="DDDDDD"/>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accent6"/>
                    </a:solidFill>
                  </a:tcPr>
                </a:tc>
                <a:extLst>
                  <a:ext uri="{0D108BD9-81ED-4DB2-BD59-A6C34878D82A}">
                    <a16:rowId xmlns:a16="http://schemas.microsoft.com/office/drawing/2014/main" val="82394146"/>
                  </a:ext>
                </a:extLst>
              </a:tr>
            </a:tbl>
          </a:graphicData>
        </a:graphic>
      </p:graphicFrame>
      <p:sp>
        <p:nvSpPr>
          <p:cNvPr id="3" name="Title 2">
            <a:extLst>
              <a:ext uri="{FF2B5EF4-FFF2-40B4-BE49-F238E27FC236}">
                <a16:creationId xmlns:a16="http://schemas.microsoft.com/office/drawing/2014/main" id="{57F6B616-C19D-4816-9503-32DA946BD637}"/>
              </a:ext>
            </a:extLst>
          </p:cNvPr>
          <p:cNvSpPr>
            <a:spLocks noGrp="1"/>
          </p:cNvSpPr>
          <p:nvPr>
            <p:ph type="title"/>
          </p:nvPr>
        </p:nvSpPr>
        <p:spPr/>
        <p:txBody>
          <a:bodyPr/>
          <a:lstStyle/>
          <a:p>
            <a:r>
              <a:rPr lang="en-GB" dirty="0"/>
              <a:t>Findings</a:t>
            </a:r>
          </a:p>
        </p:txBody>
      </p:sp>
      <p:sp>
        <p:nvSpPr>
          <p:cNvPr id="5" name="Rectangle 1">
            <a:extLst>
              <a:ext uri="{FF2B5EF4-FFF2-40B4-BE49-F238E27FC236}">
                <a16:creationId xmlns:a16="http://schemas.microsoft.com/office/drawing/2014/main" id="{721E6804-B3C0-493E-A576-E20C3DB415E2}"/>
              </a:ext>
            </a:extLst>
          </p:cNvPr>
          <p:cNvSpPr>
            <a:spLocks noChangeArrowheads="1"/>
          </p:cNvSpPr>
          <p:nvPr/>
        </p:nvSpPr>
        <p:spPr bwMode="auto">
          <a:xfrm>
            <a:off x="0" y="-635030"/>
            <a:ext cx="9144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242424"/>
                </a:solidFill>
                <a:effectLst/>
                <a:latin typeface="Arial" panose="020B0604020202020204" pitchFamily="34" charset="0"/>
                <a:cs typeface="Arial" panose="020B0604020202020204" pitchFamily="34" charset="0"/>
              </a:rPr>
              <a:t>Correlation of Lifetime Major Depression and Zygosity</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40628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D898D33-8D91-4AED-8D8C-96CE076387F3}"/>
              </a:ext>
            </a:extLst>
          </p:cNvPr>
          <p:cNvSpPr>
            <a:spLocks noGrp="1"/>
          </p:cNvSpPr>
          <p:nvPr>
            <p:ph idx="1"/>
          </p:nvPr>
        </p:nvSpPr>
        <p:spPr/>
        <p:txBody>
          <a:bodyPr>
            <a:normAutofit/>
          </a:bodyPr>
          <a:lstStyle/>
          <a:p>
            <a:r>
              <a:rPr lang="en-GB" dirty="0"/>
              <a:t>Depression does have a genetic component (approx. 38%)</a:t>
            </a:r>
          </a:p>
          <a:p>
            <a:r>
              <a:rPr lang="en-GB" dirty="0"/>
              <a:t>Greater for women than men</a:t>
            </a:r>
          </a:p>
          <a:p>
            <a:r>
              <a:rPr lang="en-GB" dirty="0"/>
              <a:t>no correlation between the number of years lived together and lifetime major depression.</a:t>
            </a:r>
          </a:p>
          <a:p>
            <a:r>
              <a:rPr lang="en-GB" dirty="0"/>
              <a:t>no significant differences seen in the roles of genetic and environmental factors in the three cohorts spanning birth years 1900-1958. Even when they split the entire cohort into pre and post World War II, there was no significant difference</a:t>
            </a:r>
          </a:p>
        </p:txBody>
      </p:sp>
      <p:sp>
        <p:nvSpPr>
          <p:cNvPr id="3" name="Title 2">
            <a:extLst>
              <a:ext uri="{FF2B5EF4-FFF2-40B4-BE49-F238E27FC236}">
                <a16:creationId xmlns:a16="http://schemas.microsoft.com/office/drawing/2014/main" id="{026E399A-4A3C-491D-9657-B1B1CFFA9BD0}"/>
              </a:ext>
            </a:extLst>
          </p:cNvPr>
          <p:cNvSpPr>
            <a:spLocks noGrp="1"/>
          </p:cNvSpPr>
          <p:nvPr>
            <p:ph type="title"/>
          </p:nvPr>
        </p:nvSpPr>
        <p:spPr/>
        <p:txBody>
          <a:bodyPr/>
          <a:lstStyle/>
          <a:p>
            <a:r>
              <a:rPr lang="en-GB" dirty="0"/>
              <a:t>Conclusions</a:t>
            </a:r>
          </a:p>
        </p:txBody>
      </p:sp>
    </p:spTree>
    <p:extLst>
      <p:ext uri="{BB962C8B-B14F-4D97-AF65-F5344CB8AC3E}">
        <p14:creationId xmlns:p14="http://schemas.microsoft.com/office/powerpoint/2010/main" val="165782062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193</TotalTime>
  <Words>689</Words>
  <Application>Microsoft Office PowerPoint</Application>
  <PresentationFormat>On-screen Show (4:3)</PresentationFormat>
  <Paragraphs>77</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Constantia</vt:lpstr>
      <vt:lpstr>Wingdings 2</vt:lpstr>
      <vt:lpstr>Paper</vt:lpstr>
      <vt:lpstr>Investigating genetic similarity</vt:lpstr>
      <vt:lpstr>Why do Researchers do MZ/DZ twin studies?</vt:lpstr>
      <vt:lpstr>Who are the Pps?</vt:lpstr>
      <vt:lpstr>PowerPoint Presentation</vt:lpstr>
      <vt:lpstr>PowerPoint Presentation</vt:lpstr>
      <vt:lpstr>PowerPoint Presentation</vt:lpstr>
      <vt:lpstr>PowerPoint Presentation</vt:lpstr>
      <vt:lpstr>PowerPoint Presentation</vt:lpstr>
      <vt:lpstr>PowerPoint Presentation</vt:lpstr>
      <vt:lpstr>Illustrative example: Kendler(2006)  </vt:lpstr>
      <vt:lpstr>Kender (2006) -Sample</vt:lpstr>
      <vt:lpstr>Procedure: </vt:lpstr>
      <vt:lpstr>Interviewers also asked about life events  </vt:lpstr>
      <vt:lpstr>Findings</vt:lpstr>
      <vt:lpstr>Conclusions</vt:lpstr>
    </vt:vector>
  </TitlesOfParts>
  <Company>The Portsmouth Grammar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Describe one research method used to investigate schizophrenia (6)</dc:title>
  <dc:creator>IT Dept</dc:creator>
  <cp:lastModifiedBy>user</cp:lastModifiedBy>
  <cp:revision>18</cp:revision>
  <dcterms:created xsi:type="dcterms:W3CDTF">2013-11-02T08:55:12Z</dcterms:created>
  <dcterms:modified xsi:type="dcterms:W3CDTF">2019-06-29T11:44:16Z</dcterms:modified>
</cp:coreProperties>
</file>