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9" r:id="rId2"/>
    <p:sldId id="411" r:id="rId3"/>
    <p:sldId id="291" r:id="rId4"/>
    <p:sldId id="400" r:id="rId5"/>
    <p:sldId id="401" r:id="rId6"/>
    <p:sldId id="402" r:id="rId7"/>
    <p:sldId id="403" r:id="rId8"/>
    <p:sldId id="404" r:id="rId9"/>
    <p:sldId id="409" r:id="rId10"/>
    <p:sldId id="405" r:id="rId11"/>
    <p:sldId id="406" r:id="rId12"/>
    <p:sldId id="407" r:id="rId13"/>
    <p:sldId id="408" r:id="rId14"/>
    <p:sldId id="412" r:id="rId15"/>
    <p:sldId id="415" r:id="rId16"/>
    <p:sldId id="413" r:id="rId17"/>
    <p:sldId id="410" r:id="rId18"/>
    <p:sldId id="417" r:id="rId19"/>
    <p:sldId id="418" r:id="rId20"/>
    <p:sldId id="414" r:id="rId21"/>
    <p:sldId id="416" r:id="rId22"/>
    <p:sldId id="419" r:id="rId23"/>
    <p:sldId id="420" r:id="rId24"/>
    <p:sldId id="421" r:id="rId25"/>
    <p:sldId id="422" r:id="rId26"/>
    <p:sldId id="426" r:id="rId27"/>
    <p:sldId id="430" r:id="rId28"/>
    <p:sldId id="423" r:id="rId29"/>
    <p:sldId id="424" r:id="rId30"/>
    <p:sldId id="427" r:id="rId31"/>
    <p:sldId id="428" r:id="rId32"/>
    <p:sldId id="425" r:id="rId33"/>
    <p:sldId id="429" r:id="rId34"/>
    <p:sldId id="431" r:id="rId35"/>
    <p:sldId id="43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3F3F2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8626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103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070620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56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646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8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50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19134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382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09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15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07FB490-B3EB-4274-B975-086124DCAFF4}" type="datetimeFigureOut">
              <a:rPr lang="en-GB" smtClean="0"/>
              <a:t>19/07/2019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90ABA99-5FDE-4DBA-94FE-60F080550A9E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339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youtube.com/watch?v=wLEgYB6fafE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B206-641E-43DB-A31B-8F809FC7A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8" y="763646"/>
            <a:ext cx="8187071" cy="4064626"/>
          </a:xfrm>
        </p:spPr>
        <p:txBody>
          <a:bodyPr/>
          <a:lstStyle/>
          <a:p>
            <a:r>
              <a:rPr lang="en-GB" dirty="0"/>
              <a:t>The Internal Assessment</a:t>
            </a:r>
          </a:p>
        </p:txBody>
      </p:sp>
    </p:spTree>
    <p:extLst>
      <p:ext uri="{BB962C8B-B14F-4D97-AF65-F5344CB8AC3E}">
        <p14:creationId xmlns:p14="http://schemas.microsoft.com/office/powerpoint/2010/main" val="19701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48B72-25ED-4061-9831-55DBA2C50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772649"/>
          </a:xfrm>
        </p:spPr>
        <p:txBody>
          <a:bodyPr>
            <a:normAutofit fontScale="90000"/>
          </a:bodyPr>
          <a:lstStyle/>
          <a:p>
            <a:r>
              <a:rPr lang="en-GB" dirty="0"/>
              <a:t>How far have you got?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28466-F7B3-40B0-A201-6D682A97D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632204"/>
            <a:ext cx="10178323" cy="3593591"/>
          </a:xfrm>
        </p:spPr>
        <p:txBody>
          <a:bodyPr>
            <a:normAutofit/>
          </a:bodyPr>
          <a:lstStyle/>
          <a:p>
            <a:r>
              <a:rPr lang="en-GB" sz="3600" dirty="0"/>
              <a:t>Ashley (HL)  – Not started</a:t>
            </a:r>
          </a:p>
          <a:p>
            <a:r>
              <a:rPr lang="en-GB" sz="3600" dirty="0"/>
              <a:t>Nikita (HL) – Not started</a:t>
            </a:r>
          </a:p>
          <a:p>
            <a:r>
              <a:rPr lang="en-GB" sz="3600" dirty="0"/>
              <a:t>Astrid (HL) – Collected data</a:t>
            </a:r>
          </a:p>
          <a:p>
            <a:r>
              <a:rPr lang="en-GB" sz="3600" dirty="0"/>
              <a:t>Chelsea (HL) – Started write up</a:t>
            </a:r>
          </a:p>
          <a:p>
            <a:r>
              <a:rPr lang="en-GB" sz="3600" dirty="0"/>
              <a:t>Gustav (SL) – Started write up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5B6A06-109E-494F-AB10-AD28EE5F9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2053">
            <a:off x="7285718" y="755656"/>
            <a:ext cx="420624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45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1CD68-7DA9-4978-82D5-01C6279A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077DE-0064-4A4C-B042-F3274511E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47799"/>
            <a:ext cx="6292124" cy="4419759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Compulsory for both SL and HL students</a:t>
            </a:r>
          </a:p>
          <a:p>
            <a:r>
              <a:rPr lang="en-GB" sz="2800" dirty="0"/>
              <a:t>Application of skills and knowledge in pursuit of personal interests </a:t>
            </a:r>
          </a:p>
          <a:p>
            <a:r>
              <a:rPr lang="en-GB" sz="2800" dirty="0"/>
              <a:t>Requirements are same for SL and at HL</a:t>
            </a:r>
          </a:p>
          <a:p>
            <a:r>
              <a:rPr lang="en-GB" sz="2800" dirty="0"/>
              <a:t>Investigation of a published study, theory or model</a:t>
            </a:r>
          </a:p>
          <a:p>
            <a:r>
              <a:rPr lang="en-GB" sz="2800" dirty="0"/>
              <a:t>Conduct an experimental investigation and report the findings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B888E-B512-4745-B839-CE107040A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1542">
            <a:off x="7269379" y="440515"/>
            <a:ext cx="3021852" cy="2014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F234B2-BF37-4DE1-838F-15D491E82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615" y="2334972"/>
            <a:ext cx="2948823" cy="19658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8D0346-8676-4A44-8AE9-C484396AD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903">
            <a:off x="8177325" y="4397701"/>
            <a:ext cx="2817071" cy="18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5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21884-4BD7-43C5-A723-1144812C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09603"/>
          </a:xfrm>
        </p:spPr>
        <p:txBody>
          <a:bodyPr/>
          <a:lstStyle/>
          <a:p>
            <a:r>
              <a:rPr lang="en-GB" dirty="0"/>
              <a:t>Working as a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73F45-F88B-4DBB-ADE5-214B0F3F8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583871"/>
            <a:ext cx="6245808" cy="489174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You </a:t>
            </a:r>
            <a:r>
              <a:rPr lang="en-GB" b="1" dirty="0"/>
              <a:t>must</a:t>
            </a:r>
            <a:r>
              <a:rPr lang="en-GB" dirty="0"/>
              <a:t> work as a group not on your own; group – 2-4 students no more.</a:t>
            </a:r>
          </a:p>
          <a:p>
            <a:r>
              <a:rPr lang="en-GB" dirty="0"/>
              <a:t>Groups can combine students from different world schools, non-diploma and/or non-psych students</a:t>
            </a:r>
          </a:p>
          <a:p>
            <a:r>
              <a:rPr lang="en-GB" dirty="0"/>
              <a:t>Some aspects of your IA will therefore be the same, e.g. research method, participants, materials, operationalization of IV and DV</a:t>
            </a:r>
          </a:p>
          <a:p>
            <a:r>
              <a:rPr lang="en-GB" dirty="0"/>
              <a:t>As soon as data is collected you are back to working alone again; analysing the data and writing the report</a:t>
            </a:r>
          </a:p>
          <a:p>
            <a:r>
              <a:rPr lang="en-GB" dirty="0"/>
              <a:t>Academic honesty is CRITICAL; malpractice could jeopardise your entire diploma</a:t>
            </a:r>
          </a:p>
          <a:p>
            <a:r>
              <a:rPr lang="en-GB" dirty="0"/>
              <a:t>It is also CRITICAL that your work is ETHICAL otherwise your report could be awarded zero!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CCCDF-2D57-4126-844F-47CDB052C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1018">
            <a:off x="8062003" y="436142"/>
            <a:ext cx="3434172" cy="2289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85A830-D070-4623-947A-99C03E8BE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679" flipH="1">
            <a:off x="7620357" y="2947544"/>
            <a:ext cx="3197094" cy="21313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DB4F07-E8F9-49F3-9AA5-C91AB90DC1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0" r="25374"/>
          <a:stretch/>
        </p:blipFill>
        <p:spPr>
          <a:xfrm>
            <a:off x="9544340" y="4623119"/>
            <a:ext cx="1985301" cy="197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4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C70B6-B69A-47CA-99B7-82CDC672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744288"/>
          </a:xfrm>
        </p:spPr>
        <p:txBody>
          <a:bodyPr>
            <a:normAutofit fontScale="90000"/>
          </a:bodyPr>
          <a:lstStyle/>
          <a:p>
            <a:r>
              <a:rPr lang="en-GB" dirty="0"/>
              <a:t>Teaching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83581-E178-4087-A0D6-CC6203055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371600"/>
            <a:ext cx="5025384" cy="51040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dirty="0" err="1"/>
              <a:t>Approx</a:t>
            </a:r>
            <a:r>
              <a:rPr lang="en-GB" sz="2800" dirty="0"/>
              <a:t> 20 hours covering….</a:t>
            </a:r>
          </a:p>
          <a:p>
            <a:pPr lvl="1"/>
            <a:r>
              <a:rPr lang="en-GB" sz="2800" dirty="0"/>
              <a:t>explanation of requirements of the internal assessment task</a:t>
            </a:r>
          </a:p>
          <a:p>
            <a:pPr lvl="1"/>
            <a:r>
              <a:rPr lang="en-GB" sz="2800" dirty="0"/>
              <a:t>Go through the assessment criteria</a:t>
            </a:r>
          </a:p>
          <a:p>
            <a:pPr lvl="1"/>
            <a:r>
              <a:rPr lang="en-GB" sz="2800" dirty="0"/>
              <a:t>review the ethical guidelines </a:t>
            </a:r>
          </a:p>
          <a:p>
            <a:pPr lvl="1"/>
            <a:r>
              <a:rPr lang="en-GB" sz="2800" dirty="0"/>
              <a:t>work on the internal assessment and ask questions</a:t>
            </a:r>
          </a:p>
          <a:p>
            <a:pPr lvl="1"/>
            <a:r>
              <a:rPr lang="en-GB" sz="2800" dirty="0"/>
              <a:t>collaborate in groups</a:t>
            </a:r>
          </a:p>
          <a:p>
            <a:pPr lvl="1"/>
            <a:r>
              <a:rPr lang="en-GB" sz="2800" dirty="0"/>
              <a:t>consult with the groups (and individual students as necessary)</a:t>
            </a:r>
          </a:p>
          <a:p>
            <a:pPr lvl="1"/>
            <a:r>
              <a:rPr lang="en-GB" sz="2800" dirty="0"/>
              <a:t>review and monitor progress, checking authenticity.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D42B4A-179F-409D-8EF2-37AE73474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58">
            <a:off x="6202711" y="686825"/>
            <a:ext cx="5392628" cy="303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8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3F44-CB22-4F67-9934-3B8A2D17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793274"/>
          </a:xfrm>
        </p:spPr>
        <p:txBody>
          <a:bodyPr/>
          <a:lstStyle/>
          <a:p>
            <a:r>
              <a:rPr lang="en-GB" dirty="0"/>
              <a:t>supervision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89537-8685-4957-8AE3-23E9C3E11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616" y="1469572"/>
            <a:ext cx="5025384" cy="5006045"/>
          </a:xfrm>
        </p:spPr>
        <p:txBody>
          <a:bodyPr>
            <a:normAutofit fontScale="70000" lnSpcReduction="20000"/>
          </a:bodyPr>
          <a:lstStyle/>
          <a:p>
            <a:r>
              <a:rPr lang="en-GB" sz="2900" dirty="0"/>
              <a:t>You must discuss your IA with your teacher</a:t>
            </a:r>
          </a:p>
          <a:p>
            <a:r>
              <a:rPr lang="en-GB" sz="2900" dirty="0"/>
              <a:t>You should initiate these discussions and ask questions</a:t>
            </a:r>
          </a:p>
          <a:p>
            <a:r>
              <a:rPr lang="en-GB" sz="2900" dirty="0"/>
              <a:t>Teachers can give advice/annotate ONE draft only before submission</a:t>
            </a:r>
          </a:p>
          <a:p>
            <a:r>
              <a:rPr lang="en-GB" sz="2900" dirty="0"/>
              <a:t>Once report is submitted that’s it, you can’t get it back!</a:t>
            </a:r>
          </a:p>
          <a:p>
            <a:r>
              <a:rPr lang="en-GB" sz="2900" dirty="0"/>
              <a:t>You teacher will be checking for ‘authenticity’;</a:t>
            </a:r>
          </a:p>
          <a:p>
            <a:pPr lvl="1"/>
            <a:r>
              <a:rPr lang="en-GB" sz="2700" dirty="0"/>
              <a:t>Oral viva</a:t>
            </a:r>
          </a:p>
          <a:p>
            <a:pPr lvl="1"/>
            <a:r>
              <a:rPr lang="en-GB" sz="2700" dirty="0"/>
              <a:t>comparing final draft with proposal and first draft, style of writing</a:t>
            </a:r>
          </a:p>
          <a:p>
            <a:pPr lvl="1"/>
            <a:r>
              <a:rPr lang="en-GB" sz="2700" dirty="0"/>
              <a:t>Looking up references</a:t>
            </a:r>
          </a:p>
          <a:p>
            <a:pPr lvl="1"/>
            <a:r>
              <a:rPr lang="en-GB" sz="2900" dirty="0"/>
              <a:t>Some schools use www.turnitin.com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FBE6F-BEEC-4E47-B933-EB214D757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767">
            <a:off x="6361674" y="1038956"/>
            <a:ext cx="4859513" cy="378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5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B1A40-B8FB-41FD-995F-F828448BD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74917"/>
          </a:xfrm>
        </p:spPr>
        <p:txBody>
          <a:bodyPr/>
          <a:lstStyle/>
          <a:p>
            <a:r>
              <a:rPr lang="en-GB" dirty="0"/>
              <a:t>Choosing your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90D9E-BAA0-433A-8FD8-A358EB9B2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5" y="1402081"/>
            <a:ext cx="5011235" cy="5579722"/>
          </a:xfrm>
        </p:spPr>
        <p:txBody>
          <a:bodyPr/>
          <a:lstStyle/>
          <a:p>
            <a:r>
              <a:rPr lang="en-GB" sz="2400" dirty="0"/>
              <a:t>investigate an area of interest from any area of psychology.</a:t>
            </a:r>
          </a:p>
          <a:p>
            <a:r>
              <a:rPr lang="en-GB" sz="2400" dirty="0"/>
              <a:t>theory or model on which the investigation is based must appear in a peer-reviewed publication.</a:t>
            </a:r>
          </a:p>
          <a:p>
            <a:r>
              <a:rPr lang="en-GB" sz="2400" dirty="0"/>
              <a:t>link between the study or model used and your aims and objectives must be clear.</a:t>
            </a:r>
          </a:p>
          <a:p>
            <a:r>
              <a:rPr lang="en-GB" sz="2400" dirty="0"/>
              <a:t>the relevance/rationale/reason behind the experiment must be clear.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6F5C1C-B3E9-4DAF-B78B-638F77725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6833">
            <a:off x="6590063" y="1617109"/>
            <a:ext cx="4841512" cy="31852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3FB501-9FBC-49E1-A264-3E507215FF92}"/>
              </a:ext>
            </a:extLst>
          </p:cNvPr>
          <p:cNvSpPr txBox="1"/>
          <p:nvPr/>
        </p:nvSpPr>
        <p:spPr>
          <a:xfrm>
            <a:off x="6886484" y="4988910"/>
            <a:ext cx="4053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595959"/>
                </a:solidFill>
              </a:rPr>
              <a:t>You don’t want to be bored to tears, but at the same token, keep it simple, follow advice and score BIG!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8A6370-1A43-43B7-80CA-7068A7090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6833">
            <a:off x="6590063" y="1534156"/>
            <a:ext cx="4841512" cy="318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1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2F914-297C-4591-90E7-EF960F0D6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1070860"/>
          </a:xfrm>
        </p:spPr>
        <p:txBody>
          <a:bodyPr/>
          <a:lstStyle/>
          <a:p>
            <a:r>
              <a:rPr lang="en-GB" dirty="0"/>
              <a:t>Off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8724A-5562-426D-A4B0-37A252EE5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5" y="1453244"/>
            <a:ext cx="10178323" cy="4426348"/>
          </a:xfrm>
        </p:spPr>
        <p:txBody>
          <a:bodyPr>
            <a:noAutofit/>
          </a:bodyPr>
          <a:lstStyle/>
          <a:p>
            <a:r>
              <a:rPr lang="en-GB" sz="2400" dirty="0"/>
              <a:t>Anything that creates anxiety, stress, pain or discomfort or involves deception, harm, invasion of privacy</a:t>
            </a:r>
          </a:p>
          <a:p>
            <a:r>
              <a:rPr lang="en-GB" sz="2400" dirty="0"/>
              <a:t>Anything on conformity or obedience</a:t>
            </a:r>
          </a:p>
          <a:p>
            <a:r>
              <a:rPr lang="en-GB" sz="2400" dirty="0"/>
              <a:t>Anything involving animals!</a:t>
            </a:r>
          </a:p>
          <a:p>
            <a:r>
              <a:rPr lang="en-GB" sz="2400" dirty="0"/>
              <a:t>Any inappropriate use of ICT, email, internet</a:t>
            </a:r>
          </a:p>
          <a:p>
            <a:r>
              <a:rPr lang="en-GB" sz="2400" dirty="0"/>
              <a:t>Partial deception permissible provided there is no harm, full debriefing and right to withdraw (prior general consent)</a:t>
            </a:r>
          </a:p>
          <a:p>
            <a:r>
              <a:rPr lang="en-GB" sz="2400" dirty="0"/>
              <a:t>Anything involving ingestion, deprivation or placebos</a:t>
            </a:r>
          </a:p>
          <a:p>
            <a:r>
              <a:rPr lang="en-GB" sz="2400" dirty="0"/>
              <a:t>Anything where you cannot manipulate the IV (e.g. quasi experiments on age, language, gender, culture, handedness)</a:t>
            </a:r>
          </a:p>
        </p:txBody>
      </p:sp>
    </p:spTree>
    <p:extLst>
      <p:ext uri="{BB962C8B-B14F-4D97-AF65-F5344CB8AC3E}">
        <p14:creationId xmlns:p14="http://schemas.microsoft.com/office/powerpoint/2010/main" val="166365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457F-0A08-41D6-ABA0-F0668FCB3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54478"/>
            <a:ext cx="10178323" cy="825931"/>
          </a:xfrm>
        </p:spPr>
        <p:txBody>
          <a:bodyPr/>
          <a:lstStyle/>
          <a:p>
            <a:r>
              <a:rPr lang="en-GB" dirty="0"/>
              <a:t>More on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41943-307C-42CD-8F17-08EB6C409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208314"/>
            <a:ext cx="8202567" cy="4882242"/>
          </a:xfrm>
        </p:spPr>
        <p:txBody>
          <a:bodyPr>
            <a:noAutofit/>
          </a:bodyPr>
          <a:lstStyle/>
          <a:p>
            <a:r>
              <a:rPr lang="en-GB" dirty="0"/>
              <a:t>Informed consent and consent forms (no </a:t>
            </a:r>
            <a:r>
              <a:rPr lang="en-GB" dirty="0" err="1"/>
              <a:t>proxi</a:t>
            </a:r>
            <a:r>
              <a:rPr lang="en-GB" dirty="0"/>
              <a:t>/ presumptive consent)</a:t>
            </a:r>
          </a:p>
          <a:p>
            <a:r>
              <a:rPr lang="en-GB" dirty="0"/>
              <a:t>Right to withdraw at any time. </a:t>
            </a:r>
          </a:p>
          <a:p>
            <a:r>
              <a:rPr lang="en-GB" dirty="0"/>
              <a:t>No under 12s; 12-16 need the written parental consent; if in school also teacher consent</a:t>
            </a:r>
          </a:p>
          <a:p>
            <a:r>
              <a:rPr lang="en-GB" dirty="0"/>
              <a:t>Debriefing and reminder of right to withdraw</a:t>
            </a:r>
          </a:p>
          <a:p>
            <a:r>
              <a:rPr lang="en-GB" dirty="0"/>
              <a:t>Guaranteed anonymity – storing data</a:t>
            </a:r>
          </a:p>
          <a:p>
            <a:r>
              <a:rPr lang="en-GB" dirty="0"/>
              <a:t>Making results available</a:t>
            </a:r>
          </a:p>
          <a:p>
            <a:r>
              <a:rPr lang="en-GB" dirty="0"/>
              <a:t>Any deception explained and justified </a:t>
            </a:r>
          </a:p>
          <a:p>
            <a:r>
              <a:rPr lang="en-GB" dirty="0"/>
              <a:t>Sensitivity to local and international cultures.</a:t>
            </a:r>
          </a:p>
          <a:p>
            <a:r>
              <a:rPr lang="en-GB" dirty="0"/>
              <a:t>Termination of trials</a:t>
            </a:r>
          </a:p>
          <a:p>
            <a:r>
              <a:rPr lang="en-GB" dirty="0"/>
              <a:t>Data must not be used for other purposes</a:t>
            </a:r>
          </a:p>
          <a:p>
            <a:r>
              <a:rPr lang="en-GB" dirty="0"/>
              <a:t>Whistleblowing</a:t>
            </a:r>
          </a:p>
          <a:p>
            <a:r>
              <a:rPr lang="en-GB" dirty="0"/>
              <a:t>Avoidance of any of the many forms of harm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5C1415-6C8B-4A5E-BAAF-37AF0F8D4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4382">
            <a:off x="6901180" y="2912400"/>
            <a:ext cx="4039144" cy="323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7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0BB20-1E49-458E-B7B8-9EAE6FE2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907574"/>
          </a:xfrm>
        </p:spPr>
        <p:txBody>
          <a:bodyPr/>
          <a:lstStyle/>
          <a:p>
            <a:r>
              <a:rPr lang="en-GB" dirty="0"/>
              <a:t>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7D6ED-7075-4EC3-B9D9-A1B50817D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289957"/>
            <a:ext cx="5301524" cy="5323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The header should contain:</a:t>
            </a:r>
          </a:p>
          <a:p>
            <a:pPr lvl="1"/>
            <a:r>
              <a:rPr lang="en-GB" sz="2800" dirty="0"/>
              <a:t>Title of the investigation</a:t>
            </a:r>
          </a:p>
          <a:p>
            <a:pPr lvl="1"/>
            <a:r>
              <a:rPr lang="en-GB" sz="2800" dirty="0"/>
              <a:t>IB candidate code (alphanumeric, for example XYZ123)</a:t>
            </a:r>
          </a:p>
          <a:p>
            <a:pPr lvl="1"/>
            <a:r>
              <a:rPr lang="en-GB" sz="2800" dirty="0"/>
              <a:t>IB candidate code for all group members</a:t>
            </a:r>
          </a:p>
          <a:p>
            <a:pPr lvl="1"/>
            <a:r>
              <a:rPr lang="en-GB" sz="2800" dirty="0"/>
              <a:t>Date, month and year of submission</a:t>
            </a:r>
          </a:p>
          <a:p>
            <a:pPr lvl="1"/>
            <a:r>
              <a:rPr lang="en-GB" sz="2800" dirty="0"/>
              <a:t>Word count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ABC820-88BC-4A64-878C-14CC32A474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2" r="9734"/>
          <a:stretch/>
        </p:blipFill>
        <p:spPr>
          <a:xfrm rot="241840">
            <a:off x="6880850" y="1290638"/>
            <a:ext cx="446532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0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19266-E26B-4E57-AB93-AB2F0DDA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744288"/>
          </a:xfrm>
        </p:spPr>
        <p:txBody>
          <a:bodyPr>
            <a:normAutofit fontScale="90000"/>
          </a:bodyPr>
          <a:lstStyle/>
          <a:p>
            <a:r>
              <a:rPr lang="en-GB" dirty="0"/>
              <a:t>The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ED2F1-A4C3-4B8F-8D6B-1B2CDC618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322614"/>
            <a:ext cx="5818594" cy="5372100"/>
          </a:xfrm>
        </p:spPr>
        <p:txBody>
          <a:bodyPr>
            <a:normAutofit/>
          </a:bodyPr>
          <a:lstStyle/>
          <a:p>
            <a:r>
              <a:rPr lang="en-GB" sz="2400" dirty="0"/>
              <a:t>Word count: 1800-2200 words</a:t>
            </a:r>
          </a:p>
          <a:p>
            <a:r>
              <a:rPr lang="en-GB" sz="2400" dirty="0"/>
              <a:t>There will be 6 main sections:</a:t>
            </a:r>
          </a:p>
          <a:p>
            <a:pPr lvl="1"/>
            <a:r>
              <a:rPr lang="en-GB" sz="2400" dirty="0"/>
              <a:t>Introduction (6)</a:t>
            </a:r>
          </a:p>
          <a:p>
            <a:pPr lvl="1"/>
            <a:r>
              <a:rPr lang="en-GB" sz="2400" dirty="0"/>
              <a:t>Exploration (4)</a:t>
            </a:r>
          </a:p>
          <a:p>
            <a:pPr lvl="1"/>
            <a:r>
              <a:rPr lang="en-GB" sz="2400" dirty="0"/>
              <a:t>Analysis (6)</a:t>
            </a:r>
          </a:p>
          <a:p>
            <a:pPr lvl="1"/>
            <a:r>
              <a:rPr lang="en-GB" sz="2400" dirty="0"/>
              <a:t>Evaluation (6)</a:t>
            </a:r>
          </a:p>
          <a:p>
            <a:pPr lvl="1"/>
            <a:r>
              <a:rPr lang="en-GB" sz="2400" dirty="0"/>
              <a:t>References (not in word count)</a:t>
            </a:r>
          </a:p>
          <a:p>
            <a:pPr lvl="1"/>
            <a:r>
              <a:rPr lang="en-GB" sz="2400" dirty="0"/>
              <a:t>Appendices (not in word count)</a:t>
            </a:r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9880C-38F2-4F8D-BAE4-290C18BFE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540">
            <a:off x="6687869" y="1564936"/>
            <a:ext cx="4532729" cy="397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E942-D514-4CE5-991F-3B4954A45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91246"/>
          </a:xfrm>
        </p:spPr>
        <p:txBody>
          <a:bodyPr/>
          <a:lstStyle/>
          <a:p>
            <a:r>
              <a:rPr lang="en-GB" dirty="0"/>
              <a:t>Appendices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27A8A-2BF0-421F-97EF-E67F98E0C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518557"/>
            <a:ext cx="10178323" cy="4957059"/>
          </a:xfrm>
        </p:spPr>
        <p:txBody>
          <a:bodyPr>
            <a:normAutofit/>
          </a:bodyPr>
          <a:lstStyle/>
          <a:p>
            <a:r>
              <a:rPr lang="en-GB" sz="3200" dirty="0"/>
              <a:t>Raw data</a:t>
            </a:r>
          </a:p>
          <a:p>
            <a:r>
              <a:rPr lang="en-GB" sz="3200" dirty="0"/>
              <a:t>Calculations</a:t>
            </a:r>
          </a:p>
          <a:p>
            <a:r>
              <a:rPr lang="en-GB" sz="3200" dirty="0"/>
              <a:t>Consent form (unfilled)</a:t>
            </a:r>
          </a:p>
          <a:p>
            <a:r>
              <a:rPr lang="en-GB" sz="3200" dirty="0"/>
              <a:t>Standardised instructions and debriefing</a:t>
            </a:r>
          </a:p>
          <a:p>
            <a:r>
              <a:rPr lang="en-GB" sz="3200" dirty="0"/>
              <a:t>Materials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1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C318C-CBAE-4816-A3D0-D02E9AB71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42260"/>
          </a:xfrm>
        </p:spPr>
        <p:txBody>
          <a:bodyPr>
            <a:normAutofit/>
          </a:bodyPr>
          <a:lstStyle/>
          <a:p>
            <a:r>
              <a:rPr lang="en-GB" dirty="0"/>
              <a:t>My IA booklet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7AA9A-C3B9-443A-B807-A8B2DD821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748590"/>
            <a:ext cx="10178323" cy="4131002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3616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1852-7577-481E-9C09-52C1F49D9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68901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C6ECD-93DC-436D-B8F5-788D634BB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620254"/>
            <a:ext cx="10178323" cy="4259338"/>
          </a:xfrm>
        </p:spPr>
        <p:txBody>
          <a:bodyPr>
            <a:normAutofit/>
          </a:bodyPr>
          <a:lstStyle/>
          <a:p>
            <a:r>
              <a:rPr lang="en-GB" sz="2800" dirty="0"/>
              <a:t>the </a:t>
            </a:r>
            <a:r>
              <a:rPr lang="en-GB" sz="2800" b="1" dirty="0"/>
              <a:t>aim </a:t>
            </a:r>
            <a:r>
              <a:rPr lang="en-GB" sz="2800" dirty="0"/>
              <a:t>of the investigation is </a:t>
            </a:r>
            <a:r>
              <a:rPr lang="en-GB" sz="2800" b="1" dirty="0">
                <a:solidFill>
                  <a:srgbClr val="FF0000"/>
                </a:solidFill>
              </a:rPr>
              <a:t>stated</a:t>
            </a:r>
          </a:p>
          <a:p>
            <a:r>
              <a:rPr lang="en-GB" sz="2800" b="1" dirty="0"/>
              <a:t>relevance</a:t>
            </a:r>
            <a:r>
              <a:rPr lang="en-GB" sz="2800" dirty="0"/>
              <a:t> is </a:t>
            </a:r>
            <a:r>
              <a:rPr lang="en-GB" sz="2800" b="1" dirty="0">
                <a:solidFill>
                  <a:srgbClr val="33FC24"/>
                </a:solidFill>
              </a:rPr>
              <a:t>explained</a:t>
            </a:r>
            <a:r>
              <a:rPr lang="en-GB" sz="2800" dirty="0"/>
              <a:t> (how and why is this replication important?)</a:t>
            </a:r>
          </a:p>
          <a:p>
            <a:r>
              <a:rPr lang="en-GB" sz="2800" dirty="0"/>
              <a:t>the </a:t>
            </a:r>
            <a:r>
              <a:rPr lang="en-GB" sz="2800" b="1" dirty="0"/>
              <a:t>theory or model </a:t>
            </a:r>
            <a:r>
              <a:rPr lang="en-GB" sz="2800" dirty="0"/>
              <a:t>upon which the student’s investigation is based is </a:t>
            </a:r>
            <a:r>
              <a:rPr lang="en-GB" sz="2800" b="1" dirty="0">
                <a:solidFill>
                  <a:srgbClr val="FFC000"/>
                </a:solidFill>
              </a:rPr>
              <a:t>described</a:t>
            </a:r>
            <a:r>
              <a:rPr lang="en-GB" sz="2800" dirty="0"/>
              <a:t> and the </a:t>
            </a:r>
            <a:r>
              <a:rPr lang="en-GB" sz="2800" b="1" dirty="0"/>
              <a:t>link</a:t>
            </a:r>
            <a:r>
              <a:rPr lang="en-GB" sz="2800" dirty="0"/>
              <a:t> to the student’s investigation is </a:t>
            </a:r>
            <a:r>
              <a:rPr lang="en-GB" sz="2800" b="1" dirty="0">
                <a:solidFill>
                  <a:srgbClr val="33FC24"/>
                </a:solidFill>
              </a:rPr>
              <a:t>explained</a:t>
            </a:r>
            <a:r>
              <a:rPr lang="en-GB" sz="2800" dirty="0"/>
              <a:t>.</a:t>
            </a:r>
          </a:p>
          <a:p>
            <a:r>
              <a:rPr lang="en-GB" sz="2800" dirty="0"/>
              <a:t>the independent and dependent variables are </a:t>
            </a:r>
            <a:r>
              <a:rPr lang="en-GB" sz="2800" b="1" dirty="0">
                <a:solidFill>
                  <a:srgbClr val="FF0000"/>
                </a:solidFill>
              </a:rPr>
              <a:t>stated</a:t>
            </a:r>
            <a:r>
              <a:rPr lang="en-GB" sz="2800" dirty="0"/>
              <a:t> and </a:t>
            </a:r>
            <a:r>
              <a:rPr lang="en-GB" sz="2800" b="1" dirty="0">
                <a:solidFill>
                  <a:srgbClr val="FFC000"/>
                </a:solidFill>
              </a:rPr>
              <a:t>operationalised</a:t>
            </a:r>
            <a:r>
              <a:rPr lang="en-GB" sz="2800" b="1" dirty="0"/>
              <a:t> </a:t>
            </a:r>
            <a:r>
              <a:rPr lang="en-GB" sz="2800" dirty="0"/>
              <a:t>in the </a:t>
            </a:r>
            <a:r>
              <a:rPr lang="en-GB" sz="2800" b="1" dirty="0"/>
              <a:t>null or research hypotheses.</a:t>
            </a:r>
          </a:p>
        </p:txBody>
      </p:sp>
    </p:spTree>
    <p:extLst>
      <p:ext uri="{BB962C8B-B14F-4D97-AF65-F5344CB8AC3E}">
        <p14:creationId xmlns:p14="http://schemas.microsoft.com/office/powerpoint/2010/main" val="7897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7B2F-C2AC-4ED1-AD78-BF75A68AE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Command terms in the mark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04578-0706-47F3-BFB8-F8A8440A8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5" y="2093494"/>
            <a:ext cx="10178323" cy="476450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GB" sz="4000" dirty="0"/>
              <a:t>What does </a:t>
            </a:r>
            <a:r>
              <a:rPr lang="en-GB" sz="4000" b="1" dirty="0">
                <a:solidFill>
                  <a:srgbClr val="FFC000"/>
                </a:solidFill>
              </a:rPr>
              <a:t>described</a:t>
            </a:r>
            <a:r>
              <a:rPr lang="en-GB" sz="4000" dirty="0"/>
              <a:t> mean?</a:t>
            </a:r>
          </a:p>
          <a:p>
            <a:pPr marL="0" indent="0" algn="ctr">
              <a:buNone/>
            </a:pPr>
            <a:r>
              <a:rPr lang="en-GB" sz="4000" dirty="0"/>
              <a:t>“Give a </a:t>
            </a:r>
            <a:r>
              <a:rPr lang="en-GB" sz="4000" b="1" dirty="0">
                <a:solidFill>
                  <a:srgbClr val="FFC000"/>
                </a:solidFill>
              </a:rPr>
              <a:t>detailed</a:t>
            </a:r>
            <a:r>
              <a:rPr lang="en-GB" sz="4000" dirty="0"/>
              <a:t> account”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What does </a:t>
            </a:r>
            <a:r>
              <a:rPr lang="en-GB" sz="4000" b="1" dirty="0">
                <a:solidFill>
                  <a:srgbClr val="33FC24"/>
                </a:solidFill>
              </a:rPr>
              <a:t>explained</a:t>
            </a:r>
            <a:r>
              <a:rPr lang="en-GB" sz="4000" dirty="0"/>
              <a:t> mean?</a:t>
            </a:r>
          </a:p>
          <a:p>
            <a:pPr marL="0" indent="0" algn="ctr">
              <a:buNone/>
            </a:pPr>
            <a:r>
              <a:rPr lang="en-GB" sz="4000" dirty="0"/>
              <a:t>“Give a </a:t>
            </a:r>
            <a:r>
              <a:rPr lang="en-GB" sz="4000" b="1" dirty="0">
                <a:solidFill>
                  <a:srgbClr val="FFC000"/>
                </a:solidFill>
              </a:rPr>
              <a:t>detailed account </a:t>
            </a:r>
            <a:r>
              <a:rPr lang="en-GB" sz="4000" b="1" u="sng" dirty="0"/>
              <a:t>INCLUDING</a:t>
            </a:r>
            <a:r>
              <a:rPr lang="en-GB" sz="4000" dirty="0"/>
              <a:t> </a:t>
            </a:r>
            <a:r>
              <a:rPr lang="en-GB" sz="4000" b="1" u="sng" dirty="0">
                <a:solidFill>
                  <a:srgbClr val="33FC24"/>
                </a:solidFill>
              </a:rPr>
              <a:t>reasons or causes</a:t>
            </a:r>
            <a:r>
              <a:rPr lang="en-GB" sz="4000" dirty="0"/>
              <a:t>”</a:t>
            </a:r>
          </a:p>
          <a:p>
            <a:pPr marL="0" indent="0" algn="ctr">
              <a:buNone/>
            </a:pPr>
            <a:r>
              <a:rPr lang="en-GB" sz="4000" dirty="0">
                <a:solidFill>
                  <a:srgbClr val="33FC24"/>
                </a:solidFill>
              </a:rPr>
              <a:t>This is important </a:t>
            </a:r>
            <a:r>
              <a:rPr lang="en-GB" sz="4000" b="1" dirty="0">
                <a:solidFill>
                  <a:srgbClr val="33FC24"/>
                </a:solidFill>
              </a:rPr>
              <a:t>BECAUSE</a:t>
            </a:r>
            <a:r>
              <a:rPr lang="en-GB" sz="4000" dirty="0">
                <a:solidFill>
                  <a:srgbClr val="33FC24"/>
                </a:solidFill>
              </a:rPr>
              <a:t>…</a:t>
            </a:r>
          </a:p>
          <a:p>
            <a:pPr marL="0" indent="0" algn="ctr">
              <a:buNone/>
            </a:pPr>
            <a:endParaRPr lang="en-GB" sz="4000" dirty="0">
              <a:solidFill>
                <a:srgbClr val="33FC24"/>
              </a:solidFill>
            </a:endParaRPr>
          </a:p>
          <a:p>
            <a:pPr marL="0" indent="0" algn="ctr">
              <a:buNone/>
            </a:pPr>
            <a:r>
              <a:rPr lang="en-GB" sz="4000" dirty="0">
                <a:solidFill>
                  <a:srgbClr val="797979"/>
                </a:solidFill>
              </a:rPr>
              <a:t>Why not colour code your introduction to ensure you have covered all areas? Remember to include a key for the colours you have sued to help you and your teacher.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045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94D17-9E0C-4F52-B6BB-D9CC757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52859"/>
          </a:xfrm>
        </p:spPr>
        <p:txBody>
          <a:bodyPr>
            <a:normAutofit fontScale="90000"/>
          </a:bodyPr>
          <a:lstStyle/>
          <a:p>
            <a:r>
              <a:rPr lang="en-GB" dirty="0"/>
              <a:t>Your </a:t>
            </a:r>
            <a:r>
              <a:rPr lang="en-GB" dirty="0" err="1"/>
              <a:t>Ias</a:t>
            </a:r>
            <a:r>
              <a:rPr lang="en-GB" dirty="0"/>
              <a:t>: Astrid, Chelsea and Gustav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FE1E9-076B-403F-9EB4-059D6B218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620254"/>
            <a:ext cx="10178323" cy="4259338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What was your aim?</a:t>
            </a:r>
          </a:p>
          <a:p>
            <a:r>
              <a:rPr lang="en-GB" sz="3200" dirty="0"/>
              <a:t>What theory are you basing your study on?</a:t>
            </a:r>
          </a:p>
          <a:p>
            <a:r>
              <a:rPr lang="en-GB" sz="3200" dirty="0"/>
              <a:t>How will the finding support/refute this theory/model?</a:t>
            </a:r>
          </a:p>
          <a:p>
            <a:r>
              <a:rPr lang="en-GB" sz="3200" dirty="0"/>
              <a:t>Why is your study important? (relevance)</a:t>
            </a:r>
          </a:p>
          <a:p>
            <a:r>
              <a:rPr lang="en-GB" sz="3200" dirty="0"/>
              <a:t>Are you replicating a published study?</a:t>
            </a:r>
          </a:p>
          <a:p>
            <a:r>
              <a:rPr lang="en-GB" sz="3200" dirty="0"/>
              <a:t>What is your hypothesis/null hypothesis? (t include IV and DV, operationalised)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028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5D16B-F422-43E2-87CD-540A0E538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933070"/>
          </a:xfrm>
        </p:spPr>
        <p:txBody>
          <a:bodyPr/>
          <a:lstStyle/>
          <a:p>
            <a:r>
              <a:rPr lang="en-GB" dirty="0"/>
              <a:t>IDEA for an IA: Robbins et 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42B9A-9ED9-4393-A4CA-0C110DBF7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040" y="1216393"/>
            <a:ext cx="6614160" cy="5098905"/>
          </a:xfrm>
        </p:spPr>
        <p:txBody>
          <a:bodyPr>
            <a:noAutofit/>
          </a:bodyPr>
          <a:lstStyle/>
          <a:p>
            <a:r>
              <a:rPr lang="en-GB" sz="2800" b="1" dirty="0"/>
              <a:t>Idea: </a:t>
            </a:r>
            <a:r>
              <a:rPr lang="en-GB" sz="2800" dirty="0"/>
              <a:t>Why not build an IA practical based on Robbins et al using ‘solitaire chess’, a simplified chess game</a:t>
            </a:r>
          </a:p>
          <a:p>
            <a:r>
              <a:rPr lang="en-GB" sz="2800" dirty="0"/>
              <a:t>Robbins used a variety of suppression tasks (visuo-spatial and verbal) to see whether they inhibited the ability to reconstruct a chessboard that the </a:t>
            </a:r>
            <a:r>
              <a:rPr lang="en-GB" sz="2800" dirty="0" err="1"/>
              <a:t>Pps</a:t>
            </a:r>
            <a:r>
              <a:rPr lang="en-GB" sz="2800" dirty="0"/>
              <a:t> has studied for 15 seconds.</a:t>
            </a:r>
          </a:p>
          <a:p>
            <a:r>
              <a:rPr lang="en-GB" sz="2800" dirty="0"/>
              <a:t>Could you design a practical using this game? Take a look and think about its potential </a:t>
            </a:r>
            <a:r>
              <a:rPr lang="en-GB" sz="2800" dirty="0">
                <a:sym typeface="Wingdings" panose="05000000000000000000" pitchFamily="2" charset="2"/>
              </a:rPr>
              <a:t>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6827C8-F1BE-42FF-9077-EA6CF9B50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6734">
            <a:off x="7755950" y="1517987"/>
            <a:ext cx="3825286" cy="382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4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8952-B979-49E1-A6AB-73505130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of the other things that Robbins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B5AEE-0023-4D54-8EF2-194A94CDE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https://www.youtube.com/watch?v=wLEgYB6fafE</a:t>
            </a:r>
            <a:r>
              <a:rPr lang="en-GB" dirty="0"/>
              <a:t> (ticking metronome, 60 beats per minute)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E7B821-FB31-45CD-ADB5-B94B35970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4863">
            <a:off x="1427627" y="3043429"/>
            <a:ext cx="2907060" cy="2907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6B6223-F93F-4D61-A3AB-64056BC87D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4938">
            <a:off x="4176670" y="2943395"/>
            <a:ext cx="3547819" cy="3358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C0167A-87BE-4ABC-822F-18D346C88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093">
            <a:off x="7361893" y="3989473"/>
            <a:ext cx="3809655" cy="210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43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D4D40-0FF9-4CC5-AEE6-B9934A178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could you alter in this study? (changing the IV and DV)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A5A34-F353-4DBF-A717-3A7B9F9F7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069079"/>
          </a:xfrm>
        </p:spPr>
        <p:txBody>
          <a:bodyPr>
            <a:normAutofit/>
          </a:bodyPr>
          <a:lstStyle/>
          <a:p>
            <a:r>
              <a:rPr lang="en-GB" dirty="0"/>
              <a:t>They had four conditions of the IV: verbal suppression, visuo-spatial suppression, central executive suppression and control</a:t>
            </a:r>
          </a:p>
          <a:p>
            <a:r>
              <a:rPr lang="en-GB" dirty="0"/>
              <a:t>Simplify to control group and one suppression task.</a:t>
            </a:r>
          </a:p>
          <a:p>
            <a:r>
              <a:rPr lang="en-GB" dirty="0"/>
              <a:t>Think about the visuo-spatial task; could you make this a more visual task and less spatial?</a:t>
            </a:r>
          </a:p>
          <a:p>
            <a:r>
              <a:rPr lang="en-GB" dirty="0"/>
              <a:t>Visual is about colour and shape</a:t>
            </a:r>
          </a:p>
          <a:p>
            <a:r>
              <a:rPr lang="en-GB" dirty="0"/>
              <a:t>What could the person be doing whilst reconstructing chessboard that is visual but does not have a verbal or spatial aspect?</a:t>
            </a:r>
          </a:p>
          <a:p>
            <a:r>
              <a:rPr lang="en-GB" dirty="0"/>
              <a:t>How would you score their reconstructed chess board? You need to get a range of scores so there must be opportunities to score something even for very bad reconstructions! (DV)</a:t>
            </a:r>
          </a:p>
        </p:txBody>
      </p:sp>
    </p:spTree>
    <p:extLst>
      <p:ext uri="{BB962C8B-B14F-4D97-AF65-F5344CB8AC3E}">
        <p14:creationId xmlns:p14="http://schemas.microsoft.com/office/powerpoint/2010/main" val="508397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E70A-C483-4ACE-9345-6ECF76577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84943"/>
          </a:xfrm>
        </p:spPr>
        <p:txBody>
          <a:bodyPr/>
          <a:lstStyle/>
          <a:p>
            <a:r>
              <a:rPr lang="en-GB" dirty="0"/>
              <a:t>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19DB2-B004-4AA9-A89F-D026490D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401057"/>
            <a:ext cx="10178323" cy="5074560"/>
          </a:xfrm>
        </p:spPr>
        <p:txBody>
          <a:bodyPr>
            <a:normAutofit/>
          </a:bodyPr>
          <a:lstStyle/>
          <a:p>
            <a:r>
              <a:rPr lang="en-GB" sz="3200" dirty="0"/>
              <a:t>The research design is </a:t>
            </a:r>
            <a:r>
              <a:rPr lang="en-GB" sz="3200" dirty="0">
                <a:solidFill>
                  <a:srgbClr val="33FC24"/>
                </a:solidFill>
              </a:rPr>
              <a:t>explained.</a:t>
            </a:r>
          </a:p>
          <a:p>
            <a:r>
              <a:rPr lang="en-GB" sz="3200" dirty="0"/>
              <a:t>The sampling technique is </a:t>
            </a:r>
            <a:r>
              <a:rPr lang="en-GB" sz="3200" dirty="0">
                <a:solidFill>
                  <a:srgbClr val="33FC24"/>
                </a:solidFill>
              </a:rPr>
              <a:t>explained.</a:t>
            </a:r>
            <a:endParaRPr lang="en-GB" sz="3200" dirty="0"/>
          </a:p>
          <a:p>
            <a:r>
              <a:rPr lang="en-GB" sz="3200" dirty="0"/>
              <a:t>The choice of participants is </a:t>
            </a:r>
            <a:r>
              <a:rPr lang="en-GB" sz="3200" dirty="0">
                <a:solidFill>
                  <a:srgbClr val="33FC24"/>
                </a:solidFill>
              </a:rPr>
              <a:t>explained.</a:t>
            </a:r>
            <a:endParaRPr lang="en-GB" sz="3200" dirty="0"/>
          </a:p>
          <a:p>
            <a:r>
              <a:rPr lang="en-GB" sz="3200" dirty="0"/>
              <a:t>Controlled variables are </a:t>
            </a:r>
            <a:r>
              <a:rPr lang="en-GB" sz="3200" dirty="0">
                <a:solidFill>
                  <a:srgbClr val="33FC24"/>
                </a:solidFill>
              </a:rPr>
              <a:t>explained.</a:t>
            </a:r>
            <a:endParaRPr lang="en-GB" sz="3200" dirty="0"/>
          </a:p>
          <a:p>
            <a:r>
              <a:rPr lang="en-GB" sz="3200" dirty="0"/>
              <a:t>The choice of materials is </a:t>
            </a:r>
            <a:r>
              <a:rPr lang="en-GB" sz="3200" dirty="0">
                <a:solidFill>
                  <a:srgbClr val="33FC24"/>
                </a:solidFill>
              </a:rPr>
              <a:t>explained.</a:t>
            </a:r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What does explained mean?</a:t>
            </a:r>
          </a:p>
          <a:p>
            <a:pPr marL="0" indent="0" algn="ctr">
              <a:buNone/>
            </a:pPr>
            <a:r>
              <a:rPr lang="en-GB" sz="3200" dirty="0"/>
              <a:t>“Give a detailed account including reasons or causes”</a:t>
            </a:r>
          </a:p>
          <a:p>
            <a:pPr marL="0" indent="0" algn="ctr">
              <a:buNone/>
            </a:pPr>
            <a:r>
              <a:rPr lang="en-GB" sz="3200" dirty="0">
                <a:solidFill>
                  <a:srgbClr val="33FC24"/>
                </a:solidFill>
              </a:rPr>
              <a:t>This is important BECAUSE…</a:t>
            </a:r>
          </a:p>
        </p:txBody>
      </p:sp>
    </p:spTree>
    <p:extLst>
      <p:ext uri="{BB962C8B-B14F-4D97-AF65-F5344CB8AC3E}">
        <p14:creationId xmlns:p14="http://schemas.microsoft.com/office/powerpoint/2010/main" val="302251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EEAC4-A638-46B7-8FBB-C2E1FB5CD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965154"/>
          </a:xfrm>
        </p:spPr>
        <p:txBody>
          <a:bodyPr/>
          <a:lstStyle/>
          <a:p>
            <a:r>
              <a:rPr lang="en-GB" dirty="0"/>
              <a:t>Exploration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E2F53-D5EF-4CB0-9960-9EFFC76EE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860884"/>
            <a:ext cx="10178323" cy="4018707"/>
          </a:xfrm>
        </p:spPr>
        <p:txBody>
          <a:bodyPr>
            <a:noAutofit/>
          </a:bodyPr>
          <a:lstStyle/>
          <a:p>
            <a:r>
              <a:rPr lang="en-GB" sz="2800" dirty="0"/>
              <a:t>Put in the procedure despite the mark scheme.</a:t>
            </a:r>
          </a:p>
          <a:p>
            <a:r>
              <a:rPr lang="en-GB" sz="2800" dirty="0"/>
              <a:t>Roughly 100 words per section; as command term is explain ensure a blend whereby each time you describe something about the procedure, be sure to follow up with this was important because (or words t that effect)</a:t>
            </a:r>
          </a:p>
          <a:p>
            <a:r>
              <a:rPr lang="en-GB" sz="2800" dirty="0"/>
              <a:t>This would mean that in each section you had a round 50 words on WHAT and 50 words on WHY</a:t>
            </a:r>
          </a:p>
          <a:p>
            <a:r>
              <a:rPr lang="en-GB" sz="2800" dirty="0"/>
              <a:t>Try colour coding using </a:t>
            </a:r>
            <a:r>
              <a:rPr lang="en-GB" sz="2800" b="1" dirty="0">
                <a:solidFill>
                  <a:srgbClr val="FF0000"/>
                </a:solidFill>
              </a:rPr>
              <a:t>RED for WHAT</a:t>
            </a:r>
            <a:r>
              <a:rPr lang="en-GB" sz="2800" dirty="0"/>
              <a:t> and </a:t>
            </a:r>
            <a:r>
              <a:rPr lang="en-GB" sz="2800" b="1" dirty="0">
                <a:solidFill>
                  <a:srgbClr val="33FC24"/>
                </a:solidFill>
              </a:rPr>
              <a:t>GREEN for WHY </a:t>
            </a:r>
            <a:r>
              <a:rPr lang="en-GB" sz="2800" dirty="0"/>
              <a:t>and you will see whether you have achieved the necessary balance.</a:t>
            </a:r>
          </a:p>
        </p:txBody>
      </p:sp>
    </p:spTree>
    <p:extLst>
      <p:ext uri="{BB962C8B-B14F-4D97-AF65-F5344CB8AC3E}">
        <p14:creationId xmlns:p14="http://schemas.microsoft.com/office/powerpoint/2010/main" val="100637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68FA-81B6-43C4-9AC9-2B0E80C8C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25931"/>
          </a:xfrm>
        </p:spPr>
        <p:txBody>
          <a:bodyPr/>
          <a:lstStyle/>
          <a:p>
            <a:r>
              <a:rPr lang="en-GB" dirty="0"/>
              <a:t>Analysis: Descriptive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D82B6-4378-4D66-934D-7EC587513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747157"/>
            <a:ext cx="9361895" cy="4728460"/>
          </a:xfrm>
        </p:spPr>
        <p:txBody>
          <a:bodyPr/>
          <a:lstStyle/>
          <a:p>
            <a:r>
              <a:rPr lang="en-GB" sz="3200" dirty="0"/>
              <a:t>Descriptive statistics appropriate and accurate</a:t>
            </a:r>
          </a:p>
          <a:p>
            <a:r>
              <a:rPr lang="en-GB" sz="3200" dirty="0"/>
              <a:t>Graph correctly presented and addresses the hypothesis.</a:t>
            </a:r>
          </a:p>
          <a:p>
            <a:r>
              <a:rPr lang="en-GB" sz="3200" dirty="0"/>
              <a:t>Statistical findings interpreted with regard to the data and linked to the hypothesis.</a:t>
            </a:r>
          </a:p>
          <a:p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99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5608D-69F6-4FF0-B706-3D86D296B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500128"/>
            <a:ext cx="10178323" cy="956560"/>
          </a:xfrm>
        </p:spPr>
        <p:txBody>
          <a:bodyPr/>
          <a:lstStyle/>
          <a:p>
            <a:r>
              <a:rPr lang="en-GB" dirty="0"/>
              <a:t>Descriptive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49A88-8A89-4FC0-8249-DCCF5B381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632858"/>
            <a:ext cx="10178323" cy="4246734"/>
          </a:xfrm>
        </p:spPr>
        <p:txBody>
          <a:bodyPr/>
          <a:lstStyle/>
          <a:p>
            <a:pPr fontAlgn="t"/>
            <a:r>
              <a:rPr lang="en-GB" dirty="0"/>
              <a:t>Start the section by referring the reader to the raw data and calculations</a:t>
            </a:r>
          </a:p>
          <a:p>
            <a:pPr fontAlgn="t"/>
            <a:r>
              <a:rPr lang="en-GB" dirty="0"/>
              <a:t>Include a summary table with one measure of central tendency and one measure of dispersion, e.g.</a:t>
            </a:r>
          </a:p>
          <a:p>
            <a:pPr fontAlgn="t"/>
            <a:endParaRPr lang="en-GB" dirty="0"/>
          </a:p>
          <a:p>
            <a:pPr fontAlgn="t"/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93C217-1AB2-4756-AAC2-F0C0A9789857}"/>
              </a:ext>
            </a:extLst>
          </p:cNvPr>
          <p:cNvGraphicFramePr>
            <a:graphicFrameLocks noGrp="1"/>
          </p:cNvGraphicFramePr>
          <p:nvPr/>
        </p:nvGraphicFramePr>
        <p:xfrm>
          <a:off x="1901371" y="3304902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22109174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4081138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13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Control</a:t>
                      </a:r>
                      <a:endParaRPr lang="en-GB" dirty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Visual Suppression</a:t>
                      </a:r>
                      <a:endParaRPr lang="en-GB" dirty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7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Mean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67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Standard Deviation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081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83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1289C-2CF1-48E1-8561-FCD11A88F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Choosing the ‘right’ measure of central tendency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22CF2-92DE-4F7E-A49B-E926EAFE5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874518"/>
            <a:ext cx="10376444" cy="4754882"/>
          </a:xfrm>
        </p:spPr>
        <p:txBody>
          <a:bodyPr>
            <a:normAutofit/>
          </a:bodyPr>
          <a:lstStyle/>
          <a:p>
            <a:r>
              <a:rPr lang="en-GB" dirty="0"/>
              <a:t>What level of measurement is your data? </a:t>
            </a:r>
            <a:r>
              <a:rPr lang="en-GB" b="1" dirty="0">
                <a:solidFill>
                  <a:schemeClr val="tx1"/>
                </a:solidFill>
              </a:rPr>
              <a:t>N.O.I.R.</a:t>
            </a:r>
          </a:p>
          <a:p>
            <a:pPr lvl="1"/>
            <a:r>
              <a:rPr lang="en-GB" dirty="0"/>
              <a:t>Mode - Nominal</a:t>
            </a:r>
          </a:p>
          <a:p>
            <a:pPr lvl="1"/>
            <a:r>
              <a:rPr lang="en-GB" dirty="0"/>
              <a:t>Median - Ordinal</a:t>
            </a:r>
          </a:p>
          <a:p>
            <a:pPr lvl="1"/>
            <a:r>
              <a:rPr lang="en-GB" dirty="0"/>
              <a:t>Mean – Interval/Ratio</a:t>
            </a:r>
          </a:p>
          <a:p>
            <a:r>
              <a:rPr lang="en-GB" dirty="0"/>
              <a:t>Sometimes the mean is not a good measure even if you have interval level data; do you know when it might be better to use the median?</a:t>
            </a:r>
          </a:p>
          <a:p>
            <a:r>
              <a:rPr lang="en-GB" dirty="0"/>
              <a:t>Once you have decided which </a:t>
            </a:r>
            <a:r>
              <a:rPr lang="en-GB" b="1" dirty="0">
                <a:solidFill>
                  <a:srgbClr val="EC40D3"/>
                </a:solidFill>
              </a:rPr>
              <a:t>measure of central tendency </a:t>
            </a:r>
            <a:r>
              <a:rPr lang="en-GB" dirty="0"/>
              <a:t>to use, you can choose your </a:t>
            </a:r>
            <a:r>
              <a:rPr lang="en-GB" b="1" dirty="0">
                <a:solidFill>
                  <a:srgbClr val="0070C0"/>
                </a:solidFill>
              </a:rPr>
              <a:t>measure of dispersion</a:t>
            </a:r>
            <a:r>
              <a:rPr lang="en-GB" dirty="0"/>
              <a:t>, </a:t>
            </a:r>
            <a:r>
              <a:rPr lang="en-GB" b="1" dirty="0">
                <a:solidFill>
                  <a:srgbClr val="EC40D3"/>
                </a:solidFill>
              </a:rPr>
              <a:t>mean</a:t>
            </a:r>
            <a:r>
              <a:rPr lang="en-GB" dirty="0"/>
              <a:t> and </a:t>
            </a:r>
            <a:r>
              <a:rPr lang="en-GB" b="1" dirty="0">
                <a:solidFill>
                  <a:srgbClr val="0070C0"/>
                </a:solidFill>
              </a:rPr>
              <a:t>standard deviation</a:t>
            </a:r>
            <a:r>
              <a:rPr lang="en-GB" dirty="0"/>
              <a:t>, </a:t>
            </a:r>
            <a:r>
              <a:rPr lang="en-GB" b="1" dirty="0">
                <a:solidFill>
                  <a:srgbClr val="EC40D3"/>
                </a:solidFill>
              </a:rPr>
              <a:t>median</a:t>
            </a:r>
            <a:r>
              <a:rPr lang="en-GB" dirty="0"/>
              <a:t> and </a:t>
            </a:r>
            <a:r>
              <a:rPr lang="en-GB" b="1" dirty="0">
                <a:solidFill>
                  <a:srgbClr val="0070C0"/>
                </a:solidFill>
              </a:rPr>
              <a:t>range</a:t>
            </a:r>
            <a:r>
              <a:rPr lang="en-GB" dirty="0"/>
              <a:t> (or </a:t>
            </a:r>
            <a:r>
              <a:rPr lang="en-GB" b="1" dirty="0">
                <a:solidFill>
                  <a:srgbClr val="0070C0"/>
                </a:solidFill>
              </a:rPr>
              <a:t>interquartile range </a:t>
            </a:r>
            <a:r>
              <a:rPr lang="en-GB" dirty="0"/>
              <a:t>if you know how to do this);</a:t>
            </a:r>
          </a:p>
          <a:p>
            <a:r>
              <a:rPr lang="en-GB" dirty="0"/>
              <a:t>Unlikely but…if you have </a:t>
            </a:r>
            <a:r>
              <a:rPr lang="en-GB" b="1" dirty="0"/>
              <a:t>nominal data </a:t>
            </a:r>
            <a:r>
              <a:rPr lang="en-GB" dirty="0"/>
              <a:t>you will use the </a:t>
            </a:r>
            <a:r>
              <a:rPr lang="en-GB" b="1" dirty="0"/>
              <a:t>mode</a:t>
            </a:r>
            <a:r>
              <a:rPr lang="en-GB" dirty="0"/>
              <a:t> and </a:t>
            </a:r>
            <a:r>
              <a:rPr lang="en-GB" b="1" dirty="0"/>
              <a:t>variation ratio </a:t>
            </a:r>
            <a:r>
              <a:rPr lang="en-GB" dirty="0"/>
              <a:t>which is the proportion of non-modal cases. </a:t>
            </a:r>
          </a:p>
        </p:txBody>
      </p:sp>
    </p:spTree>
    <p:extLst>
      <p:ext uri="{BB962C8B-B14F-4D97-AF65-F5344CB8AC3E}">
        <p14:creationId xmlns:p14="http://schemas.microsoft.com/office/powerpoint/2010/main" val="77118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8463-0E72-4F9F-8D60-23238728B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58588"/>
          </a:xfrm>
        </p:spPr>
        <p:txBody>
          <a:bodyPr/>
          <a:lstStyle/>
          <a:p>
            <a:r>
              <a:rPr lang="en-GB" dirty="0"/>
              <a:t>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B5602-52F6-4C70-AAC0-FC2C22C47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240971"/>
            <a:ext cx="5408204" cy="4891745"/>
          </a:xfrm>
        </p:spPr>
        <p:txBody>
          <a:bodyPr>
            <a:noAutofit/>
          </a:bodyPr>
          <a:lstStyle/>
          <a:p>
            <a:r>
              <a:rPr lang="en-GB" sz="2400" dirty="0"/>
              <a:t>The type of graph will also depend of the type of data you have collected, nine times out of ten a bar chart is likely to be absolutely fine, just plot the two means!</a:t>
            </a:r>
          </a:p>
          <a:p>
            <a:r>
              <a:rPr lang="en-GB" sz="2400" dirty="0"/>
              <a:t>If you know how to draw a box and whisker plot this is also a nice way of showing the range, interquartile range and median for each group all on one graph.</a:t>
            </a:r>
          </a:p>
          <a:p>
            <a:r>
              <a:rPr lang="en-GB" sz="2400" dirty="0"/>
              <a:t>Personally, I have always had my students hand draw the graph to show that you know how to do this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989C1-52A5-4DFE-941A-427367583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5" r="4513" b="16400"/>
          <a:stretch/>
        </p:blipFill>
        <p:spPr>
          <a:xfrm rot="370444">
            <a:off x="6539955" y="442916"/>
            <a:ext cx="516636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7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E394-47B7-4953-82A6-CA189BA84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956560"/>
          </a:xfrm>
        </p:spPr>
        <p:txBody>
          <a:bodyPr/>
          <a:lstStyle/>
          <a:p>
            <a:r>
              <a:rPr lang="en-GB" dirty="0"/>
              <a:t>Why do we do a stats test?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6F30E-2565-497C-82BD-BD35C4939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551214"/>
            <a:ext cx="5230767" cy="4328377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To determine the probability that the null hypothesis is correct</a:t>
            </a:r>
          </a:p>
          <a:p>
            <a:r>
              <a:rPr lang="en-GB" sz="2800" dirty="0"/>
              <a:t>If the probability is less than 5%, we accept the experimental hypothesis, as the chance that this is not the case is very slim, e.g. there is a significant difference in between x and y.</a:t>
            </a:r>
          </a:p>
          <a:p>
            <a:r>
              <a:rPr lang="en-GB" sz="2800" dirty="0"/>
              <a:t>If the probability is 5% or more, we accept the null hypothesis.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3226CD-8671-4B37-BB66-D9FF06FB8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829">
            <a:off x="7018291" y="1581797"/>
            <a:ext cx="4673251" cy="3204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043AEF-6F7D-4B44-A1FE-1FFAC6DB558B}"/>
              </a:ext>
            </a:extLst>
          </p:cNvPr>
          <p:cNvSpPr txBox="1"/>
          <p:nvPr/>
        </p:nvSpPr>
        <p:spPr>
          <a:xfrm>
            <a:off x="7686136" y="4996934"/>
            <a:ext cx="3337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595959"/>
                </a:solidFill>
              </a:rPr>
              <a:t>Think! Publication Bias</a:t>
            </a:r>
          </a:p>
        </p:txBody>
      </p:sp>
    </p:spTree>
    <p:extLst>
      <p:ext uri="{BB962C8B-B14F-4D97-AF65-F5344CB8AC3E}">
        <p14:creationId xmlns:p14="http://schemas.microsoft.com/office/powerpoint/2010/main" val="2607504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21EF-3C79-4E8D-B5F7-7B42F40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923903"/>
          </a:xfrm>
        </p:spPr>
        <p:txBody>
          <a:bodyPr/>
          <a:lstStyle/>
          <a:p>
            <a:r>
              <a:rPr lang="en-GB" dirty="0"/>
              <a:t>What does the mark scheme say?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12C18-6020-4CB8-934C-F196033E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649186"/>
            <a:ext cx="10178323" cy="4230405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/>
              <a:t>Inferential stats must be APPROPRIATE and ACCURATE</a:t>
            </a:r>
          </a:p>
          <a:p>
            <a:r>
              <a:rPr lang="en-GB" sz="3200" dirty="0"/>
              <a:t>To prove to the examiner that you have chosen the appropriate test, some </a:t>
            </a:r>
            <a:r>
              <a:rPr lang="en-GB" sz="3200" b="1" dirty="0"/>
              <a:t>justification</a:t>
            </a:r>
            <a:r>
              <a:rPr lang="en-GB" sz="3200" dirty="0"/>
              <a:t> is necessary (why did you choose this stats test?)</a:t>
            </a:r>
          </a:p>
          <a:p>
            <a:r>
              <a:rPr lang="en-GB" sz="3200" dirty="0"/>
              <a:t>Reasons include …</a:t>
            </a:r>
          </a:p>
          <a:p>
            <a:pPr lvl="1"/>
            <a:r>
              <a:rPr lang="en-GB" sz="3000" dirty="0"/>
              <a:t>Why you chose to do non-parametric as opposed to parametric</a:t>
            </a:r>
          </a:p>
          <a:p>
            <a:pPr lvl="1"/>
            <a:r>
              <a:rPr lang="en-GB" sz="3000" dirty="0"/>
              <a:t>Design</a:t>
            </a:r>
          </a:p>
          <a:p>
            <a:pPr lvl="1"/>
            <a:r>
              <a:rPr lang="en-GB" sz="3000" dirty="0"/>
              <a:t>Level of Measurement;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1836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A1F60-777D-4378-805B-48ABFE84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42260"/>
          </a:xfrm>
        </p:spPr>
        <p:txBody>
          <a:bodyPr/>
          <a:lstStyle/>
          <a:p>
            <a:r>
              <a:rPr lang="en-GB" dirty="0"/>
              <a:t>Inferential Statistics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9B64A2-645D-484A-9E6A-C492E97E54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225" y="1224643"/>
            <a:ext cx="7557549" cy="5341112"/>
          </a:xfrm>
        </p:spPr>
      </p:pic>
    </p:spTree>
    <p:extLst>
      <p:ext uri="{BB962C8B-B14F-4D97-AF65-F5344CB8AC3E}">
        <p14:creationId xmlns:p14="http://schemas.microsoft.com/office/powerpoint/2010/main" val="719832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E3DB7-AD27-4E6D-9B9E-7F523C91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91246"/>
          </a:xfrm>
        </p:spPr>
        <p:txBody>
          <a:bodyPr/>
          <a:lstStyle/>
          <a:p>
            <a:r>
              <a:rPr lang="en-GB" dirty="0"/>
              <a:t>Non-Parametric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1D793-EAEB-46F7-B9BA-F794073C0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420587"/>
            <a:ext cx="6912610" cy="5055030"/>
          </a:xfrm>
        </p:spPr>
        <p:txBody>
          <a:bodyPr>
            <a:noAutofit/>
          </a:bodyPr>
          <a:lstStyle/>
          <a:p>
            <a:r>
              <a:rPr lang="en-GB" sz="2400" dirty="0"/>
              <a:t>Due to relatively small sample sizes we have always assumed that the data in the two sets is unlikely to be normally distributed so not done parametric tests.</a:t>
            </a:r>
          </a:p>
          <a:p>
            <a:r>
              <a:rPr lang="en-GB" sz="2400" dirty="0"/>
              <a:t>You simply need to know …</a:t>
            </a:r>
          </a:p>
          <a:p>
            <a:pPr lvl="1"/>
            <a:r>
              <a:rPr lang="en-GB" sz="2400" dirty="0"/>
              <a:t>Do you need a test of difference or correlation? You are not allowed to do correlational research for IAs so this question is answered for you </a:t>
            </a:r>
            <a:r>
              <a:rPr lang="en-GB" sz="2400" dirty="0">
                <a:sym typeface="Wingdings" panose="05000000000000000000" pitchFamily="2" charset="2"/>
              </a:rPr>
              <a:t></a:t>
            </a:r>
            <a:endParaRPr lang="en-GB" sz="2400" dirty="0"/>
          </a:p>
          <a:p>
            <a:pPr lvl="1"/>
            <a:r>
              <a:rPr lang="en-GB" sz="2400" dirty="0"/>
              <a:t>Is your data is N or O or I/R</a:t>
            </a:r>
          </a:p>
          <a:p>
            <a:pPr lvl="1"/>
            <a:r>
              <a:rPr lang="en-GB" sz="2400" dirty="0"/>
              <a:t>Was your design independent or repeated? (if matched pairs, treat as repeated)</a:t>
            </a:r>
          </a:p>
        </p:txBody>
      </p:sp>
    </p:spTree>
    <p:extLst>
      <p:ext uri="{BB962C8B-B14F-4D97-AF65-F5344CB8AC3E}">
        <p14:creationId xmlns:p14="http://schemas.microsoft.com/office/powerpoint/2010/main" val="349429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DF253-60CC-4E91-A870-7DD55624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do psychologist use 5% as a cut off point?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D678E-5239-46AD-9438-5119A0F03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2286000"/>
            <a:ext cx="4371572" cy="4343400"/>
          </a:xfrm>
        </p:spPr>
        <p:txBody>
          <a:bodyPr>
            <a:normAutofit fontScale="85000" lnSpcReduction="20000"/>
          </a:bodyPr>
          <a:lstStyle/>
          <a:p>
            <a:r>
              <a:rPr lang="en-GB" sz="2800" dirty="0"/>
              <a:t>To avoid type 1 and type 2 errors</a:t>
            </a:r>
          </a:p>
          <a:p>
            <a:pPr lvl="1"/>
            <a:r>
              <a:rPr lang="en-GB" sz="2800" b="1" dirty="0"/>
              <a:t>Type 1: </a:t>
            </a:r>
            <a:r>
              <a:rPr lang="en-GB" sz="2800" dirty="0"/>
              <a:t>accepting the experimental hypothesis when you should have accepted the null (false positive)</a:t>
            </a:r>
          </a:p>
          <a:p>
            <a:pPr lvl="1"/>
            <a:r>
              <a:rPr lang="en-GB" sz="2800" b="1" dirty="0"/>
              <a:t>Type 2: </a:t>
            </a:r>
            <a:r>
              <a:rPr lang="en-GB" sz="2800" dirty="0"/>
              <a:t>accepting the null hypothesis when you should have accepted the experimental (false negative)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FAD393-0884-4DE0-8B19-C8233AF92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49" y="1874519"/>
            <a:ext cx="5653108" cy="370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4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C746B-3616-4099-8C6E-DA35C5C3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74917"/>
          </a:xfrm>
        </p:spPr>
        <p:txBody>
          <a:bodyPr/>
          <a:lstStyle/>
          <a:p>
            <a:r>
              <a:rPr lang="en-GB" dirty="0"/>
              <a:t>Type 1 and 2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7D591-1F49-40BA-A50C-740247303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681843"/>
            <a:ext cx="6947444" cy="4947557"/>
          </a:xfrm>
        </p:spPr>
        <p:txBody>
          <a:bodyPr>
            <a:normAutofit/>
          </a:bodyPr>
          <a:lstStyle/>
          <a:p>
            <a:r>
              <a:rPr lang="en-GB" dirty="0"/>
              <a:t>What would happen if we set the bar at 1%? </a:t>
            </a:r>
          </a:p>
          <a:p>
            <a:r>
              <a:rPr lang="en-GB" dirty="0"/>
              <a:t>Would we be more or less likely to accept our experimental hypotheses?</a:t>
            </a:r>
          </a:p>
          <a:p>
            <a:r>
              <a:rPr lang="en-GB" dirty="0"/>
              <a:t>What types of error would potentially become more likely?</a:t>
            </a:r>
          </a:p>
          <a:p>
            <a:r>
              <a:rPr lang="en-GB" dirty="0"/>
              <a:t>What would happen if we set the bar at 10%?</a:t>
            </a:r>
          </a:p>
          <a:p>
            <a:r>
              <a:rPr lang="en-GB" dirty="0"/>
              <a:t>Would we be more or less likely to accept our experimental hypotheses?</a:t>
            </a:r>
          </a:p>
          <a:p>
            <a:r>
              <a:rPr lang="en-GB" dirty="0"/>
              <a:t>What types of error would potentially become more likely?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66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73CBD-D894-4E06-BE99-FF7AC69F8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If you have already collected your data…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7CC01-4E30-48A2-B3FF-24694D573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2286000"/>
            <a:ext cx="10178323" cy="4189617"/>
          </a:xfrm>
        </p:spPr>
        <p:txBody>
          <a:bodyPr>
            <a:normAutofit/>
          </a:bodyPr>
          <a:lstStyle/>
          <a:p>
            <a:r>
              <a:rPr lang="en-GB" sz="3200" dirty="0"/>
              <a:t>Astrid, Chelsea and Gustav:  What stats test are you going to use and why?</a:t>
            </a:r>
          </a:p>
          <a:p>
            <a:r>
              <a:rPr lang="en-GB" sz="3200" dirty="0"/>
              <a:t>Have you conducted your stats tests already?</a:t>
            </a:r>
          </a:p>
          <a:p>
            <a:r>
              <a:rPr lang="en-GB" sz="3200" dirty="0"/>
              <a:t>Do you need help to do this?</a:t>
            </a:r>
          </a:p>
        </p:txBody>
      </p:sp>
    </p:spTree>
    <p:extLst>
      <p:ext uri="{BB962C8B-B14F-4D97-AF65-F5344CB8AC3E}">
        <p14:creationId xmlns:p14="http://schemas.microsoft.com/office/powerpoint/2010/main" val="2529029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B876-22BD-4770-9277-D1FED6CA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Interpreting the outcome of stats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EA09D-F17F-4F1F-973D-73486AB12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Lets do a stats test to check that we can do this!</a:t>
            </a:r>
          </a:p>
          <a:p>
            <a:r>
              <a:rPr lang="en-GB" dirty="0"/>
              <a:t>When you report the results of the stats test: </a:t>
            </a:r>
          </a:p>
          <a:p>
            <a:r>
              <a:rPr lang="en-GB" dirty="0"/>
              <a:t>As the observed value of </a:t>
            </a:r>
            <a:r>
              <a:rPr lang="en-GB" dirty="0">
                <a:solidFill>
                  <a:srgbClr val="FF0000"/>
                </a:solidFill>
              </a:rPr>
              <a:t>U=XX</a:t>
            </a:r>
            <a:r>
              <a:rPr lang="en-GB" dirty="0"/>
              <a:t> is </a:t>
            </a:r>
            <a:r>
              <a:rPr lang="en-GB" dirty="0">
                <a:solidFill>
                  <a:srgbClr val="FF0000"/>
                </a:solidFill>
              </a:rPr>
              <a:t>greater/less </a:t>
            </a:r>
            <a:r>
              <a:rPr lang="en-GB" dirty="0"/>
              <a:t>than the critical value of </a:t>
            </a:r>
            <a:r>
              <a:rPr lang="en-GB" dirty="0">
                <a:solidFill>
                  <a:srgbClr val="FF0000"/>
                </a:solidFill>
              </a:rPr>
              <a:t>XXX</a:t>
            </a:r>
            <a:r>
              <a:rPr lang="en-GB" dirty="0"/>
              <a:t> (for a </a:t>
            </a:r>
            <a:r>
              <a:rPr lang="en-GB" dirty="0">
                <a:solidFill>
                  <a:srgbClr val="FF0000"/>
                </a:solidFill>
              </a:rPr>
              <a:t>one/two </a:t>
            </a:r>
            <a:r>
              <a:rPr lang="en-GB" dirty="0"/>
              <a:t>tailed test at the 0.05 level when </a:t>
            </a:r>
            <a:r>
              <a:rPr lang="en-GB" dirty="0">
                <a:solidFill>
                  <a:srgbClr val="FF0000"/>
                </a:solidFill>
              </a:rPr>
              <a:t>N=XX</a:t>
            </a:r>
            <a:r>
              <a:rPr lang="en-GB" dirty="0"/>
              <a:t>), this means we can </a:t>
            </a:r>
            <a:r>
              <a:rPr lang="en-GB" dirty="0">
                <a:solidFill>
                  <a:srgbClr val="FF0000"/>
                </a:solidFill>
              </a:rPr>
              <a:t>accept/reject </a:t>
            </a:r>
            <a:r>
              <a:rPr lang="en-GB" dirty="0"/>
              <a:t>the experiment hypothesis that “</a:t>
            </a:r>
            <a:r>
              <a:rPr lang="en-GB" dirty="0">
                <a:solidFill>
                  <a:srgbClr val="FF0000"/>
                </a:solidFill>
              </a:rPr>
              <a:t>XX</a:t>
            </a:r>
            <a:r>
              <a:rPr lang="en-GB" dirty="0"/>
              <a:t>” and </a:t>
            </a:r>
            <a:r>
              <a:rPr lang="en-GB" dirty="0">
                <a:solidFill>
                  <a:srgbClr val="FF0000"/>
                </a:solidFill>
              </a:rPr>
              <a:t>accept/reject </a:t>
            </a:r>
            <a:r>
              <a:rPr lang="en-GB" dirty="0"/>
              <a:t>the null. This means that the probability that the null hypothesis is true or that the results arose due to chance alone is </a:t>
            </a:r>
            <a:r>
              <a:rPr lang="en-GB" dirty="0">
                <a:solidFill>
                  <a:srgbClr val="FF0000"/>
                </a:solidFill>
              </a:rPr>
              <a:t>more/less </a:t>
            </a:r>
            <a:r>
              <a:rPr lang="en-GB" dirty="0"/>
              <a:t>than 1 in 20, (p</a:t>
            </a:r>
            <a:r>
              <a:rPr lang="en-GB" dirty="0">
                <a:solidFill>
                  <a:srgbClr val="FF0000"/>
                </a:solidFill>
              </a:rPr>
              <a:t>&gt;/&lt;</a:t>
            </a:r>
            <a:r>
              <a:rPr lang="en-GB" dirty="0"/>
              <a:t>0.05).  </a:t>
            </a:r>
          </a:p>
          <a:p>
            <a:r>
              <a:rPr lang="en-GB" dirty="0"/>
              <a:t>If you’re results are significant at the 5% level you may wish to check at the 2.5% or 1% level. </a:t>
            </a:r>
          </a:p>
        </p:txBody>
      </p:sp>
    </p:spTree>
    <p:extLst>
      <p:ext uri="{BB962C8B-B14F-4D97-AF65-F5344CB8AC3E}">
        <p14:creationId xmlns:p14="http://schemas.microsoft.com/office/powerpoint/2010/main" val="428331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C7DD-710A-4C17-85BB-D1B99C10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36817"/>
          </a:xfrm>
        </p:spPr>
        <p:txBody>
          <a:bodyPr/>
          <a:lstStyle/>
          <a:p>
            <a:r>
              <a:rPr lang="en-GB" dirty="0"/>
              <a:t>Evaluation: Mark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C88CD-0EA8-4E99-9230-B177A53E3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700463"/>
            <a:ext cx="4507440" cy="4475747"/>
          </a:xfrm>
        </p:spPr>
        <p:txBody>
          <a:bodyPr>
            <a:normAutofit lnSpcReduction="10000"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DISCUSS</a:t>
            </a:r>
            <a:r>
              <a:rPr lang="en-GB" dirty="0"/>
              <a:t> findings with reference to the background theory or model.</a:t>
            </a:r>
          </a:p>
          <a:p>
            <a:r>
              <a:rPr lang="en-GB" b="1" dirty="0">
                <a:solidFill>
                  <a:srgbClr val="33FC24"/>
                </a:solidFill>
              </a:rPr>
              <a:t>EXPLAIN</a:t>
            </a:r>
            <a:r>
              <a:rPr lang="en-GB" dirty="0"/>
              <a:t> strengths and limitations of the</a:t>
            </a:r>
          </a:p>
          <a:p>
            <a:pPr lvl="1"/>
            <a:r>
              <a:rPr lang="en-GB" dirty="0"/>
              <a:t>Design</a:t>
            </a:r>
          </a:p>
          <a:p>
            <a:pPr lvl="1"/>
            <a:r>
              <a:rPr lang="en-GB" dirty="0"/>
              <a:t>Sample</a:t>
            </a:r>
          </a:p>
          <a:p>
            <a:pPr lvl="1"/>
            <a:r>
              <a:rPr lang="en-GB" dirty="0"/>
              <a:t>Procedure</a:t>
            </a:r>
          </a:p>
          <a:p>
            <a:r>
              <a:rPr lang="en-GB" dirty="0"/>
              <a:t>NB These must all be </a:t>
            </a:r>
            <a:r>
              <a:rPr lang="en-GB" b="1" dirty="0"/>
              <a:t>SPECIFIC</a:t>
            </a:r>
            <a:r>
              <a:rPr lang="en-GB" dirty="0"/>
              <a:t> and not </a:t>
            </a:r>
            <a:r>
              <a:rPr lang="en-GB" b="1" dirty="0"/>
              <a:t>GENERIC</a:t>
            </a:r>
            <a:r>
              <a:rPr lang="en-GB" dirty="0"/>
              <a:t>! Use your </a:t>
            </a:r>
            <a:r>
              <a:rPr lang="en-GB" b="1" dirty="0"/>
              <a:t>PETs(H) chain </a:t>
            </a:r>
            <a:r>
              <a:rPr lang="en-GB" dirty="0"/>
              <a:t>approach</a:t>
            </a:r>
          </a:p>
          <a:p>
            <a:r>
              <a:rPr lang="en-GB" dirty="0"/>
              <a:t>Explicitly </a:t>
            </a:r>
            <a:r>
              <a:rPr lang="en-GB" b="1" dirty="0">
                <a:solidFill>
                  <a:srgbClr val="EC40D3"/>
                </a:solidFill>
              </a:rPr>
              <a:t>LINK</a:t>
            </a:r>
            <a:r>
              <a:rPr lang="en-GB" dirty="0"/>
              <a:t> modifications to and ensure they are fully </a:t>
            </a:r>
            <a:r>
              <a:rPr lang="en-GB" b="1" dirty="0">
                <a:solidFill>
                  <a:srgbClr val="7030A0"/>
                </a:solidFill>
              </a:rPr>
              <a:t>JUSTIFIED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A5940-9A4F-4A73-9B80-0B664CD549B6}"/>
              </a:ext>
            </a:extLst>
          </p:cNvPr>
          <p:cNvSpPr txBox="1"/>
          <p:nvPr/>
        </p:nvSpPr>
        <p:spPr>
          <a:xfrm>
            <a:off x="6340837" y="1811668"/>
            <a:ext cx="50051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Offer a considered and balanced review that includes a range of arguments, factors or hypotheses. Opinions or conclusions should be presented clearly and supported by appropriate evidence.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05DEFB-A486-4B95-B3D7-EA7736E53D03}"/>
              </a:ext>
            </a:extLst>
          </p:cNvPr>
          <p:cNvSpPr/>
          <p:nvPr/>
        </p:nvSpPr>
        <p:spPr>
          <a:xfrm>
            <a:off x="6432885" y="3569004"/>
            <a:ext cx="5052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33FC24"/>
                </a:solidFill>
              </a:rPr>
              <a:t>Give a detailed account including reasons or causes.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82F120CD-D312-4E1A-AA03-385419B47064}"/>
              </a:ext>
            </a:extLst>
          </p:cNvPr>
          <p:cNvSpPr/>
          <p:nvPr/>
        </p:nvSpPr>
        <p:spPr>
          <a:xfrm>
            <a:off x="5983705" y="4154904"/>
            <a:ext cx="5743074" cy="2703095"/>
          </a:xfrm>
          <a:prstGeom prst="cloudCallout">
            <a:avLst>
              <a:gd name="adj1" fmla="val -63452"/>
              <a:gd name="adj2" fmla="val -166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605996-CA16-469A-B7A0-27E692A55BDD}"/>
              </a:ext>
            </a:extLst>
          </p:cNvPr>
          <p:cNvSpPr txBox="1"/>
          <p:nvPr/>
        </p:nvSpPr>
        <p:spPr>
          <a:xfrm>
            <a:off x="6681732" y="4698882"/>
            <a:ext cx="4507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P. One strength of the design of my investigation was ….</a:t>
            </a:r>
          </a:p>
          <a:p>
            <a:r>
              <a:rPr lang="en-GB" b="1" dirty="0">
                <a:solidFill>
                  <a:srgbClr val="FFC000"/>
                </a:solidFill>
              </a:rPr>
              <a:t>E. For example…</a:t>
            </a:r>
          </a:p>
          <a:p>
            <a:r>
              <a:rPr lang="en-GB" b="1" dirty="0">
                <a:solidFill>
                  <a:srgbClr val="00B050"/>
                </a:solidFill>
              </a:rPr>
              <a:t>T. This is important because…</a:t>
            </a:r>
          </a:p>
          <a:p>
            <a:r>
              <a:rPr lang="en-GB" b="1" dirty="0">
                <a:solidFill>
                  <a:srgbClr val="00B0F0"/>
                </a:solidFill>
              </a:rPr>
              <a:t>H. However, a limitation of the design was…</a:t>
            </a:r>
          </a:p>
        </p:txBody>
      </p:sp>
    </p:spTree>
    <p:extLst>
      <p:ext uri="{BB962C8B-B14F-4D97-AF65-F5344CB8AC3E}">
        <p14:creationId xmlns:p14="http://schemas.microsoft.com/office/powerpoint/2010/main" val="363443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5809-5D45-4BE1-8CB7-2E6375F0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6" y="382383"/>
            <a:ext cx="10178323" cy="884943"/>
          </a:xfrm>
        </p:spPr>
        <p:txBody>
          <a:bodyPr/>
          <a:lstStyle/>
          <a:p>
            <a:r>
              <a:rPr lang="en-GB" dirty="0"/>
              <a:t>Evaluation: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D9F41-14C2-4915-A5C5-C6FE857D2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6" y="1459832"/>
            <a:ext cx="10178323" cy="5015785"/>
          </a:xfrm>
        </p:spPr>
        <p:txBody>
          <a:bodyPr>
            <a:normAutofit/>
          </a:bodyPr>
          <a:lstStyle/>
          <a:p>
            <a:r>
              <a:rPr lang="en-GB" dirty="0"/>
              <a:t>There is a lot that needs to be done here to meet the requirements of the mark scheme, in fact there are at least 10 things!</a:t>
            </a:r>
          </a:p>
          <a:p>
            <a:r>
              <a:rPr lang="en-GB" dirty="0"/>
              <a:t>Firstly linking your findings to the model/theory</a:t>
            </a:r>
          </a:p>
          <a:p>
            <a:r>
              <a:rPr lang="en-GB" dirty="0"/>
              <a:t>And then…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If you are going to make your points well they should be PET chains…and there are probably several things that you will want comment on in the procedure. </a:t>
            </a:r>
          </a:p>
          <a:p>
            <a:r>
              <a:rPr lang="en-GB" b="1" dirty="0"/>
              <a:t>Advice: </a:t>
            </a:r>
            <a:r>
              <a:rPr lang="en-GB" dirty="0"/>
              <a:t>Save words in other places and USE THEM HERE!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CC03C3-ED62-45E9-9812-B82C0BBFCB79}"/>
              </a:ext>
            </a:extLst>
          </p:cNvPr>
          <p:cNvGraphicFramePr>
            <a:graphicFrameLocks noGrp="1"/>
          </p:cNvGraphicFramePr>
          <p:nvPr/>
        </p:nvGraphicFramePr>
        <p:xfrm>
          <a:off x="2311595" y="3226044"/>
          <a:ext cx="690345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926">
                  <a:extLst>
                    <a:ext uri="{9D8B030D-6E8A-4147-A177-3AD203B41FA5}">
                      <a16:colId xmlns:a16="http://schemas.microsoft.com/office/drawing/2014/main" val="278817336"/>
                    </a:ext>
                  </a:extLst>
                </a:gridCol>
                <a:gridCol w="1764632">
                  <a:extLst>
                    <a:ext uri="{9D8B030D-6E8A-4147-A177-3AD203B41FA5}">
                      <a16:colId xmlns:a16="http://schemas.microsoft.com/office/drawing/2014/main" val="47792257"/>
                    </a:ext>
                  </a:extLst>
                </a:gridCol>
                <a:gridCol w="1780673">
                  <a:extLst>
                    <a:ext uri="{9D8B030D-6E8A-4147-A177-3AD203B41FA5}">
                      <a16:colId xmlns:a16="http://schemas.microsoft.com/office/drawing/2014/main" val="2577307459"/>
                    </a:ext>
                  </a:extLst>
                </a:gridCol>
                <a:gridCol w="1989220">
                  <a:extLst>
                    <a:ext uri="{9D8B030D-6E8A-4147-A177-3AD203B41FA5}">
                      <a16:colId xmlns:a16="http://schemas.microsoft.com/office/drawing/2014/main" val="1414389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Limitation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Modifications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9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96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7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50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63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355</TotalTime>
  <Words>2299</Words>
  <Application>Microsoft Office PowerPoint</Application>
  <PresentationFormat>Widescreen</PresentationFormat>
  <Paragraphs>240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Gill Sans MT</vt:lpstr>
      <vt:lpstr>Impact</vt:lpstr>
      <vt:lpstr>Badge</vt:lpstr>
      <vt:lpstr>The Internal Assessment</vt:lpstr>
      <vt:lpstr>How far have you got?</vt:lpstr>
      <vt:lpstr>Your IA</vt:lpstr>
      <vt:lpstr>Working as a group</vt:lpstr>
      <vt:lpstr>Teaching time</vt:lpstr>
      <vt:lpstr>supervision</vt:lpstr>
      <vt:lpstr>Choosing your topic</vt:lpstr>
      <vt:lpstr>Off limits</vt:lpstr>
      <vt:lpstr>More on ethics</vt:lpstr>
      <vt:lpstr>Presentation</vt:lpstr>
      <vt:lpstr>The report</vt:lpstr>
      <vt:lpstr>Appendices</vt:lpstr>
      <vt:lpstr>My IA booklet</vt:lpstr>
      <vt:lpstr>Introduction</vt:lpstr>
      <vt:lpstr>Command terms in the mark scheme</vt:lpstr>
      <vt:lpstr>Your Ias: Astrid, Chelsea and Gustav </vt:lpstr>
      <vt:lpstr>IDEA for an IA: Robbins et al </vt:lpstr>
      <vt:lpstr>Some of the other things that Robbins needed</vt:lpstr>
      <vt:lpstr>What could you alter in this study? (changing the IV and DV)</vt:lpstr>
      <vt:lpstr>Exploration</vt:lpstr>
      <vt:lpstr>Exploration section</vt:lpstr>
      <vt:lpstr>Analysis: Descriptive statistics</vt:lpstr>
      <vt:lpstr>Descriptive statistics</vt:lpstr>
      <vt:lpstr>Choosing the ‘right’ measure of central tendency</vt:lpstr>
      <vt:lpstr>Graphs</vt:lpstr>
      <vt:lpstr>Why do we do a stats test?</vt:lpstr>
      <vt:lpstr>What does the mark scheme say?</vt:lpstr>
      <vt:lpstr>Inferential Statistics</vt:lpstr>
      <vt:lpstr>Non-Parametric tests</vt:lpstr>
      <vt:lpstr>Why do psychologist use 5% as a cut off point? </vt:lpstr>
      <vt:lpstr>Type 1 and 2 errors</vt:lpstr>
      <vt:lpstr>If you have already collected your data…</vt:lpstr>
      <vt:lpstr>Interpreting the outcome of stats tests</vt:lpstr>
      <vt:lpstr>Evaluation: Mark Scheme</vt:lpstr>
      <vt:lpstr>Evaluation: Tips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Internal Assessment</dc:title>
  <dc:creator>user</dc:creator>
  <cp:lastModifiedBy>user</cp:lastModifiedBy>
  <cp:revision>7</cp:revision>
  <dcterms:created xsi:type="dcterms:W3CDTF">2019-07-18T09:26:10Z</dcterms:created>
  <dcterms:modified xsi:type="dcterms:W3CDTF">2019-07-19T23:03:26Z</dcterms:modified>
</cp:coreProperties>
</file>