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1" r:id="rId2"/>
    <p:sldId id="382" r:id="rId3"/>
    <p:sldId id="383" r:id="rId4"/>
    <p:sldId id="264" r:id="rId5"/>
    <p:sldId id="346" r:id="rId6"/>
    <p:sldId id="384" r:id="rId7"/>
    <p:sldId id="385" r:id="rId8"/>
    <p:sldId id="347" r:id="rId9"/>
    <p:sldId id="386" r:id="rId10"/>
    <p:sldId id="348" r:id="rId11"/>
    <p:sldId id="387" r:id="rId12"/>
    <p:sldId id="388" r:id="rId13"/>
    <p:sldId id="389" r:id="rId14"/>
    <p:sldId id="440" r:id="rId15"/>
    <p:sldId id="439" r:id="rId16"/>
    <p:sldId id="265" r:id="rId17"/>
    <p:sldId id="390" r:id="rId18"/>
    <p:sldId id="391" r:id="rId19"/>
    <p:sldId id="392" r:id="rId20"/>
    <p:sldId id="349" r:id="rId21"/>
    <p:sldId id="394" r:id="rId22"/>
    <p:sldId id="397" r:id="rId23"/>
    <p:sldId id="395" r:id="rId24"/>
    <p:sldId id="398" r:id="rId25"/>
    <p:sldId id="396" r:id="rId26"/>
    <p:sldId id="393" r:id="rId27"/>
    <p:sldId id="350" r:id="rId28"/>
    <p:sldId id="35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3" autoAdjust="0"/>
    <p:restoredTop sz="94660"/>
  </p:normalViewPr>
  <p:slideViewPr>
    <p:cSldViewPr snapToGrid="0">
      <p:cViewPr varScale="1">
        <p:scale>
          <a:sx n="59" d="100"/>
          <a:sy n="59" d="100"/>
        </p:scale>
        <p:origin x="10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31FA02A-F551-4BB0-8615-C12085385B55}" type="datetimeFigureOut">
              <a:rPr lang="en-GB" smtClean="0"/>
              <a:t>19/07/2019</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E5973EB7-098E-4340-83B1-4A8FE41418DA}"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1088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1FA02A-F551-4BB0-8615-C12085385B55}" type="datetimeFigureOut">
              <a:rPr lang="en-GB" smtClean="0"/>
              <a:t>19/07/2019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317573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31FA02A-F551-4BB0-8615-C12085385B55}" type="datetimeFigureOut">
              <a:rPr lang="en-GB" smtClean="0"/>
              <a:t>19/07/2019</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E5973EB7-098E-4340-83B1-4A8FE41418DA}"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195348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1FA02A-F551-4BB0-8615-C12085385B55}" type="datetimeFigureOut">
              <a:rPr lang="en-GB" smtClean="0"/>
              <a:t>19/07/2019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57803042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1FA02A-F551-4BB0-8615-C12085385B55}" type="datetimeFigureOut">
              <a:rPr lang="en-GB" smtClean="0"/>
              <a:t>19/07/2019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175472836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1FA02A-F551-4BB0-8615-C12085385B55}" type="datetimeFigureOut">
              <a:rPr lang="en-GB" smtClean="0"/>
              <a:t>19/07/2019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2795920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1FA02A-F551-4BB0-8615-C12085385B55}" type="datetimeFigureOut">
              <a:rPr lang="en-GB" smtClean="0"/>
              <a:t>19/07/2019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186601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331FA02A-F551-4BB0-8615-C12085385B55}" type="datetimeFigureOut">
              <a:rPr lang="en-GB" smtClean="0"/>
              <a:t>19/07/2019</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E5973EB7-098E-4340-83B1-4A8FE41418DA}"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0847213"/>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331FA02A-F551-4BB0-8615-C12085385B55}" type="datetimeFigureOut">
              <a:rPr lang="en-GB" smtClean="0"/>
              <a:t>19/07/2019</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1785035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1FA02A-F551-4BB0-8615-C12085385B55}" type="datetimeFigureOut">
              <a:rPr lang="en-GB" smtClean="0"/>
              <a:t>19/07/2019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222858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1FA02A-F551-4BB0-8615-C12085385B55}" type="datetimeFigureOut">
              <a:rPr lang="en-GB" smtClean="0"/>
              <a:t>19/07/2019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973EB7-098E-4340-83B1-4A8FE41418DA}" type="slidenum">
              <a:rPr lang="en-GB" smtClean="0"/>
              <a:t>‹#›</a:t>
            </a:fld>
            <a:endParaRPr lang="en-GB"/>
          </a:p>
        </p:txBody>
      </p:sp>
    </p:spTree>
    <p:extLst>
      <p:ext uri="{BB962C8B-B14F-4D97-AF65-F5344CB8AC3E}">
        <p14:creationId xmlns:p14="http://schemas.microsoft.com/office/powerpoint/2010/main" val="1883476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31FA02A-F551-4BB0-8615-C12085385B55}" type="datetimeFigureOut">
              <a:rPr lang="en-GB" smtClean="0"/>
              <a:t>19/07/2019</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E5973EB7-098E-4340-83B1-4A8FE41418DA}"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763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athenainstitute.com/10x.html" TargetMode="External"/><Relationship Id="rId2" Type="http://schemas.openxmlformats.org/officeDocument/2006/relationships/hyperlink" Target="https://www.vice.com/en_uk/article/vvdkbx/i-wore-pheromones-to-become-a-sex-god" TargetMode="Externa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5812A-4564-45CB-93A1-73232F3A3199}"/>
              </a:ext>
            </a:extLst>
          </p:cNvPr>
          <p:cNvSpPr>
            <a:spLocks noGrp="1"/>
          </p:cNvSpPr>
          <p:nvPr>
            <p:ph type="title"/>
          </p:nvPr>
        </p:nvSpPr>
        <p:spPr/>
        <p:txBody>
          <a:bodyPr/>
          <a:lstStyle/>
          <a:p>
            <a:r>
              <a:rPr lang="en-GB" dirty="0"/>
              <a:t>Research Methods</a:t>
            </a:r>
          </a:p>
        </p:txBody>
      </p:sp>
      <p:sp>
        <p:nvSpPr>
          <p:cNvPr id="3" name="Text Placeholder 2">
            <a:extLst>
              <a:ext uri="{FF2B5EF4-FFF2-40B4-BE49-F238E27FC236}">
                <a16:creationId xmlns:a16="http://schemas.microsoft.com/office/drawing/2014/main" id="{820433A3-1FED-49F2-869C-8BD45E25CDBE}"/>
              </a:ext>
            </a:extLst>
          </p:cNvPr>
          <p:cNvSpPr>
            <a:spLocks noGrp="1"/>
          </p:cNvSpPr>
          <p:nvPr>
            <p:ph type="body" idx="1"/>
          </p:nvPr>
        </p:nvSpPr>
        <p:spPr/>
        <p:txBody>
          <a:bodyPr/>
          <a:lstStyle/>
          <a:p>
            <a:r>
              <a:rPr lang="en-GB" dirty="0"/>
              <a:t>Approaches to researching behaviour </a:t>
            </a:r>
          </a:p>
        </p:txBody>
      </p:sp>
    </p:spTree>
    <p:extLst>
      <p:ext uri="{BB962C8B-B14F-4D97-AF65-F5344CB8AC3E}">
        <p14:creationId xmlns:p14="http://schemas.microsoft.com/office/powerpoint/2010/main" val="3636053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A1CCF-96AA-4E1B-9962-6F37C906F1B5}"/>
              </a:ext>
            </a:extLst>
          </p:cNvPr>
          <p:cNvSpPr>
            <a:spLocks noGrp="1"/>
          </p:cNvSpPr>
          <p:nvPr>
            <p:ph type="title"/>
          </p:nvPr>
        </p:nvSpPr>
        <p:spPr>
          <a:xfrm>
            <a:off x="1251676" y="382383"/>
            <a:ext cx="10178323" cy="897777"/>
          </a:xfrm>
        </p:spPr>
        <p:txBody>
          <a:bodyPr/>
          <a:lstStyle/>
          <a:p>
            <a:r>
              <a:rPr lang="en-GB" dirty="0"/>
              <a:t>How will you be assessed?</a:t>
            </a:r>
          </a:p>
        </p:txBody>
      </p:sp>
      <p:sp>
        <p:nvSpPr>
          <p:cNvPr id="3" name="Content Placeholder 2">
            <a:extLst>
              <a:ext uri="{FF2B5EF4-FFF2-40B4-BE49-F238E27FC236}">
                <a16:creationId xmlns:a16="http://schemas.microsoft.com/office/drawing/2014/main" id="{53AD9B7A-87C2-4397-B309-34B99EF473AB}"/>
              </a:ext>
            </a:extLst>
          </p:cNvPr>
          <p:cNvSpPr>
            <a:spLocks noGrp="1"/>
          </p:cNvSpPr>
          <p:nvPr>
            <p:ph idx="1"/>
          </p:nvPr>
        </p:nvSpPr>
        <p:spPr>
          <a:xfrm>
            <a:off x="1251677" y="1463040"/>
            <a:ext cx="5545364" cy="4416551"/>
          </a:xfrm>
        </p:spPr>
        <p:txBody>
          <a:bodyPr>
            <a:normAutofit/>
          </a:bodyPr>
          <a:lstStyle/>
          <a:p>
            <a:r>
              <a:rPr lang="en-GB" dirty="0"/>
              <a:t>In paper 1, you (SL and HL) may be asked about:</a:t>
            </a:r>
          </a:p>
          <a:p>
            <a:pPr algn="ctr"/>
            <a:r>
              <a:rPr lang="en-GB" dirty="0"/>
              <a:t>‘the </a:t>
            </a:r>
            <a:r>
              <a:rPr lang="en-GB" b="1" dirty="0"/>
              <a:t>contribution of research methods</a:t>
            </a:r>
            <a:r>
              <a:rPr lang="en-GB" dirty="0"/>
              <a:t>’ from any of the three approaches (bio, cog and socio-cultural) ‘to understanding human behaviour’</a:t>
            </a:r>
          </a:p>
          <a:p>
            <a:pPr algn="ctr"/>
            <a:endParaRPr lang="en-GB" dirty="0"/>
          </a:p>
          <a:p>
            <a:r>
              <a:rPr lang="en-GB" dirty="0"/>
              <a:t>In Paper 2, you (SL and HL) may be asked about:</a:t>
            </a:r>
          </a:p>
          <a:p>
            <a:pPr algn="ctr"/>
            <a:r>
              <a:rPr lang="en-GB" dirty="0"/>
              <a:t>‘approaches to research’</a:t>
            </a:r>
          </a:p>
          <a:p>
            <a:pPr algn="ctr"/>
            <a:endParaRPr lang="en-GB" dirty="0"/>
          </a:p>
          <a:p>
            <a:r>
              <a:rPr lang="en-GB" dirty="0"/>
              <a:t>Paper 3 is all about research methods and is only for HL students, we have a separate session for paper 3</a:t>
            </a:r>
          </a:p>
        </p:txBody>
      </p:sp>
      <p:pic>
        <p:nvPicPr>
          <p:cNvPr id="5" name="Picture 4">
            <a:extLst>
              <a:ext uri="{FF2B5EF4-FFF2-40B4-BE49-F238E27FC236}">
                <a16:creationId xmlns:a16="http://schemas.microsoft.com/office/drawing/2014/main" id="{D420595A-99D2-423A-A387-4D8BA2BF2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1607820"/>
            <a:ext cx="3642360" cy="3642360"/>
          </a:xfrm>
          <a:prstGeom prst="rect">
            <a:avLst/>
          </a:prstGeom>
        </p:spPr>
      </p:pic>
    </p:spTree>
    <p:extLst>
      <p:ext uri="{BB962C8B-B14F-4D97-AF65-F5344CB8AC3E}">
        <p14:creationId xmlns:p14="http://schemas.microsoft.com/office/powerpoint/2010/main" val="18293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15F70-1A70-4CE7-B823-D6D907FFFA2E}"/>
              </a:ext>
            </a:extLst>
          </p:cNvPr>
          <p:cNvSpPr>
            <a:spLocks noGrp="1"/>
          </p:cNvSpPr>
          <p:nvPr>
            <p:ph type="title"/>
          </p:nvPr>
        </p:nvSpPr>
        <p:spPr>
          <a:xfrm>
            <a:off x="1251676" y="382383"/>
            <a:ext cx="10178323" cy="897777"/>
          </a:xfrm>
        </p:spPr>
        <p:txBody>
          <a:bodyPr/>
          <a:lstStyle/>
          <a:p>
            <a:r>
              <a:rPr lang="en-GB" dirty="0"/>
              <a:t>Legitimate methods</a:t>
            </a:r>
          </a:p>
        </p:txBody>
      </p:sp>
      <p:sp>
        <p:nvSpPr>
          <p:cNvPr id="3" name="Content Placeholder 2">
            <a:extLst>
              <a:ext uri="{FF2B5EF4-FFF2-40B4-BE49-F238E27FC236}">
                <a16:creationId xmlns:a16="http://schemas.microsoft.com/office/drawing/2014/main" id="{2E1A359D-ACCF-4579-AB0D-71FA6F369721}"/>
              </a:ext>
            </a:extLst>
          </p:cNvPr>
          <p:cNvSpPr>
            <a:spLocks noGrp="1"/>
          </p:cNvSpPr>
          <p:nvPr>
            <p:ph idx="1"/>
          </p:nvPr>
        </p:nvSpPr>
        <p:spPr>
          <a:xfrm>
            <a:off x="1251677" y="1280161"/>
            <a:ext cx="9858284" cy="1158240"/>
          </a:xfrm>
        </p:spPr>
        <p:txBody>
          <a:bodyPr>
            <a:normAutofit/>
          </a:bodyPr>
          <a:lstStyle/>
          <a:p>
            <a:r>
              <a:rPr lang="en-GB" dirty="0"/>
              <a:t>Write down every single research method you can think of on your mini whiteboards; Circle the ones you think are okay to include in green and the ones you think are off limits in red; leave out any you are not sure of</a:t>
            </a:r>
          </a:p>
          <a:p>
            <a:pPr marL="0" indent="0">
              <a:buNone/>
            </a:pPr>
            <a:endParaRPr lang="en-GB" dirty="0"/>
          </a:p>
          <a:p>
            <a:endParaRPr lang="en-GB" dirty="0">
              <a:solidFill>
                <a:srgbClr val="FF0000"/>
              </a:solidFill>
            </a:endParaRPr>
          </a:p>
        </p:txBody>
      </p:sp>
      <p:sp>
        <p:nvSpPr>
          <p:cNvPr id="4" name="TextBox 3">
            <a:extLst>
              <a:ext uri="{FF2B5EF4-FFF2-40B4-BE49-F238E27FC236}">
                <a16:creationId xmlns:a16="http://schemas.microsoft.com/office/drawing/2014/main" id="{BCD4CFAA-2361-4E95-B0C2-2FC780BADA56}"/>
              </a:ext>
            </a:extLst>
          </p:cNvPr>
          <p:cNvSpPr txBox="1"/>
          <p:nvPr/>
        </p:nvSpPr>
        <p:spPr>
          <a:xfrm>
            <a:off x="1082039" y="3126938"/>
            <a:ext cx="3550920" cy="2585323"/>
          </a:xfrm>
          <a:prstGeom prst="rect">
            <a:avLst/>
          </a:prstGeom>
          <a:noFill/>
        </p:spPr>
        <p:txBody>
          <a:bodyPr wrap="square" rtlCol="0">
            <a:spAutoFit/>
          </a:bodyPr>
          <a:lstStyle/>
          <a:p>
            <a:r>
              <a:rPr lang="en-GB" b="1" dirty="0">
                <a:solidFill>
                  <a:srgbClr val="33FC24"/>
                </a:solidFill>
              </a:rPr>
              <a:t>Experiment</a:t>
            </a:r>
            <a:r>
              <a:rPr lang="en-GB" dirty="0">
                <a:solidFill>
                  <a:srgbClr val="33FC24"/>
                </a:solidFill>
              </a:rPr>
              <a:t> (Laboratory, Field, Natural, Quasi)</a:t>
            </a:r>
          </a:p>
          <a:p>
            <a:r>
              <a:rPr lang="en-GB" b="1" dirty="0">
                <a:solidFill>
                  <a:srgbClr val="33FC24"/>
                </a:solidFill>
              </a:rPr>
              <a:t>Interview</a:t>
            </a:r>
            <a:r>
              <a:rPr lang="en-GB" dirty="0">
                <a:solidFill>
                  <a:srgbClr val="33FC24"/>
                </a:solidFill>
              </a:rPr>
              <a:t> (semi-structured, structured, unstructured, focus groups)</a:t>
            </a:r>
          </a:p>
          <a:p>
            <a:r>
              <a:rPr lang="en-GB" b="1" dirty="0">
                <a:solidFill>
                  <a:srgbClr val="33FC24"/>
                </a:solidFill>
              </a:rPr>
              <a:t>Observation</a:t>
            </a:r>
            <a:r>
              <a:rPr lang="en-GB" dirty="0">
                <a:solidFill>
                  <a:srgbClr val="33FC24"/>
                </a:solidFill>
              </a:rPr>
              <a:t> (naturalistic, covert-overt, participant./non-participant, </a:t>
            </a:r>
            <a:r>
              <a:rPr lang="en-GB" dirty="0">
                <a:solidFill>
                  <a:srgbClr val="FFC000"/>
                </a:solidFill>
              </a:rPr>
              <a:t>structured/controlled)</a:t>
            </a:r>
          </a:p>
          <a:p>
            <a:r>
              <a:rPr lang="en-GB" b="1" dirty="0">
                <a:solidFill>
                  <a:srgbClr val="33FC24"/>
                </a:solidFill>
              </a:rPr>
              <a:t>Case study</a:t>
            </a:r>
          </a:p>
        </p:txBody>
      </p:sp>
      <p:sp>
        <p:nvSpPr>
          <p:cNvPr id="5" name="TextBox 4">
            <a:extLst>
              <a:ext uri="{FF2B5EF4-FFF2-40B4-BE49-F238E27FC236}">
                <a16:creationId xmlns:a16="http://schemas.microsoft.com/office/drawing/2014/main" id="{AD7DE3C6-D914-4AC1-98E9-1CB28590B3E4}"/>
              </a:ext>
            </a:extLst>
          </p:cNvPr>
          <p:cNvSpPr txBox="1"/>
          <p:nvPr/>
        </p:nvSpPr>
        <p:spPr>
          <a:xfrm>
            <a:off x="5289277" y="3126938"/>
            <a:ext cx="1828801" cy="923330"/>
          </a:xfrm>
          <a:prstGeom prst="rect">
            <a:avLst/>
          </a:prstGeom>
          <a:noFill/>
        </p:spPr>
        <p:txBody>
          <a:bodyPr wrap="square" rtlCol="0">
            <a:spAutoFit/>
          </a:bodyPr>
          <a:lstStyle/>
          <a:p>
            <a:r>
              <a:rPr lang="en-GB" dirty="0">
                <a:solidFill>
                  <a:srgbClr val="FFC000"/>
                </a:solidFill>
              </a:rPr>
              <a:t>Correlational</a:t>
            </a:r>
          </a:p>
          <a:p>
            <a:r>
              <a:rPr lang="en-GB" dirty="0">
                <a:solidFill>
                  <a:srgbClr val="FFC000"/>
                </a:solidFill>
              </a:rPr>
              <a:t>Questionnaires</a:t>
            </a:r>
          </a:p>
          <a:p>
            <a:r>
              <a:rPr lang="en-GB" dirty="0">
                <a:solidFill>
                  <a:srgbClr val="FFC000"/>
                </a:solidFill>
              </a:rPr>
              <a:t>Content analysis</a:t>
            </a:r>
          </a:p>
        </p:txBody>
      </p:sp>
      <p:sp>
        <p:nvSpPr>
          <p:cNvPr id="6" name="TextBox 5">
            <a:extLst>
              <a:ext uri="{FF2B5EF4-FFF2-40B4-BE49-F238E27FC236}">
                <a16:creationId xmlns:a16="http://schemas.microsoft.com/office/drawing/2014/main" id="{090611DC-2861-4244-B452-6F92B556E3DC}"/>
              </a:ext>
            </a:extLst>
          </p:cNvPr>
          <p:cNvSpPr txBox="1"/>
          <p:nvPr/>
        </p:nvSpPr>
        <p:spPr>
          <a:xfrm>
            <a:off x="7774396" y="3142179"/>
            <a:ext cx="3655603" cy="2585323"/>
          </a:xfrm>
          <a:prstGeom prst="rect">
            <a:avLst/>
          </a:prstGeom>
          <a:noFill/>
        </p:spPr>
        <p:txBody>
          <a:bodyPr wrap="square" rtlCol="0">
            <a:spAutoFit/>
          </a:bodyPr>
          <a:lstStyle/>
          <a:p>
            <a:r>
              <a:rPr lang="en-GB" dirty="0">
                <a:solidFill>
                  <a:srgbClr val="FF0000"/>
                </a:solidFill>
              </a:rPr>
              <a:t>Twin studies</a:t>
            </a:r>
          </a:p>
          <a:p>
            <a:r>
              <a:rPr lang="en-GB" dirty="0">
                <a:solidFill>
                  <a:srgbClr val="FF0000"/>
                </a:solidFill>
              </a:rPr>
              <a:t>Adoption studies</a:t>
            </a:r>
          </a:p>
          <a:p>
            <a:r>
              <a:rPr lang="en-GB" dirty="0">
                <a:solidFill>
                  <a:srgbClr val="FF0000"/>
                </a:solidFill>
              </a:rPr>
              <a:t>Kinship Studies</a:t>
            </a:r>
          </a:p>
          <a:p>
            <a:r>
              <a:rPr lang="en-GB" dirty="0">
                <a:solidFill>
                  <a:srgbClr val="FF0000"/>
                </a:solidFill>
              </a:rPr>
              <a:t>Brain imaging (fMRI, MRI, PET, EEG)</a:t>
            </a:r>
          </a:p>
          <a:p>
            <a:r>
              <a:rPr lang="en-GB" dirty="0">
                <a:solidFill>
                  <a:srgbClr val="FF0000"/>
                </a:solidFill>
              </a:rPr>
              <a:t>Animals Studies</a:t>
            </a:r>
          </a:p>
          <a:p>
            <a:r>
              <a:rPr lang="en-GB" dirty="0">
                <a:solidFill>
                  <a:srgbClr val="FF0000"/>
                </a:solidFill>
              </a:rPr>
              <a:t>Longitudinal and Cross-sectional</a:t>
            </a:r>
          </a:p>
          <a:p>
            <a:r>
              <a:rPr lang="en-GB" dirty="0">
                <a:solidFill>
                  <a:srgbClr val="FF0000"/>
                </a:solidFill>
              </a:rPr>
              <a:t>Cross-Cultural Studies</a:t>
            </a:r>
          </a:p>
          <a:p>
            <a:r>
              <a:rPr lang="en-GB" dirty="0">
                <a:solidFill>
                  <a:srgbClr val="FF0000"/>
                </a:solidFill>
              </a:rPr>
              <a:t>Meta-analysis</a:t>
            </a:r>
          </a:p>
          <a:p>
            <a:endParaRPr lang="en-GB" dirty="0"/>
          </a:p>
        </p:txBody>
      </p:sp>
    </p:spTree>
    <p:extLst>
      <p:ext uri="{BB962C8B-B14F-4D97-AF65-F5344CB8AC3E}">
        <p14:creationId xmlns:p14="http://schemas.microsoft.com/office/powerpoint/2010/main" val="80728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CC2ED-7B1A-4BC2-A086-4FA77E3BC02E}"/>
              </a:ext>
            </a:extLst>
          </p:cNvPr>
          <p:cNvSpPr txBox="1">
            <a:spLocks noGrp="1"/>
          </p:cNvSpPr>
          <p:nvPr>
            <p:ph type="title"/>
          </p:nvPr>
        </p:nvSpPr>
        <p:spPr>
          <a:xfrm>
            <a:off x="1251676" y="382383"/>
            <a:ext cx="10178323" cy="907569"/>
          </a:xfrm>
        </p:spPr>
        <p:txBody>
          <a:bodyPr>
            <a:normAutofit/>
          </a:bodyPr>
          <a:lstStyle/>
          <a:p>
            <a:pPr lvl="0"/>
            <a:r>
              <a:rPr lang="en-GB" dirty="0"/>
              <a:t>Research Methods</a:t>
            </a:r>
          </a:p>
        </p:txBody>
      </p:sp>
      <p:sp>
        <p:nvSpPr>
          <p:cNvPr id="3" name="Content Placeholder 2">
            <a:extLst>
              <a:ext uri="{FF2B5EF4-FFF2-40B4-BE49-F238E27FC236}">
                <a16:creationId xmlns:a16="http://schemas.microsoft.com/office/drawing/2014/main" id="{DBA506FC-AD70-4B4C-9307-AB50E7000088}"/>
              </a:ext>
            </a:extLst>
          </p:cNvPr>
          <p:cNvSpPr txBox="1">
            <a:spLocks noGrp="1"/>
          </p:cNvSpPr>
          <p:nvPr>
            <p:ph idx="1"/>
          </p:nvPr>
        </p:nvSpPr>
        <p:spPr>
          <a:xfrm>
            <a:off x="1251675" y="1633944"/>
            <a:ext cx="10178323" cy="4459007"/>
          </a:xfrm>
        </p:spPr>
        <p:txBody>
          <a:bodyPr>
            <a:normAutofit/>
          </a:bodyPr>
          <a:lstStyle/>
          <a:p>
            <a:pPr lvl="0"/>
            <a:r>
              <a:rPr lang="en-GB" dirty="0"/>
              <a:t>There have not been ANY methods questions (SAQs or ERQs) yet at all in any approach.</a:t>
            </a:r>
          </a:p>
          <a:p>
            <a:pPr lvl="0"/>
            <a:r>
              <a:rPr lang="en-GB" dirty="0"/>
              <a:t>Methods questions can only be asked at the topic level.</a:t>
            </a:r>
          </a:p>
          <a:p>
            <a:pPr lvl="0"/>
            <a:r>
              <a:rPr lang="en-GB" dirty="0"/>
              <a:t>In pairs, complete the grid sheets for each research method (features, strengths and limitations with example studies) – collaborative google docs</a:t>
            </a:r>
          </a:p>
          <a:p>
            <a:pPr lvl="0"/>
            <a:r>
              <a:rPr lang="en-GB" dirty="0"/>
              <a:t>Each pair start with a different method; rotate features, examples, strength, examples, limitations, examples</a:t>
            </a:r>
          </a:p>
          <a:p>
            <a:pPr lvl="0"/>
            <a:r>
              <a:rPr lang="en-GB" dirty="0"/>
              <a:t>Compare the two methods in terms of S and W;  Venn diagrams</a:t>
            </a:r>
          </a:p>
          <a:p>
            <a:pPr lvl="0"/>
            <a:r>
              <a:rPr lang="en-GB" dirty="0"/>
              <a:t>This will give you a methods ERQ  (contrast, evaluate, discuss, TWE)</a:t>
            </a:r>
          </a:p>
          <a:p>
            <a:pPr lvl="0"/>
            <a:endParaRPr lang="en-GB" dirty="0"/>
          </a:p>
          <a:p>
            <a:pPr marL="0" lvl="0" indent="0">
              <a:buNone/>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8CB0C-3436-49DD-BF1A-930BF782CC81}"/>
              </a:ext>
            </a:extLst>
          </p:cNvPr>
          <p:cNvSpPr>
            <a:spLocks noGrp="1"/>
          </p:cNvSpPr>
          <p:nvPr>
            <p:ph type="title"/>
          </p:nvPr>
        </p:nvSpPr>
        <p:spPr>
          <a:xfrm>
            <a:off x="1251676" y="382383"/>
            <a:ext cx="10178323" cy="821577"/>
          </a:xfrm>
        </p:spPr>
        <p:txBody>
          <a:bodyPr/>
          <a:lstStyle/>
          <a:p>
            <a:r>
              <a:rPr lang="en-GB" dirty="0"/>
              <a:t>Bio methods  12 mins</a:t>
            </a:r>
          </a:p>
        </p:txBody>
      </p:sp>
      <p:sp>
        <p:nvSpPr>
          <p:cNvPr id="3" name="Content Placeholder 2">
            <a:extLst>
              <a:ext uri="{FF2B5EF4-FFF2-40B4-BE49-F238E27FC236}">
                <a16:creationId xmlns:a16="http://schemas.microsoft.com/office/drawing/2014/main" id="{E0614051-284E-4DB2-95CA-4EACAB0D5445}"/>
              </a:ext>
            </a:extLst>
          </p:cNvPr>
          <p:cNvSpPr>
            <a:spLocks noGrp="1"/>
          </p:cNvSpPr>
          <p:nvPr>
            <p:ph idx="1"/>
          </p:nvPr>
        </p:nvSpPr>
        <p:spPr>
          <a:xfrm>
            <a:off x="1251676" y="1676400"/>
            <a:ext cx="10178323" cy="4203191"/>
          </a:xfrm>
        </p:spPr>
        <p:txBody>
          <a:bodyPr/>
          <a:lstStyle/>
          <a:p>
            <a:r>
              <a:rPr lang="en-GB" b="1" dirty="0"/>
              <a:t>Brain and behaviour </a:t>
            </a:r>
            <a:r>
              <a:rPr lang="en-GB" dirty="0"/>
              <a:t>– </a:t>
            </a:r>
            <a:r>
              <a:rPr lang="en-GB" u="sng" dirty="0"/>
              <a:t>Experiments</a:t>
            </a:r>
            <a:r>
              <a:rPr lang="en-GB" dirty="0"/>
              <a:t> (Petersen, Draganski)  and </a:t>
            </a:r>
            <a:r>
              <a:rPr lang="en-GB" u="sng" dirty="0"/>
              <a:t>Case Studies </a:t>
            </a:r>
            <a:r>
              <a:rPr lang="en-GB" dirty="0"/>
              <a:t>( Danelli, Burns and </a:t>
            </a:r>
            <a:r>
              <a:rPr lang="en-GB" dirty="0" err="1"/>
              <a:t>Swerdlow</a:t>
            </a:r>
            <a:r>
              <a:rPr lang="en-GB" dirty="0"/>
              <a:t>)</a:t>
            </a:r>
          </a:p>
          <a:p>
            <a:r>
              <a:rPr lang="en-GB" b="1" dirty="0"/>
              <a:t>Hormones, Pheromones and Behaviour</a:t>
            </a:r>
            <a:r>
              <a:rPr lang="en-GB" dirty="0"/>
              <a:t>– </a:t>
            </a:r>
            <a:r>
              <a:rPr lang="en-GB" u="sng" dirty="0"/>
              <a:t>Experiments</a:t>
            </a:r>
            <a:r>
              <a:rPr lang="en-GB" dirty="0"/>
              <a:t> (can’t find any other types of research method used in pheromone research (observation, interview, case study) Newcomer (cortisol and memory), Kosfeld et al (2005) and oxytocin.</a:t>
            </a:r>
          </a:p>
          <a:p>
            <a:r>
              <a:rPr lang="en-GB" b="1" dirty="0"/>
              <a:t>Genes and Behaviour:  </a:t>
            </a:r>
            <a:r>
              <a:rPr lang="en-GB" u="sng" dirty="0"/>
              <a:t>Quasi-Experiment</a:t>
            </a:r>
            <a:r>
              <a:rPr lang="en-GB" dirty="0"/>
              <a:t> (Caspi et al)</a:t>
            </a:r>
          </a:p>
        </p:txBody>
      </p:sp>
    </p:spTree>
    <p:extLst>
      <p:ext uri="{BB962C8B-B14F-4D97-AF65-F5344CB8AC3E}">
        <p14:creationId xmlns:p14="http://schemas.microsoft.com/office/powerpoint/2010/main" val="62756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2794C-0D1A-4147-A44A-FAF6A2E90CD9}"/>
              </a:ext>
            </a:extLst>
          </p:cNvPr>
          <p:cNvSpPr>
            <a:spLocks noGrp="1"/>
          </p:cNvSpPr>
          <p:nvPr>
            <p:ph type="title"/>
          </p:nvPr>
        </p:nvSpPr>
        <p:spPr>
          <a:xfrm>
            <a:off x="1251676" y="382383"/>
            <a:ext cx="10178323" cy="852057"/>
          </a:xfrm>
        </p:spPr>
        <p:txBody>
          <a:bodyPr/>
          <a:lstStyle/>
          <a:p>
            <a:r>
              <a:rPr lang="en-GB" dirty="0"/>
              <a:t>Let’s check out kosfeld et al</a:t>
            </a:r>
          </a:p>
        </p:txBody>
      </p:sp>
      <p:sp>
        <p:nvSpPr>
          <p:cNvPr id="3" name="Content Placeholder 2">
            <a:extLst>
              <a:ext uri="{FF2B5EF4-FFF2-40B4-BE49-F238E27FC236}">
                <a16:creationId xmlns:a16="http://schemas.microsoft.com/office/drawing/2014/main" id="{D9CCE701-E7B7-4228-85F1-F7E801E0D732}"/>
              </a:ext>
            </a:extLst>
          </p:cNvPr>
          <p:cNvSpPr>
            <a:spLocks noGrp="1"/>
          </p:cNvSpPr>
          <p:nvPr>
            <p:ph idx="1"/>
          </p:nvPr>
        </p:nvSpPr>
        <p:spPr>
          <a:xfrm>
            <a:off x="1251676" y="1432560"/>
            <a:ext cx="10178323" cy="4447031"/>
          </a:xfrm>
        </p:spPr>
        <p:txBody>
          <a:bodyPr>
            <a:normAutofit fontScale="92500" lnSpcReduction="10000"/>
          </a:bodyPr>
          <a:lstStyle/>
          <a:p>
            <a:r>
              <a:rPr lang="en-GB" dirty="0"/>
              <a:t>Do you know this study on oxytocin and trust?</a:t>
            </a:r>
          </a:p>
          <a:p>
            <a:r>
              <a:rPr lang="en-GB" dirty="0"/>
              <a:t>If not have a quick think; how could you set up an experiment to test how oxytocin influence trust?</a:t>
            </a:r>
          </a:p>
          <a:p>
            <a:pPr lvl="1"/>
            <a:r>
              <a:rPr lang="en-GB" dirty="0"/>
              <a:t>What would the IV and DV be?</a:t>
            </a:r>
          </a:p>
          <a:p>
            <a:pPr lvl="1"/>
            <a:r>
              <a:rPr lang="en-GB" dirty="0"/>
              <a:t>What would the design be?</a:t>
            </a:r>
          </a:p>
          <a:p>
            <a:pPr lvl="1"/>
            <a:r>
              <a:rPr lang="en-GB" dirty="0"/>
              <a:t>What would the hypothesis be?</a:t>
            </a:r>
          </a:p>
          <a:p>
            <a:pPr lvl="1"/>
            <a:r>
              <a:rPr lang="en-GB" dirty="0"/>
              <a:t>What would you need to control?</a:t>
            </a:r>
          </a:p>
          <a:p>
            <a:r>
              <a:rPr lang="en-GB" b="1" dirty="0"/>
              <a:t>Card sort: </a:t>
            </a:r>
            <a:r>
              <a:rPr lang="en-GB" dirty="0"/>
              <a:t>match the info cards to the key features of an experiment to complete the sheet for biological; hormone and behaviour experiments.</a:t>
            </a:r>
          </a:p>
          <a:p>
            <a:r>
              <a:rPr lang="en-GB" dirty="0"/>
              <a:t>There is a completed version of the sheet but please take on board that information in the boxes needs to be topped and tailed properly into proper PETSH when using the information in an exam answer.</a:t>
            </a:r>
          </a:p>
          <a:p>
            <a:r>
              <a:rPr lang="en-GB" b="1" dirty="0"/>
              <a:t>SAQ HW: </a:t>
            </a:r>
            <a:r>
              <a:rPr lang="en-GB" dirty="0"/>
              <a:t>Describe how and why researchers use </a:t>
            </a:r>
            <a:r>
              <a:rPr lang="en-GB" b="1" dirty="0"/>
              <a:t>one</a:t>
            </a:r>
            <a:r>
              <a:rPr lang="en-GB" dirty="0"/>
              <a:t> research method to investigate hormones and/or pheromones and behaviour. (9)</a:t>
            </a:r>
            <a:endParaRPr lang="en-GB" b="1" dirty="0"/>
          </a:p>
          <a:p>
            <a:pPr lvl="1"/>
            <a:endParaRPr lang="en-GB" dirty="0"/>
          </a:p>
        </p:txBody>
      </p:sp>
    </p:spTree>
    <p:extLst>
      <p:ext uri="{BB962C8B-B14F-4D97-AF65-F5344CB8AC3E}">
        <p14:creationId xmlns:p14="http://schemas.microsoft.com/office/powerpoint/2010/main" val="240076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AC692-7058-46B4-A1A1-98856069380F}"/>
              </a:ext>
            </a:extLst>
          </p:cNvPr>
          <p:cNvSpPr>
            <a:spLocks noGrp="1"/>
          </p:cNvSpPr>
          <p:nvPr>
            <p:ph type="title"/>
          </p:nvPr>
        </p:nvSpPr>
        <p:spPr>
          <a:xfrm>
            <a:off x="1251676" y="382383"/>
            <a:ext cx="10178323" cy="852057"/>
          </a:xfrm>
        </p:spPr>
        <p:txBody>
          <a:bodyPr/>
          <a:lstStyle/>
          <a:p>
            <a:r>
              <a:rPr lang="en-GB" dirty="0"/>
              <a:t>Bio Method 2: Case Studies</a:t>
            </a:r>
          </a:p>
        </p:txBody>
      </p:sp>
      <p:sp>
        <p:nvSpPr>
          <p:cNvPr id="3" name="Content Placeholder 2">
            <a:extLst>
              <a:ext uri="{FF2B5EF4-FFF2-40B4-BE49-F238E27FC236}">
                <a16:creationId xmlns:a16="http://schemas.microsoft.com/office/drawing/2014/main" id="{BE6BFEF7-EFC0-48A9-86E6-05ABAF208AA8}"/>
              </a:ext>
            </a:extLst>
          </p:cNvPr>
          <p:cNvSpPr>
            <a:spLocks noGrp="1"/>
          </p:cNvSpPr>
          <p:nvPr>
            <p:ph idx="1"/>
          </p:nvPr>
        </p:nvSpPr>
        <p:spPr>
          <a:xfrm>
            <a:off x="1251676" y="1493520"/>
            <a:ext cx="10178323" cy="4386071"/>
          </a:xfrm>
        </p:spPr>
        <p:txBody>
          <a:bodyPr/>
          <a:lstStyle/>
          <a:p>
            <a:r>
              <a:rPr lang="en-GB" dirty="0"/>
              <a:t>For example: Burns and </a:t>
            </a:r>
            <a:r>
              <a:rPr lang="en-GB" dirty="0" err="1"/>
              <a:t>Swerdlow</a:t>
            </a:r>
            <a:r>
              <a:rPr lang="en-GB" dirty="0"/>
              <a:t>, Danelli, SM, HM</a:t>
            </a:r>
          </a:p>
          <a:p>
            <a:r>
              <a:rPr lang="en-GB" b="1" dirty="0"/>
              <a:t>SAQ HW:  </a:t>
            </a:r>
            <a:r>
              <a:rPr lang="en-GB" dirty="0"/>
              <a:t>Outline how and why </a:t>
            </a:r>
            <a:r>
              <a:rPr lang="en-GB" b="1" dirty="0"/>
              <a:t>one</a:t>
            </a:r>
            <a:r>
              <a:rPr lang="en-GB" dirty="0"/>
              <a:t> research method is used to investigate brain and behaviour. (9) </a:t>
            </a:r>
          </a:p>
          <a:p>
            <a:endParaRPr lang="en-GB" dirty="0"/>
          </a:p>
        </p:txBody>
      </p:sp>
    </p:spTree>
    <p:extLst>
      <p:ext uri="{BB962C8B-B14F-4D97-AF65-F5344CB8AC3E}">
        <p14:creationId xmlns:p14="http://schemas.microsoft.com/office/powerpoint/2010/main" val="437095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A1EE-085F-4B6B-B16D-C99BF905DA2E}"/>
              </a:ext>
            </a:extLst>
          </p:cNvPr>
          <p:cNvSpPr>
            <a:spLocks noGrp="1"/>
          </p:cNvSpPr>
          <p:nvPr>
            <p:ph type="title"/>
          </p:nvPr>
        </p:nvSpPr>
        <p:spPr/>
        <p:txBody>
          <a:bodyPr/>
          <a:lstStyle/>
          <a:p>
            <a:r>
              <a:rPr lang="en-GB" dirty="0"/>
              <a:t>Cog Methods 12 mins</a:t>
            </a:r>
          </a:p>
        </p:txBody>
      </p:sp>
      <p:sp>
        <p:nvSpPr>
          <p:cNvPr id="3" name="Content Placeholder 2">
            <a:extLst>
              <a:ext uri="{FF2B5EF4-FFF2-40B4-BE49-F238E27FC236}">
                <a16:creationId xmlns:a16="http://schemas.microsoft.com/office/drawing/2014/main" id="{1C9217A6-150B-4BF7-B338-AE257FBB7CD1}"/>
              </a:ext>
            </a:extLst>
          </p:cNvPr>
          <p:cNvSpPr>
            <a:spLocks noGrp="1"/>
          </p:cNvSpPr>
          <p:nvPr>
            <p:ph idx="1"/>
          </p:nvPr>
        </p:nvSpPr>
        <p:spPr>
          <a:xfrm>
            <a:off x="1251676" y="1752600"/>
            <a:ext cx="10178323" cy="4126991"/>
          </a:xfrm>
        </p:spPr>
        <p:txBody>
          <a:bodyPr>
            <a:normAutofit/>
          </a:bodyPr>
          <a:lstStyle/>
          <a:p>
            <a:r>
              <a:rPr lang="en-GB" dirty="0"/>
              <a:t>Cognitive processes (memory models,  schema theory, thinking and decision-making):</a:t>
            </a:r>
          </a:p>
          <a:p>
            <a:pPr lvl="1"/>
            <a:r>
              <a:rPr lang="en-GB" u="sng" dirty="0"/>
              <a:t>Experiments,</a:t>
            </a:r>
            <a:r>
              <a:rPr lang="en-GB" dirty="0"/>
              <a:t> e.g. Glanzer and Cunitz, Robbins</a:t>
            </a:r>
          </a:p>
          <a:p>
            <a:pPr lvl="1"/>
            <a:r>
              <a:rPr lang="en-GB" u="sng" dirty="0"/>
              <a:t>Case Studies</a:t>
            </a:r>
            <a:r>
              <a:rPr lang="en-GB" dirty="0"/>
              <a:t>, e.g. HM, KF</a:t>
            </a:r>
          </a:p>
          <a:p>
            <a:pPr lvl="1"/>
            <a:endParaRPr lang="en-GB" dirty="0"/>
          </a:p>
          <a:p>
            <a:r>
              <a:rPr lang="en-GB" dirty="0"/>
              <a:t>Reliability of cognitive processes (reconstructive memory and cognitive biases)</a:t>
            </a:r>
          </a:p>
          <a:p>
            <a:pPr lvl="1"/>
            <a:r>
              <a:rPr lang="en-GB" u="sng" dirty="0"/>
              <a:t>Experiments</a:t>
            </a:r>
            <a:r>
              <a:rPr lang="en-GB" dirty="0"/>
              <a:t>: Loftus and Palmer, Kahneman</a:t>
            </a:r>
          </a:p>
          <a:p>
            <a:pPr marL="457200" lvl="1" indent="0">
              <a:buNone/>
            </a:pPr>
            <a:endParaRPr lang="en-GB" dirty="0"/>
          </a:p>
          <a:p>
            <a:r>
              <a:rPr lang="en-GB" dirty="0"/>
              <a:t>Cognition and Emotion (FBM)</a:t>
            </a:r>
          </a:p>
          <a:p>
            <a:pPr lvl="1"/>
            <a:r>
              <a:rPr lang="en-GB" u="sng" dirty="0"/>
              <a:t>Experiments</a:t>
            </a:r>
            <a:r>
              <a:rPr lang="en-GB" dirty="0"/>
              <a:t>; Cahill and McGaugh</a:t>
            </a:r>
          </a:p>
        </p:txBody>
      </p:sp>
    </p:spTree>
    <p:extLst>
      <p:ext uri="{BB962C8B-B14F-4D97-AF65-F5344CB8AC3E}">
        <p14:creationId xmlns:p14="http://schemas.microsoft.com/office/powerpoint/2010/main" val="216342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AF649-6BF1-49BF-A822-57E2ADC7C0EC}"/>
              </a:ext>
            </a:extLst>
          </p:cNvPr>
          <p:cNvSpPr>
            <a:spLocks noGrp="1"/>
          </p:cNvSpPr>
          <p:nvPr>
            <p:ph type="title"/>
          </p:nvPr>
        </p:nvSpPr>
        <p:spPr/>
        <p:txBody>
          <a:bodyPr/>
          <a:lstStyle/>
          <a:p>
            <a:r>
              <a:rPr lang="en-GB" dirty="0"/>
              <a:t>Case Studies: what do you know about this research method?</a:t>
            </a:r>
          </a:p>
        </p:txBody>
      </p:sp>
      <p:sp>
        <p:nvSpPr>
          <p:cNvPr id="3" name="Content Placeholder 2">
            <a:extLst>
              <a:ext uri="{FF2B5EF4-FFF2-40B4-BE49-F238E27FC236}">
                <a16:creationId xmlns:a16="http://schemas.microsoft.com/office/drawing/2014/main" id="{95DB08FA-F982-4739-9393-BD640E78E125}"/>
              </a:ext>
            </a:extLst>
          </p:cNvPr>
          <p:cNvSpPr>
            <a:spLocks noGrp="1"/>
          </p:cNvSpPr>
          <p:nvPr>
            <p:ph idx="1"/>
          </p:nvPr>
        </p:nvSpPr>
        <p:spPr/>
        <p:txBody>
          <a:bodyPr/>
          <a:lstStyle/>
          <a:p>
            <a:r>
              <a:rPr lang="en-GB" dirty="0"/>
              <a:t>Features</a:t>
            </a:r>
          </a:p>
          <a:p>
            <a:r>
              <a:rPr lang="en-GB" dirty="0"/>
              <a:t>Strengths</a:t>
            </a:r>
          </a:p>
          <a:p>
            <a:r>
              <a:rPr lang="en-GB" dirty="0"/>
              <a:t>Limitations</a:t>
            </a:r>
          </a:p>
          <a:p>
            <a:r>
              <a:rPr lang="en-GB" dirty="0"/>
              <a:t>Examples from </a:t>
            </a:r>
            <a:r>
              <a:rPr lang="en-GB" b="1" u="sng" dirty="0"/>
              <a:t>cognitive processes</a:t>
            </a:r>
            <a:r>
              <a:rPr lang="en-GB" dirty="0"/>
              <a:t>,  reliability of cognitive processes and cognition and emotion</a:t>
            </a:r>
          </a:p>
          <a:p>
            <a:endParaRPr lang="en-GB" dirty="0"/>
          </a:p>
          <a:p>
            <a:r>
              <a:rPr lang="en-GB" dirty="0"/>
              <a:t>The main examples I can think of are from cognitive processes, e.g. HM, KF, LH, MV</a:t>
            </a:r>
          </a:p>
          <a:p>
            <a:r>
              <a:rPr lang="en-GB" dirty="0"/>
              <a:t>Second method for reliability of cognitive processes: </a:t>
            </a:r>
          </a:p>
        </p:txBody>
      </p:sp>
    </p:spTree>
    <p:extLst>
      <p:ext uri="{BB962C8B-B14F-4D97-AF65-F5344CB8AC3E}">
        <p14:creationId xmlns:p14="http://schemas.microsoft.com/office/powerpoint/2010/main" val="324305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1256F-2855-4F29-A3EF-D31F085F1753}"/>
              </a:ext>
            </a:extLst>
          </p:cNvPr>
          <p:cNvSpPr>
            <a:spLocks noGrp="1"/>
          </p:cNvSpPr>
          <p:nvPr>
            <p:ph type="title"/>
          </p:nvPr>
        </p:nvSpPr>
        <p:spPr/>
        <p:txBody>
          <a:bodyPr/>
          <a:lstStyle/>
          <a:p>
            <a:r>
              <a:rPr lang="en-GB" dirty="0"/>
              <a:t>Socio-cultural 12 mins</a:t>
            </a:r>
          </a:p>
        </p:txBody>
      </p:sp>
      <p:sp>
        <p:nvSpPr>
          <p:cNvPr id="3" name="Content Placeholder 2">
            <a:extLst>
              <a:ext uri="{FF2B5EF4-FFF2-40B4-BE49-F238E27FC236}">
                <a16:creationId xmlns:a16="http://schemas.microsoft.com/office/drawing/2014/main" id="{F32C6768-FD2F-40FD-9B8E-415DA2B0BFE8}"/>
              </a:ext>
            </a:extLst>
          </p:cNvPr>
          <p:cNvSpPr>
            <a:spLocks noGrp="1"/>
          </p:cNvSpPr>
          <p:nvPr>
            <p:ph idx="1"/>
          </p:nvPr>
        </p:nvSpPr>
        <p:spPr>
          <a:xfrm>
            <a:off x="1251678" y="1632204"/>
            <a:ext cx="10178323" cy="3593591"/>
          </a:xfrm>
        </p:spPr>
        <p:txBody>
          <a:bodyPr/>
          <a:lstStyle/>
          <a:p>
            <a:r>
              <a:rPr lang="en-GB" dirty="0"/>
              <a:t>Individual and Group – (SIT,  SCT,  Stereotypes) – Drury</a:t>
            </a:r>
          </a:p>
          <a:p>
            <a:r>
              <a:rPr lang="en-GB" dirty="0"/>
              <a:t>Cultural Origins of Behaviour and Cognition</a:t>
            </a:r>
          </a:p>
          <a:p>
            <a:r>
              <a:rPr lang="en-GB" dirty="0"/>
              <a:t>Cultural Influences on Individual Attitudes, Identity and Behaviours (enculturation and acculturation) Focus groups – Lackey et al, Bertram</a:t>
            </a:r>
          </a:p>
        </p:txBody>
      </p:sp>
    </p:spTree>
    <p:extLst>
      <p:ext uri="{BB962C8B-B14F-4D97-AF65-F5344CB8AC3E}">
        <p14:creationId xmlns:p14="http://schemas.microsoft.com/office/powerpoint/2010/main" val="2756632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BD5D-DDB7-4665-AE05-19459ACD13B3}"/>
              </a:ext>
            </a:extLst>
          </p:cNvPr>
          <p:cNvSpPr>
            <a:spLocks noGrp="1"/>
          </p:cNvSpPr>
          <p:nvPr>
            <p:ph type="title"/>
          </p:nvPr>
        </p:nvSpPr>
        <p:spPr/>
        <p:txBody>
          <a:bodyPr/>
          <a:lstStyle/>
          <a:p>
            <a:r>
              <a:rPr lang="en-GB" dirty="0"/>
              <a:t>Interviews: What do you know about this method?</a:t>
            </a:r>
          </a:p>
        </p:txBody>
      </p:sp>
      <p:sp>
        <p:nvSpPr>
          <p:cNvPr id="3" name="Content Placeholder 2">
            <a:extLst>
              <a:ext uri="{FF2B5EF4-FFF2-40B4-BE49-F238E27FC236}">
                <a16:creationId xmlns:a16="http://schemas.microsoft.com/office/drawing/2014/main" id="{0F82F468-3613-4823-A717-CD4F20E536D0}"/>
              </a:ext>
            </a:extLst>
          </p:cNvPr>
          <p:cNvSpPr>
            <a:spLocks noGrp="1"/>
          </p:cNvSpPr>
          <p:nvPr>
            <p:ph idx="1"/>
          </p:nvPr>
        </p:nvSpPr>
        <p:spPr/>
        <p:txBody>
          <a:bodyPr/>
          <a:lstStyle/>
          <a:p>
            <a:r>
              <a:rPr lang="en-GB" dirty="0"/>
              <a:t>Features – different types of interview</a:t>
            </a:r>
          </a:p>
          <a:p>
            <a:r>
              <a:rPr lang="en-GB" dirty="0"/>
              <a:t>Strengths </a:t>
            </a:r>
          </a:p>
          <a:p>
            <a:r>
              <a:rPr lang="en-GB" dirty="0"/>
              <a:t>Limitations</a:t>
            </a:r>
          </a:p>
          <a:p>
            <a:r>
              <a:rPr lang="en-GB" dirty="0"/>
              <a:t>Examples; </a:t>
            </a:r>
          </a:p>
          <a:p>
            <a:pPr lvl="1"/>
            <a:r>
              <a:rPr lang="en-GB" dirty="0"/>
              <a:t>Drury (SIT)</a:t>
            </a:r>
          </a:p>
          <a:p>
            <a:pPr lvl="1"/>
            <a:r>
              <a:rPr lang="en-GB" dirty="0"/>
              <a:t>Howarth (SIT) – focus groups</a:t>
            </a:r>
          </a:p>
          <a:p>
            <a:pPr lvl="1"/>
            <a:r>
              <a:rPr lang="en-GB" dirty="0"/>
              <a:t>Lackey (Abnormal) – focus groups (look at this in the Paper 3 slot as it also covers inductive content analysis)</a:t>
            </a:r>
          </a:p>
          <a:p>
            <a:pPr lvl="1"/>
            <a:r>
              <a:rPr lang="en-GB" dirty="0"/>
              <a:t>Bertram (Acculturation) – Semi-structured Interviewing</a:t>
            </a:r>
          </a:p>
          <a:p>
            <a:endParaRPr lang="en-GB" dirty="0"/>
          </a:p>
        </p:txBody>
      </p:sp>
    </p:spTree>
    <p:extLst>
      <p:ext uri="{BB962C8B-B14F-4D97-AF65-F5344CB8AC3E}">
        <p14:creationId xmlns:p14="http://schemas.microsoft.com/office/powerpoint/2010/main" val="283176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27956-D271-4A00-929A-095074520D13}"/>
              </a:ext>
            </a:extLst>
          </p:cNvPr>
          <p:cNvSpPr>
            <a:spLocks noGrp="1"/>
          </p:cNvSpPr>
          <p:nvPr>
            <p:ph type="title"/>
          </p:nvPr>
        </p:nvSpPr>
        <p:spPr>
          <a:xfrm>
            <a:off x="1251676" y="382382"/>
            <a:ext cx="10178323" cy="1507377"/>
          </a:xfrm>
        </p:spPr>
        <p:txBody>
          <a:bodyPr/>
          <a:lstStyle/>
          <a:p>
            <a:r>
              <a:rPr lang="en-GB" dirty="0"/>
              <a:t>Let’s focus on Drury and Bertram; 2 studies using SSI</a:t>
            </a:r>
          </a:p>
        </p:txBody>
      </p:sp>
      <p:sp>
        <p:nvSpPr>
          <p:cNvPr id="3" name="Content Placeholder 2">
            <a:extLst>
              <a:ext uri="{FF2B5EF4-FFF2-40B4-BE49-F238E27FC236}">
                <a16:creationId xmlns:a16="http://schemas.microsoft.com/office/drawing/2014/main" id="{59A3AF68-561B-47D9-B68E-E9CC1AA9B3D7}"/>
              </a:ext>
            </a:extLst>
          </p:cNvPr>
          <p:cNvSpPr>
            <a:spLocks noGrp="1"/>
          </p:cNvSpPr>
          <p:nvPr>
            <p:ph idx="1"/>
          </p:nvPr>
        </p:nvSpPr>
        <p:spPr/>
        <p:txBody>
          <a:bodyPr/>
          <a:lstStyle/>
          <a:p>
            <a:r>
              <a:rPr lang="en-GB" dirty="0"/>
              <a:t>Model SAQ using Bertram</a:t>
            </a:r>
          </a:p>
          <a:p>
            <a:r>
              <a:rPr lang="en-GB" dirty="0"/>
              <a:t>Check out the materials for Drury; detailed handout about the study and grid to fill in</a:t>
            </a:r>
          </a:p>
          <a:p>
            <a:pPr marL="0" indent="0">
              <a:buNone/>
            </a:pPr>
            <a:endParaRPr lang="en-GB" dirty="0"/>
          </a:p>
        </p:txBody>
      </p:sp>
    </p:spTree>
    <p:extLst>
      <p:ext uri="{BB962C8B-B14F-4D97-AF65-F5344CB8AC3E}">
        <p14:creationId xmlns:p14="http://schemas.microsoft.com/office/powerpoint/2010/main" val="1843310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4572-2589-436C-B5DD-89083DB4B4E4}"/>
              </a:ext>
            </a:extLst>
          </p:cNvPr>
          <p:cNvSpPr>
            <a:spLocks noGrp="1"/>
          </p:cNvSpPr>
          <p:nvPr>
            <p:ph type="title"/>
          </p:nvPr>
        </p:nvSpPr>
        <p:spPr>
          <a:xfrm>
            <a:off x="1251676" y="382383"/>
            <a:ext cx="10178323" cy="760617"/>
          </a:xfrm>
        </p:spPr>
        <p:txBody>
          <a:bodyPr>
            <a:normAutofit fontScale="90000"/>
          </a:bodyPr>
          <a:lstStyle/>
          <a:p>
            <a:r>
              <a:rPr lang="en-GB" dirty="0"/>
              <a:t>Think ERQs!</a:t>
            </a:r>
          </a:p>
        </p:txBody>
      </p:sp>
      <p:sp>
        <p:nvSpPr>
          <p:cNvPr id="3" name="Content Placeholder 2">
            <a:extLst>
              <a:ext uri="{FF2B5EF4-FFF2-40B4-BE49-F238E27FC236}">
                <a16:creationId xmlns:a16="http://schemas.microsoft.com/office/drawing/2014/main" id="{01AA0204-89BC-49E0-B2F3-61318AB3121A}"/>
              </a:ext>
            </a:extLst>
          </p:cNvPr>
          <p:cNvSpPr>
            <a:spLocks noGrp="1"/>
          </p:cNvSpPr>
          <p:nvPr>
            <p:ph idx="1"/>
          </p:nvPr>
        </p:nvSpPr>
        <p:spPr>
          <a:xfrm>
            <a:off x="1251676" y="1524000"/>
            <a:ext cx="10178323" cy="4355591"/>
          </a:xfrm>
        </p:spPr>
        <p:txBody>
          <a:bodyPr>
            <a:normAutofit/>
          </a:bodyPr>
          <a:lstStyle/>
          <a:p>
            <a:r>
              <a:rPr lang="en-GB" sz="2400" dirty="0"/>
              <a:t>A classic ERQ here could be something like contrast two research methods used to investigate …</a:t>
            </a:r>
          </a:p>
          <a:p>
            <a:pPr lvl="1"/>
            <a:r>
              <a:rPr lang="en-GB" sz="2400" dirty="0"/>
              <a:t>brain and behaviour</a:t>
            </a:r>
          </a:p>
          <a:p>
            <a:pPr lvl="1"/>
            <a:r>
              <a:rPr lang="en-GB" sz="2400" dirty="0"/>
              <a:t>cognitive processes</a:t>
            </a:r>
          </a:p>
          <a:p>
            <a:pPr lvl="1"/>
            <a:r>
              <a:rPr lang="en-GB" sz="2400" dirty="0"/>
              <a:t>cultural influences on individual attitudes, identity and behaviours</a:t>
            </a:r>
          </a:p>
          <a:p>
            <a:pPr lvl="1"/>
            <a:endParaRPr lang="en-GB" sz="2400" dirty="0"/>
          </a:p>
          <a:p>
            <a:pPr lvl="1"/>
            <a:endParaRPr lang="en-GB" sz="2400" dirty="0"/>
          </a:p>
        </p:txBody>
      </p:sp>
    </p:spTree>
    <p:extLst>
      <p:ext uri="{BB962C8B-B14F-4D97-AF65-F5344CB8AC3E}">
        <p14:creationId xmlns:p14="http://schemas.microsoft.com/office/powerpoint/2010/main" val="384756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E2B435F-C82B-4A55-AA7E-2F3176A93F77}"/>
              </a:ext>
            </a:extLst>
          </p:cNvPr>
          <p:cNvSpPr/>
          <p:nvPr/>
        </p:nvSpPr>
        <p:spPr>
          <a:xfrm>
            <a:off x="5181600" y="1746456"/>
            <a:ext cx="7010400" cy="4572000"/>
          </a:xfrm>
          <a:prstGeom prst="ellipse">
            <a:avLst/>
          </a:prstGeom>
          <a:solidFill>
            <a:schemeClr val="accent1">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7E6B6218-3C3C-46F5-B3BE-E5E383D1D67E}"/>
              </a:ext>
            </a:extLst>
          </p:cNvPr>
          <p:cNvSpPr/>
          <p:nvPr/>
        </p:nvSpPr>
        <p:spPr>
          <a:xfrm>
            <a:off x="1158240" y="1935480"/>
            <a:ext cx="7010400" cy="4572000"/>
          </a:xfrm>
          <a:prstGeom prst="ellipse">
            <a:avLst/>
          </a:prstGeom>
          <a:solidFill>
            <a:schemeClr val="accent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E530AEF5-ECA8-45A7-9B5F-F369898E59FC}"/>
              </a:ext>
            </a:extLst>
          </p:cNvPr>
          <p:cNvSpPr txBox="1"/>
          <p:nvPr/>
        </p:nvSpPr>
        <p:spPr>
          <a:xfrm rot="20969527">
            <a:off x="2412478" y="2323369"/>
            <a:ext cx="2376355" cy="646331"/>
          </a:xfrm>
          <a:prstGeom prst="rect">
            <a:avLst/>
          </a:prstGeom>
          <a:noFill/>
        </p:spPr>
        <p:txBody>
          <a:bodyPr wrap="square" rtlCol="0">
            <a:spAutoFit/>
          </a:bodyPr>
          <a:lstStyle/>
          <a:p>
            <a:r>
              <a:rPr lang="en-GB" sz="3600" dirty="0"/>
              <a:t>Interviews</a:t>
            </a:r>
          </a:p>
        </p:txBody>
      </p:sp>
      <p:sp>
        <p:nvSpPr>
          <p:cNvPr id="6" name="TextBox 5">
            <a:extLst>
              <a:ext uri="{FF2B5EF4-FFF2-40B4-BE49-F238E27FC236}">
                <a16:creationId xmlns:a16="http://schemas.microsoft.com/office/drawing/2014/main" id="{33F830CD-DE24-4802-BBC6-10746574AC83}"/>
              </a:ext>
            </a:extLst>
          </p:cNvPr>
          <p:cNvSpPr txBox="1"/>
          <p:nvPr/>
        </p:nvSpPr>
        <p:spPr>
          <a:xfrm rot="20969527">
            <a:off x="8556919" y="5174360"/>
            <a:ext cx="2911522" cy="646331"/>
          </a:xfrm>
          <a:prstGeom prst="rect">
            <a:avLst/>
          </a:prstGeom>
          <a:noFill/>
        </p:spPr>
        <p:txBody>
          <a:bodyPr wrap="square" rtlCol="0">
            <a:spAutoFit/>
          </a:bodyPr>
          <a:lstStyle/>
          <a:p>
            <a:r>
              <a:rPr lang="en-GB" sz="3600" dirty="0"/>
              <a:t>Experiments</a:t>
            </a:r>
          </a:p>
        </p:txBody>
      </p:sp>
      <p:sp>
        <p:nvSpPr>
          <p:cNvPr id="7" name="Title 6">
            <a:extLst>
              <a:ext uri="{FF2B5EF4-FFF2-40B4-BE49-F238E27FC236}">
                <a16:creationId xmlns:a16="http://schemas.microsoft.com/office/drawing/2014/main" id="{51A965D7-1CFD-4233-A9A4-729B2712BA63}"/>
              </a:ext>
            </a:extLst>
          </p:cNvPr>
          <p:cNvSpPr>
            <a:spLocks noGrp="1"/>
          </p:cNvSpPr>
          <p:nvPr>
            <p:ph type="title"/>
          </p:nvPr>
        </p:nvSpPr>
        <p:spPr/>
        <p:txBody>
          <a:bodyPr/>
          <a:lstStyle/>
          <a:p>
            <a:r>
              <a:rPr lang="en-GB" dirty="0"/>
              <a:t>Contrast two methods</a:t>
            </a:r>
          </a:p>
        </p:txBody>
      </p:sp>
    </p:spTree>
    <p:extLst>
      <p:ext uri="{BB962C8B-B14F-4D97-AF65-F5344CB8AC3E}">
        <p14:creationId xmlns:p14="http://schemas.microsoft.com/office/powerpoint/2010/main" val="750269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5D9DF7-34DA-4061-A4FA-CE70E8194CA1}"/>
              </a:ext>
            </a:extLst>
          </p:cNvPr>
          <p:cNvSpPr>
            <a:spLocks noGrp="1"/>
          </p:cNvSpPr>
          <p:nvPr>
            <p:ph type="title"/>
          </p:nvPr>
        </p:nvSpPr>
        <p:spPr>
          <a:xfrm>
            <a:off x="2999874" y="747084"/>
            <a:ext cx="8919411" cy="4064626"/>
          </a:xfrm>
        </p:spPr>
        <p:txBody>
          <a:bodyPr/>
          <a:lstStyle/>
          <a:p>
            <a:r>
              <a:rPr lang="en-GB" dirty="0"/>
              <a:t>Ethical considerations</a:t>
            </a:r>
          </a:p>
        </p:txBody>
      </p:sp>
      <p:sp>
        <p:nvSpPr>
          <p:cNvPr id="5" name="Text Placeholder 4">
            <a:extLst>
              <a:ext uri="{FF2B5EF4-FFF2-40B4-BE49-F238E27FC236}">
                <a16:creationId xmlns:a16="http://schemas.microsoft.com/office/drawing/2014/main" id="{52A64E92-4C49-4BA3-9C52-F46510D84B1F}"/>
              </a:ext>
            </a:extLst>
          </p:cNvPr>
          <p:cNvSpPr>
            <a:spLocks noGrp="1"/>
          </p:cNvSpPr>
          <p:nvPr>
            <p:ph type="body" idx="1"/>
          </p:nvPr>
        </p:nvSpPr>
        <p:spPr>
          <a:xfrm>
            <a:off x="3114591" y="4811710"/>
            <a:ext cx="8596146" cy="951131"/>
          </a:xfrm>
        </p:spPr>
        <p:txBody>
          <a:bodyPr/>
          <a:lstStyle/>
          <a:p>
            <a:r>
              <a:rPr lang="en-GB" dirty="0"/>
              <a:t>Relevance for Paper 1, 2 and 3 and the IA!</a:t>
            </a:r>
          </a:p>
        </p:txBody>
      </p:sp>
    </p:spTree>
    <p:extLst>
      <p:ext uri="{BB962C8B-B14F-4D97-AF65-F5344CB8AC3E}">
        <p14:creationId xmlns:p14="http://schemas.microsoft.com/office/powerpoint/2010/main" val="4068021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9493-B1EB-40BC-96FA-B6AD15A82474}"/>
              </a:ext>
            </a:extLst>
          </p:cNvPr>
          <p:cNvSpPr txBox="1">
            <a:spLocks noGrp="1"/>
          </p:cNvSpPr>
          <p:nvPr>
            <p:ph type="title"/>
          </p:nvPr>
        </p:nvSpPr>
        <p:spPr>
          <a:xfrm>
            <a:off x="1251676" y="382383"/>
            <a:ext cx="10178323" cy="907569"/>
          </a:xfrm>
        </p:spPr>
        <p:txBody>
          <a:bodyPr/>
          <a:lstStyle/>
          <a:p>
            <a:pPr lvl="0"/>
            <a:r>
              <a:rPr lang="en-GB" dirty="0"/>
              <a:t>Ethical considerations</a:t>
            </a:r>
          </a:p>
        </p:txBody>
      </p:sp>
      <p:sp>
        <p:nvSpPr>
          <p:cNvPr id="3" name="Content Placeholder 2">
            <a:extLst>
              <a:ext uri="{FF2B5EF4-FFF2-40B4-BE49-F238E27FC236}">
                <a16:creationId xmlns:a16="http://schemas.microsoft.com/office/drawing/2014/main" id="{8B628BA3-4A76-4B22-AD5D-A97DC28F2340}"/>
              </a:ext>
            </a:extLst>
          </p:cNvPr>
          <p:cNvSpPr txBox="1">
            <a:spLocks noGrp="1"/>
          </p:cNvSpPr>
          <p:nvPr>
            <p:ph idx="1"/>
          </p:nvPr>
        </p:nvSpPr>
        <p:spPr>
          <a:xfrm>
            <a:off x="1251676" y="1420584"/>
            <a:ext cx="10178323" cy="4459007"/>
          </a:xfrm>
        </p:spPr>
        <p:txBody>
          <a:bodyPr>
            <a:normAutofit lnSpcReduction="10000"/>
          </a:bodyPr>
          <a:lstStyle/>
          <a:p>
            <a:pPr lvl="0"/>
            <a:r>
              <a:rPr lang="en-GB" sz="2800" dirty="0"/>
              <a:t>There have not been ANY ethics questions (SAQs or ERQs) yet at all in any approach</a:t>
            </a:r>
          </a:p>
          <a:p>
            <a:pPr lvl="0"/>
            <a:r>
              <a:rPr lang="en-GB" sz="2800" dirty="0"/>
              <a:t>The ethics question that did appear was about animal ethics as part of the bio </a:t>
            </a:r>
            <a:r>
              <a:rPr lang="en-GB" sz="2800" dirty="0" err="1"/>
              <a:t>ext</a:t>
            </a:r>
            <a:r>
              <a:rPr lang="en-GB" sz="2800" dirty="0"/>
              <a:t> – not human ethics which are part of all three approaches.</a:t>
            </a:r>
          </a:p>
          <a:p>
            <a:pPr lvl="0"/>
            <a:r>
              <a:rPr lang="en-GB" sz="2800" dirty="0"/>
              <a:t>Like methods questions, ethics questions can only be asked at the topic level</a:t>
            </a:r>
          </a:p>
          <a:p>
            <a:pPr lvl="0"/>
            <a:r>
              <a:rPr lang="en-GB" sz="2800" dirty="0"/>
              <a:t>Lets decide how you might answer ethics questions for Bio, Co and Socio-Cultural</a:t>
            </a:r>
          </a:p>
          <a:p>
            <a:pPr lvl="0"/>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3E95-1FF0-4982-96C9-AF6FD5DA3465}"/>
              </a:ext>
            </a:extLst>
          </p:cNvPr>
          <p:cNvSpPr>
            <a:spLocks noGrp="1"/>
          </p:cNvSpPr>
          <p:nvPr>
            <p:ph type="title"/>
          </p:nvPr>
        </p:nvSpPr>
        <p:spPr>
          <a:xfrm>
            <a:off x="1251676" y="793864"/>
            <a:ext cx="10178323" cy="1492136"/>
          </a:xfrm>
        </p:spPr>
        <p:txBody>
          <a:bodyPr/>
          <a:lstStyle/>
          <a:p>
            <a:r>
              <a:rPr lang="en-GB" dirty="0"/>
              <a:t>What do you know about ethical considerations</a:t>
            </a:r>
          </a:p>
        </p:txBody>
      </p:sp>
      <p:sp>
        <p:nvSpPr>
          <p:cNvPr id="3" name="Content Placeholder 2">
            <a:extLst>
              <a:ext uri="{FF2B5EF4-FFF2-40B4-BE49-F238E27FC236}">
                <a16:creationId xmlns:a16="http://schemas.microsoft.com/office/drawing/2014/main" id="{264C5938-3FE5-4880-A6D2-BFE28555D2D1}"/>
              </a:ext>
            </a:extLst>
          </p:cNvPr>
          <p:cNvSpPr>
            <a:spLocks noGrp="1"/>
          </p:cNvSpPr>
          <p:nvPr>
            <p:ph idx="1"/>
          </p:nvPr>
        </p:nvSpPr>
        <p:spPr>
          <a:xfrm>
            <a:off x="1251676" y="2775205"/>
            <a:ext cx="10178323" cy="3593591"/>
          </a:xfrm>
        </p:spPr>
        <p:txBody>
          <a:bodyPr>
            <a:normAutofit/>
          </a:bodyPr>
          <a:lstStyle/>
          <a:p>
            <a:r>
              <a:rPr lang="en-GB" sz="3200" dirty="0"/>
              <a:t>Let’s look at a brief introduction (PowerPoint on my website)</a:t>
            </a:r>
          </a:p>
        </p:txBody>
      </p:sp>
    </p:spTree>
    <p:extLst>
      <p:ext uri="{BB962C8B-B14F-4D97-AF65-F5344CB8AC3E}">
        <p14:creationId xmlns:p14="http://schemas.microsoft.com/office/powerpoint/2010/main" val="384389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EEED-DA3F-4FD8-9A38-D31FA0169B08}"/>
              </a:ext>
            </a:extLst>
          </p:cNvPr>
          <p:cNvSpPr>
            <a:spLocks noGrp="1"/>
          </p:cNvSpPr>
          <p:nvPr>
            <p:ph type="title"/>
          </p:nvPr>
        </p:nvSpPr>
        <p:spPr>
          <a:xfrm>
            <a:off x="1251676" y="382383"/>
            <a:ext cx="10178323" cy="806337"/>
          </a:xfrm>
        </p:spPr>
        <p:txBody>
          <a:bodyPr/>
          <a:lstStyle/>
          <a:p>
            <a:r>
              <a:rPr lang="en-GB" dirty="0"/>
              <a:t>Cost/benefit analysis</a:t>
            </a:r>
          </a:p>
        </p:txBody>
      </p:sp>
      <p:pic>
        <p:nvPicPr>
          <p:cNvPr id="5" name="Content Placeholder 4">
            <a:extLst>
              <a:ext uri="{FF2B5EF4-FFF2-40B4-BE49-F238E27FC236}">
                <a16:creationId xmlns:a16="http://schemas.microsoft.com/office/drawing/2014/main" id="{D484E5EB-025A-45C2-89EA-B607F8D07D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43425" y="2286000"/>
            <a:ext cx="3594100" cy="3594100"/>
          </a:xfrm>
        </p:spPr>
      </p:pic>
      <p:sp>
        <p:nvSpPr>
          <p:cNvPr id="6" name="TextBox 5">
            <a:extLst>
              <a:ext uri="{FF2B5EF4-FFF2-40B4-BE49-F238E27FC236}">
                <a16:creationId xmlns:a16="http://schemas.microsoft.com/office/drawing/2014/main" id="{CC05D963-CD3F-4813-A4ED-5B52D2B0A8BE}"/>
              </a:ext>
            </a:extLst>
          </p:cNvPr>
          <p:cNvSpPr txBox="1"/>
          <p:nvPr/>
        </p:nvSpPr>
        <p:spPr>
          <a:xfrm>
            <a:off x="1630475" y="5346113"/>
            <a:ext cx="2468880" cy="646331"/>
          </a:xfrm>
          <a:prstGeom prst="rect">
            <a:avLst/>
          </a:prstGeom>
          <a:noFill/>
        </p:spPr>
        <p:txBody>
          <a:bodyPr wrap="square" rtlCol="0">
            <a:spAutoFit/>
          </a:bodyPr>
          <a:lstStyle/>
          <a:p>
            <a:r>
              <a:rPr lang="en-GB" sz="3600" b="1" dirty="0">
                <a:solidFill>
                  <a:srgbClr val="FF0000"/>
                </a:solidFill>
              </a:rPr>
              <a:t>Cost to </a:t>
            </a:r>
            <a:r>
              <a:rPr lang="en-GB" sz="3600" b="1" dirty="0" err="1">
                <a:solidFill>
                  <a:srgbClr val="FF0000"/>
                </a:solidFill>
              </a:rPr>
              <a:t>Pps</a:t>
            </a:r>
            <a:endParaRPr lang="en-GB" sz="3600" b="1" dirty="0">
              <a:solidFill>
                <a:srgbClr val="FF0000"/>
              </a:solidFill>
            </a:endParaRPr>
          </a:p>
        </p:txBody>
      </p:sp>
      <p:sp>
        <p:nvSpPr>
          <p:cNvPr id="7" name="TextBox 6">
            <a:extLst>
              <a:ext uri="{FF2B5EF4-FFF2-40B4-BE49-F238E27FC236}">
                <a16:creationId xmlns:a16="http://schemas.microsoft.com/office/drawing/2014/main" id="{2FD30972-7CF1-49D2-BB3A-2E274E6BF6D9}"/>
              </a:ext>
            </a:extLst>
          </p:cNvPr>
          <p:cNvSpPr txBox="1"/>
          <p:nvPr/>
        </p:nvSpPr>
        <p:spPr>
          <a:xfrm>
            <a:off x="7443536" y="5346114"/>
            <a:ext cx="4199823" cy="646331"/>
          </a:xfrm>
          <a:prstGeom prst="rect">
            <a:avLst/>
          </a:prstGeom>
          <a:noFill/>
        </p:spPr>
        <p:txBody>
          <a:bodyPr wrap="square" rtlCol="0">
            <a:spAutoFit/>
          </a:bodyPr>
          <a:lstStyle/>
          <a:p>
            <a:r>
              <a:rPr lang="en-GB" sz="3600" b="1" dirty="0">
                <a:solidFill>
                  <a:srgbClr val="33FC24"/>
                </a:solidFill>
              </a:rPr>
              <a:t>Benefits to Society</a:t>
            </a:r>
          </a:p>
        </p:txBody>
      </p:sp>
      <p:sp>
        <p:nvSpPr>
          <p:cNvPr id="8" name="TextBox 7">
            <a:extLst>
              <a:ext uri="{FF2B5EF4-FFF2-40B4-BE49-F238E27FC236}">
                <a16:creationId xmlns:a16="http://schemas.microsoft.com/office/drawing/2014/main" id="{4A47DB96-7786-43FC-8769-95EA257D62C0}"/>
              </a:ext>
            </a:extLst>
          </p:cNvPr>
          <p:cNvSpPr txBox="1"/>
          <p:nvPr/>
        </p:nvSpPr>
        <p:spPr>
          <a:xfrm>
            <a:off x="8857647" y="289679"/>
            <a:ext cx="2785712" cy="4093428"/>
          </a:xfrm>
          <a:prstGeom prst="rect">
            <a:avLst/>
          </a:prstGeom>
          <a:noFill/>
        </p:spPr>
        <p:txBody>
          <a:bodyPr wrap="square" rtlCol="0">
            <a:spAutoFit/>
          </a:bodyPr>
          <a:lstStyle/>
          <a:p>
            <a:pPr algn="ctr"/>
            <a:r>
              <a:rPr lang="en-GB" sz="2000" dirty="0"/>
              <a:t>Sometimes there might be a cost to society if research is NOT conducted in a certain area; </a:t>
            </a:r>
          </a:p>
          <a:p>
            <a:pPr algn="ctr"/>
            <a:endParaRPr lang="en-GB" sz="2000" dirty="0"/>
          </a:p>
          <a:p>
            <a:pPr algn="ctr"/>
            <a:r>
              <a:rPr lang="en-GB" sz="2000" dirty="0"/>
              <a:t>Sometimes there are hidden costs to society due to  findings being used in unexpected ways, contrary to the intention of the original researches</a:t>
            </a:r>
          </a:p>
        </p:txBody>
      </p:sp>
      <p:sp>
        <p:nvSpPr>
          <p:cNvPr id="9" name="TextBox 8">
            <a:extLst>
              <a:ext uri="{FF2B5EF4-FFF2-40B4-BE49-F238E27FC236}">
                <a16:creationId xmlns:a16="http://schemas.microsoft.com/office/drawing/2014/main" id="{84FEBBA2-2FE0-4097-9184-BACE676F64DC}"/>
              </a:ext>
            </a:extLst>
          </p:cNvPr>
          <p:cNvSpPr txBox="1"/>
          <p:nvPr/>
        </p:nvSpPr>
        <p:spPr>
          <a:xfrm rot="21268425">
            <a:off x="793939" y="2024719"/>
            <a:ext cx="3474720" cy="830997"/>
          </a:xfrm>
          <a:prstGeom prst="rect">
            <a:avLst/>
          </a:prstGeom>
          <a:noFill/>
        </p:spPr>
        <p:txBody>
          <a:bodyPr wrap="square" rtlCol="0">
            <a:spAutoFit/>
          </a:bodyPr>
          <a:lstStyle/>
          <a:p>
            <a:pPr algn="ctr"/>
            <a:r>
              <a:rPr lang="en-GB" sz="2400" b="1" dirty="0"/>
              <a:t>Foreseeable and unforeseeable</a:t>
            </a:r>
          </a:p>
        </p:txBody>
      </p:sp>
      <p:sp>
        <p:nvSpPr>
          <p:cNvPr id="10" name="TextBox 9">
            <a:extLst>
              <a:ext uri="{FF2B5EF4-FFF2-40B4-BE49-F238E27FC236}">
                <a16:creationId xmlns:a16="http://schemas.microsoft.com/office/drawing/2014/main" id="{DC1B86BF-7996-48D2-9EBC-BD408FD392C1}"/>
              </a:ext>
            </a:extLst>
          </p:cNvPr>
          <p:cNvSpPr txBox="1"/>
          <p:nvPr/>
        </p:nvSpPr>
        <p:spPr>
          <a:xfrm rot="538496">
            <a:off x="500504" y="3543039"/>
            <a:ext cx="3474720" cy="461665"/>
          </a:xfrm>
          <a:prstGeom prst="rect">
            <a:avLst/>
          </a:prstGeom>
          <a:noFill/>
        </p:spPr>
        <p:txBody>
          <a:bodyPr wrap="square" rtlCol="0">
            <a:spAutoFit/>
          </a:bodyPr>
          <a:lstStyle/>
          <a:p>
            <a:pPr algn="ctr"/>
            <a:r>
              <a:rPr lang="en-GB" sz="2400" b="1" dirty="0"/>
              <a:t>Subjective</a:t>
            </a:r>
          </a:p>
        </p:txBody>
      </p:sp>
    </p:spTree>
    <p:extLst>
      <p:ext uri="{BB962C8B-B14F-4D97-AF65-F5344CB8AC3E}">
        <p14:creationId xmlns:p14="http://schemas.microsoft.com/office/powerpoint/2010/main" val="772488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35FB-3F8E-4791-A747-05CBF3D59C30}"/>
              </a:ext>
            </a:extLst>
          </p:cNvPr>
          <p:cNvSpPr>
            <a:spLocks noGrp="1"/>
          </p:cNvSpPr>
          <p:nvPr>
            <p:ph type="title"/>
          </p:nvPr>
        </p:nvSpPr>
        <p:spPr/>
        <p:txBody>
          <a:bodyPr/>
          <a:lstStyle/>
          <a:p>
            <a:r>
              <a:rPr lang="en-GB" dirty="0"/>
              <a:t>Ethics in relation to different methods</a:t>
            </a:r>
          </a:p>
        </p:txBody>
      </p:sp>
      <p:sp>
        <p:nvSpPr>
          <p:cNvPr id="3" name="Content Placeholder 2">
            <a:extLst>
              <a:ext uri="{FF2B5EF4-FFF2-40B4-BE49-F238E27FC236}">
                <a16:creationId xmlns:a16="http://schemas.microsoft.com/office/drawing/2014/main" id="{7C3A1881-6996-4EAD-8EAA-FDAE01EC0AE7}"/>
              </a:ext>
            </a:extLst>
          </p:cNvPr>
          <p:cNvSpPr>
            <a:spLocks noGrp="1"/>
          </p:cNvSpPr>
          <p:nvPr>
            <p:ph idx="1"/>
          </p:nvPr>
        </p:nvSpPr>
        <p:spPr>
          <a:xfrm>
            <a:off x="1497921" y="2204865"/>
            <a:ext cx="6571343" cy="3450613"/>
          </a:xfrm>
        </p:spPr>
        <p:txBody>
          <a:bodyPr>
            <a:normAutofit/>
          </a:bodyPr>
          <a:lstStyle/>
          <a:p>
            <a:r>
              <a:rPr lang="en-GB" sz="3200" dirty="0"/>
              <a:t>Experiments</a:t>
            </a:r>
          </a:p>
          <a:p>
            <a:r>
              <a:rPr lang="en-GB" sz="3200" dirty="0"/>
              <a:t>Interviews</a:t>
            </a:r>
          </a:p>
          <a:p>
            <a:r>
              <a:rPr lang="en-GB" sz="3200" dirty="0"/>
              <a:t>Focus groups</a:t>
            </a:r>
          </a:p>
          <a:p>
            <a:r>
              <a:rPr lang="en-GB" sz="3200" dirty="0"/>
              <a:t>Observations</a:t>
            </a:r>
          </a:p>
          <a:p>
            <a:r>
              <a:rPr lang="en-GB" sz="3200" dirty="0"/>
              <a:t>Case studies</a:t>
            </a:r>
          </a:p>
          <a:p>
            <a:endParaRPr lang="en-GB" dirty="0"/>
          </a:p>
        </p:txBody>
      </p:sp>
    </p:spTree>
    <p:extLst>
      <p:ext uri="{BB962C8B-B14F-4D97-AF65-F5344CB8AC3E}">
        <p14:creationId xmlns:p14="http://schemas.microsoft.com/office/powerpoint/2010/main" val="382755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BE2AF-884A-4486-ADD6-053F9FE4D603}"/>
              </a:ext>
            </a:extLst>
          </p:cNvPr>
          <p:cNvSpPr>
            <a:spLocks noGrp="1"/>
          </p:cNvSpPr>
          <p:nvPr>
            <p:ph type="title"/>
          </p:nvPr>
        </p:nvSpPr>
        <p:spPr/>
        <p:txBody>
          <a:bodyPr/>
          <a:lstStyle/>
          <a:p>
            <a:r>
              <a:rPr lang="en-GB" dirty="0"/>
              <a:t>Bio ethics</a:t>
            </a:r>
          </a:p>
        </p:txBody>
      </p:sp>
      <p:sp>
        <p:nvSpPr>
          <p:cNvPr id="3" name="Content Placeholder 2">
            <a:extLst>
              <a:ext uri="{FF2B5EF4-FFF2-40B4-BE49-F238E27FC236}">
                <a16:creationId xmlns:a16="http://schemas.microsoft.com/office/drawing/2014/main" id="{CCB9C164-C673-4CA9-A234-5C189906B3C2}"/>
              </a:ext>
            </a:extLst>
          </p:cNvPr>
          <p:cNvSpPr>
            <a:spLocks noGrp="1"/>
          </p:cNvSpPr>
          <p:nvPr>
            <p:ph idx="1"/>
          </p:nvPr>
        </p:nvSpPr>
        <p:spPr>
          <a:xfrm>
            <a:off x="1251676" y="1469572"/>
            <a:ext cx="10178323" cy="4410020"/>
          </a:xfrm>
        </p:spPr>
        <p:txBody>
          <a:bodyPr>
            <a:normAutofit/>
          </a:bodyPr>
          <a:lstStyle/>
          <a:p>
            <a:r>
              <a:rPr lang="en-GB" sz="3200" dirty="0"/>
              <a:t>Brain and Behaviour </a:t>
            </a:r>
          </a:p>
          <a:p>
            <a:r>
              <a:rPr lang="en-GB" sz="3200" dirty="0"/>
              <a:t>Hormones and </a:t>
            </a:r>
            <a:r>
              <a:rPr lang="en-GB" sz="3200" b="1" u="sng" dirty="0"/>
              <a:t>Pheromones and Behaviour</a:t>
            </a:r>
          </a:p>
          <a:p>
            <a:r>
              <a:rPr lang="en-GB" sz="3200" dirty="0"/>
              <a:t>Genes and Behaviour</a:t>
            </a:r>
          </a:p>
          <a:p>
            <a:endParaRPr lang="en-GB" sz="3200" dirty="0"/>
          </a:p>
          <a:p>
            <a:pPr marL="0" indent="0">
              <a:buNone/>
            </a:pPr>
            <a:r>
              <a:rPr lang="en-GB" sz="3200" dirty="0"/>
              <a:t>Describe </a:t>
            </a:r>
            <a:r>
              <a:rPr lang="en-GB" sz="3200" b="1" dirty="0"/>
              <a:t>one</a:t>
            </a:r>
            <a:r>
              <a:rPr lang="en-GB" sz="3200" dirty="0"/>
              <a:t> ethical consideration related to </a:t>
            </a:r>
            <a:r>
              <a:rPr lang="en-GB" sz="3200" b="1" dirty="0"/>
              <a:t>one </a:t>
            </a:r>
            <a:r>
              <a:rPr lang="en-GB" sz="3200" dirty="0"/>
              <a:t>research study investigating hormones and/or pheromones and behaviour. (9)</a:t>
            </a:r>
          </a:p>
        </p:txBody>
      </p:sp>
    </p:spTree>
    <p:extLst>
      <p:ext uri="{BB962C8B-B14F-4D97-AF65-F5344CB8AC3E}">
        <p14:creationId xmlns:p14="http://schemas.microsoft.com/office/powerpoint/2010/main" val="1956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2DE8-25D4-497A-BC41-B1EC4E73EB23}"/>
              </a:ext>
            </a:extLst>
          </p:cNvPr>
          <p:cNvSpPr>
            <a:spLocks noGrp="1"/>
          </p:cNvSpPr>
          <p:nvPr>
            <p:ph type="title"/>
          </p:nvPr>
        </p:nvSpPr>
        <p:spPr>
          <a:xfrm>
            <a:off x="1251676" y="382383"/>
            <a:ext cx="10178323" cy="874917"/>
          </a:xfrm>
        </p:spPr>
        <p:txBody>
          <a:bodyPr/>
          <a:lstStyle/>
          <a:p>
            <a:r>
              <a:rPr lang="en-GB" dirty="0"/>
              <a:t>SAQ Rubric quick Check</a:t>
            </a:r>
          </a:p>
        </p:txBody>
      </p:sp>
      <p:sp>
        <p:nvSpPr>
          <p:cNvPr id="3" name="Content Placeholder 2">
            <a:extLst>
              <a:ext uri="{FF2B5EF4-FFF2-40B4-BE49-F238E27FC236}">
                <a16:creationId xmlns:a16="http://schemas.microsoft.com/office/drawing/2014/main" id="{9DEF4F6E-C924-4458-8BB2-0864860FF84E}"/>
              </a:ext>
            </a:extLst>
          </p:cNvPr>
          <p:cNvSpPr>
            <a:spLocks noGrp="1"/>
          </p:cNvSpPr>
          <p:nvPr>
            <p:ph idx="1"/>
          </p:nvPr>
        </p:nvSpPr>
        <p:spPr>
          <a:xfrm>
            <a:off x="1251676" y="1469572"/>
            <a:ext cx="10178323" cy="4410020"/>
          </a:xfrm>
        </p:spPr>
        <p:txBody>
          <a:bodyPr>
            <a:normAutofit fontScale="85000" lnSpcReduction="20000"/>
          </a:bodyPr>
          <a:lstStyle/>
          <a:p>
            <a:r>
              <a:rPr lang="en-GB" sz="4000" dirty="0"/>
              <a:t>You won’t FAIL if you remember this! </a:t>
            </a:r>
          </a:p>
          <a:p>
            <a:r>
              <a:rPr lang="en-GB" sz="4000" dirty="0"/>
              <a:t>Anyway there’s no such things as FAIL: First Attempt In Learning :)</a:t>
            </a:r>
          </a:p>
          <a:p>
            <a:pPr lvl="1"/>
            <a:r>
              <a:rPr lang="en-GB" sz="4000" b="1" dirty="0">
                <a:solidFill>
                  <a:srgbClr val="33FC24"/>
                </a:solidFill>
                <a:latin typeface="Arial Rounded MT Bold" panose="020F0704030504030204" pitchFamily="34" charset="0"/>
              </a:rPr>
              <a:t>F</a:t>
            </a:r>
            <a:r>
              <a:rPr lang="en-GB" sz="4000" dirty="0"/>
              <a:t>ocused (engage with command term)</a:t>
            </a:r>
          </a:p>
          <a:p>
            <a:pPr lvl="1"/>
            <a:r>
              <a:rPr lang="en-GB" sz="4000" b="1" dirty="0">
                <a:solidFill>
                  <a:srgbClr val="33FC24"/>
                </a:solidFill>
                <a:latin typeface="Arial Rounded MT Bold" panose="020F0704030504030204" pitchFamily="34" charset="0"/>
              </a:rPr>
              <a:t>A</a:t>
            </a:r>
            <a:r>
              <a:rPr lang="en-GB" sz="4000" dirty="0"/>
              <a:t>ccurate </a:t>
            </a:r>
          </a:p>
          <a:p>
            <a:pPr lvl="1"/>
            <a:r>
              <a:rPr lang="en-GB" sz="4000" b="1" dirty="0">
                <a:solidFill>
                  <a:srgbClr val="33FC24"/>
                </a:solidFill>
                <a:latin typeface="Arial Rounded MT Bold" panose="020F0704030504030204" pitchFamily="34" charset="0"/>
              </a:rPr>
              <a:t>I</a:t>
            </a:r>
            <a:r>
              <a:rPr lang="en-GB" sz="4000" dirty="0"/>
              <a:t>nformed (substantiated with a study)</a:t>
            </a:r>
          </a:p>
          <a:p>
            <a:pPr lvl="1"/>
            <a:r>
              <a:rPr lang="en-GB" sz="4000" b="1" dirty="0">
                <a:solidFill>
                  <a:srgbClr val="33FC24"/>
                </a:solidFill>
                <a:latin typeface="Arial Rounded MT Bold" panose="020F0704030504030204" pitchFamily="34" charset="0"/>
              </a:rPr>
              <a:t>L</a:t>
            </a:r>
            <a:r>
              <a:rPr lang="en-GB" sz="4000" dirty="0"/>
              <a:t>inked back to question (explicit links between the study and how it explains the behaviour in question)</a:t>
            </a:r>
          </a:p>
        </p:txBody>
      </p:sp>
    </p:spTree>
    <p:extLst>
      <p:ext uri="{BB962C8B-B14F-4D97-AF65-F5344CB8AC3E}">
        <p14:creationId xmlns:p14="http://schemas.microsoft.com/office/powerpoint/2010/main" val="2937025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029D-279A-4D14-856D-AAD015EEC3D2}"/>
              </a:ext>
            </a:extLst>
          </p:cNvPr>
          <p:cNvSpPr>
            <a:spLocks noGrp="1"/>
          </p:cNvSpPr>
          <p:nvPr>
            <p:ph type="title"/>
          </p:nvPr>
        </p:nvSpPr>
        <p:spPr>
          <a:xfrm>
            <a:off x="3242928" y="2518609"/>
            <a:ext cx="8187071" cy="1416747"/>
          </a:xfrm>
        </p:spPr>
        <p:txBody>
          <a:bodyPr>
            <a:normAutofit/>
          </a:bodyPr>
          <a:lstStyle/>
          <a:p>
            <a:r>
              <a:rPr lang="en-GB" dirty="0"/>
              <a:t>Quick idea!</a:t>
            </a:r>
          </a:p>
        </p:txBody>
      </p:sp>
      <p:sp>
        <p:nvSpPr>
          <p:cNvPr id="3" name="Text Placeholder 2">
            <a:extLst>
              <a:ext uri="{FF2B5EF4-FFF2-40B4-BE49-F238E27FC236}">
                <a16:creationId xmlns:a16="http://schemas.microsoft.com/office/drawing/2014/main" id="{30BDDB62-AF61-4D3A-95AB-57D2D5CCFF59}"/>
              </a:ext>
            </a:extLst>
          </p:cNvPr>
          <p:cNvSpPr>
            <a:spLocks noGrp="1"/>
          </p:cNvSpPr>
          <p:nvPr>
            <p:ph type="body" idx="1"/>
          </p:nvPr>
        </p:nvSpPr>
        <p:spPr>
          <a:xfrm>
            <a:off x="3242928" y="3935356"/>
            <a:ext cx="7017489" cy="951131"/>
          </a:xfrm>
        </p:spPr>
        <p:txBody>
          <a:bodyPr/>
          <a:lstStyle/>
          <a:p>
            <a:r>
              <a:rPr lang="en-GB" dirty="0"/>
              <a:t>remembering names of studies</a:t>
            </a:r>
          </a:p>
        </p:txBody>
      </p:sp>
    </p:spTree>
    <p:extLst>
      <p:ext uri="{BB962C8B-B14F-4D97-AF65-F5344CB8AC3E}">
        <p14:creationId xmlns:p14="http://schemas.microsoft.com/office/powerpoint/2010/main" val="1127810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EEAD-BDAD-444A-9B8A-BEA69CA68361}"/>
              </a:ext>
            </a:extLst>
          </p:cNvPr>
          <p:cNvSpPr>
            <a:spLocks noGrp="1"/>
          </p:cNvSpPr>
          <p:nvPr>
            <p:ph type="title"/>
          </p:nvPr>
        </p:nvSpPr>
        <p:spPr>
          <a:xfrm>
            <a:off x="1251676" y="382383"/>
            <a:ext cx="10178323" cy="727960"/>
          </a:xfrm>
        </p:spPr>
        <p:txBody>
          <a:bodyPr>
            <a:normAutofit fontScale="90000"/>
          </a:bodyPr>
          <a:lstStyle/>
          <a:p>
            <a:r>
              <a:rPr lang="en-GB" dirty="0"/>
              <a:t>Cutler et al (1998)</a:t>
            </a:r>
          </a:p>
        </p:txBody>
      </p:sp>
      <p:pic>
        <p:nvPicPr>
          <p:cNvPr id="5" name="Content Placeholder 4">
            <a:extLst>
              <a:ext uri="{FF2B5EF4-FFF2-40B4-BE49-F238E27FC236}">
                <a16:creationId xmlns:a16="http://schemas.microsoft.com/office/drawing/2014/main" id="{5CFABE60-9F05-45E4-B0AA-50A06DD620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3562" y="1278051"/>
            <a:ext cx="8137253" cy="3688888"/>
          </a:xfrm>
        </p:spPr>
      </p:pic>
      <p:sp>
        <p:nvSpPr>
          <p:cNvPr id="6" name="Rectangle 5">
            <a:extLst>
              <a:ext uri="{FF2B5EF4-FFF2-40B4-BE49-F238E27FC236}">
                <a16:creationId xmlns:a16="http://schemas.microsoft.com/office/drawing/2014/main" id="{27E40683-E831-49C4-AB1D-D4347DCA8A90}"/>
              </a:ext>
            </a:extLst>
          </p:cNvPr>
          <p:cNvSpPr/>
          <p:nvPr/>
        </p:nvSpPr>
        <p:spPr>
          <a:xfrm>
            <a:off x="2239735" y="5127478"/>
            <a:ext cx="7712529" cy="1754326"/>
          </a:xfrm>
          <a:prstGeom prst="rect">
            <a:avLst/>
          </a:prstGeom>
        </p:spPr>
        <p:txBody>
          <a:bodyPr wrap="square">
            <a:spAutoFit/>
          </a:bodyPr>
          <a:lstStyle/>
          <a:p>
            <a:pPr algn="ctr"/>
            <a:r>
              <a:rPr lang="en-GB" sz="3600" dirty="0"/>
              <a:t>So you stink like a </a:t>
            </a:r>
            <a:r>
              <a:rPr lang="en-GB" sz="3600" b="1" dirty="0" err="1"/>
              <a:t>cuttle</a:t>
            </a:r>
            <a:r>
              <a:rPr lang="en-GB" sz="3600" dirty="0"/>
              <a:t> fish, all new Man Code, for men couldn't be </a:t>
            </a:r>
            <a:r>
              <a:rPr lang="en-GB" sz="3600" b="1" dirty="0"/>
              <a:t>subtler</a:t>
            </a:r>
            <a:r>
              <a:rPr lang="en-GB" sz="3600" dirty="0"/>
              <a:t>? </a:t>
            </a:r>
            <a:r>
              <a:rPr lang="en-GB" sz="3600" dirty="0">
                <a:sym typeface="Wingdings" panose="05000000000000000000" pitchFamily="2" charset="2"/>
              </a:rPr>
              <a:t></a:t>
            </a:r>
            <a:endParaRPr lang="en-GB" sz="3600" dirty="0"/>
          </a:p>
        </p:txBody>
      </p:sp>
    </p:spTree>
    <p:extLst>
      <p:ext uri="{BB962C8B-B14F-4D97-AF65-F5344CB8AC3E}">
        <p14:creationId xmlns:p14="http://schemas.microsoft.com/office/powerpoint/2010/main" val="1387380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DFBD5F-9424-4621-A2BD-0C81257A2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6750" y="1250949"/>
            <a:ext cx="7209347" cy="4356101"/>
          </a:xfrm>
          <a:prstGeom prst="rect">
            <a:avLst/>
          </a:prstGeom>
        </p:spPr>
      </p:pic>
    </p:spTree>
    <p:extLst>
      <p:ext uri="{BB962C8B-B14F-4D97-AF65-F5344CB8AC3E}">
        <p14:creationId xmlns:p14="http://schemas.microsoft.com/office/powerpoint/2010/main" val="4162660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4DE8-DF27-41B6-8CA6-5A41A8D44461}"/>
              </a:ext>
            </a:extLst>
          </p:cNvPr>
          <p:cNvSpPr>
            <a:spLocks noGrp="1"/>
          </p:cNvSpPr>
          <p:nvPr>
            <p:ph type="title"/>
          </p:nvPr>
        </p:nvSpPr>
        <p:spPr>
          <a:xfrm>
            <a:off x="1251676" y="382383"/>
            <a:ext cx="10178323" cy="825931"/>
          </a:xfrm>
        </p:spPr>
        <p:txBody>
          <a:bodyPr/>
          <a:lstStyle/>
          <a:p>
            <a:r>
              <a:rPr lang="en-GB" dirty="0"/>
              <a:t>Cutler et al (1998)</a:t>
            </a:r>
          </a:p>
        </p:txBody>
      </p:sp>
      <p:sp>
        <p:nvSpPr>
          <p:cNvPr id="3" name="Content Placeholder 2">
            <a:extLst>
              <a:ext uri="{FF2B5EF4-FFF2-40B4-BE49-F238E27FC236}">
                <a16:creationId xmlns:a16="http://schemas.microsoft.com/office/drawing/2014/main" id="{F788EB9E-3AC4-47E6-9D63-1483D90D913A}"/>
              </a:ext>
            </a:extLst>
          </p:cNvPr>
          <p:cNvSpPr>
            <a:spLocks noGrp="1"/>
          </p:cNvSpPr>
          <p:nvPr>
            <p:ph idx="1"/>
          </p:nvPr>
        </p:nvSpPr>
        <p:spPr>
          <a:xfrm>
            <a:off x="1251677" y="1485900"/>
            <a:ext cx="4844324" cy="4393691"/>
          </a:xfrm>
        </p:spPr>
        <p:txBody>
          <a:bodyPr>
            <a:normAutofit/>
          </a:bodyPr>
          <a:lstStyle/>
          <a:p>
            <a:r>
              <a:rPr lang="en-GB" sz="2400" dirty="0"/>
              <a:t>A quick google search led me to this:</a:t>
            </a:r>
          </a:p>
          <a:p>
            <a:r>
              <a:rPr lang="en-GB" sz="2400" dirty="0">
                <a:hlinkClick r:id="rId2"/>
              </a:rPr>
              <a:t>https://www.vice.com/en_uk/article/vvdkbx/i-wore-pheromones-to-become-a-sex-god</a:t>
            </a:r>
            <a:endParaRPr lang="en-GB" sz="2400" dirty="0"/>
          </a:p>
          <a:p>
            <a:r>
              <a:rPr lang="en-GB" sz="2400" dirty="0"/>
              <a:t>Dr Winifred Cutler, owns Athena Institute who make10x; Raise the Octane of your aftershave </a:t>
            </a:r>
            <a:r>
              <a:rPr lang="en-GB" sz="2400" dirty="0">
                <a:hlinkClick r:id="rId3"/>
              </a:rPr>
              <a:t>https://www.athenainstitute.com/10x.html</a:t>
            </a:r>
            <a:endParaRPr lang="en-GB" sz="2400" dirty="0"/>
          </a:p>
        </p:txBody>
      </p:sp>
      <p:pic>
        <p:nvPicPr>
          <p:cNvPr id="5" name="Picture 4">
            <a:extLst>
              <a:ext uri="{FF2B5EF4-FFF2-40B4-BE49-F238E27FC236}">
                <a16:creationId xmlns:a16="http://schemas.microsoft.com/office/drawing/2014/main" id="{1B336371-81F0-4E68-AB4B-3D0B67E1F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49115">
            <a:off x="6400534" y="1026658"/>
            <a:ext cx="2603043" cy="3253804"/>
          </a:xfrm>
          <a:prstGeom prst="rect">
            <a:avLst/>
          </a:prstGeom>
        </p:spPr>
      </p:pic>
      <p:pic>
        <p:nvPicPr>
          <p:cNvPr id="7" name="Picture 6">
            <a:extLst>
              <a:ext uri="{FF2B5EF4-FFF2-40B4-BE49-F238E27FC236}">
                <a16:creationId xmlns:a16="http://schemas.microsoft.com/office/drawing/2014/main" id="{90BFCE71-0034-4026-B98B-3BF8AA54A0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17714">
            <a:off x="8035624" y="3637926"/>
            <a:ext cx="2789464" cy="2903578"/>
          </a:xfrm>
          <a:prstGeom prst="rect">
            <a:avLst/>
          </a:prstGeom>
        </p:spPr>
      </p:pic>
    </p:spTree>
    <p:extLst>
      <p:ext uri="{BB962C8B-B14F-4D97-AF65-F5344CB8AC3E}">
        <p14:creationId xmlns:p14="http://schemas.microsoft.com/office/powerpoint/2010/main" val="306847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C7B4D-4A02-4369-A550-50A692569907}"/>
              </a:ext>
            </a:extLst>
          </p:cNvPr>
          <p:cNvSpPr>
            <a:spLocks noGrp="1"/>
          </p:cNvSpPr>
          <p:nvPr>
            <p:ph type="title"/>
          </p:nvPr>
        </p:nvSpPr>
        <p:spPr>
          <a:xfrm>
            <a:off x="1251674" y="895731"/>
            <a:ext cx="10178323" cy="825931"/>
          </a:xfrm>
        </p:spPr>
        <p:txBody>
          <a:bodyPr/>
          <a:lstStyle/>
          <a:p>
            <a:r>
              <a:rPr lang="en-GB" dirty="0"/>
              <a:t>Cutler et al. (1988) and ethics</a:t>
            </a:r>
          </a:p>
        </p:txBody>
      </p:sp>
      <p:sp>
        <p:nvSpPr>
          <p:cNvPr id="3" name="Content Placeholder 2">
            <a:extLst>
              <a:ext uri="{FF2B5EF4-FFF2-40B4-BE49-F238E27FC236}">
                <a16:creationId xmlns:a16="http://schemas.microsoft.com/office/drawing/2014/main" id="{CE09C484-C5FC-4DB9-819A-5849D8EB0C2A}"/>
              </a:ext>
            </a:extLst>
          </p:cNvPr>
          <p:cNvSpPr>
            <a:spLocks noGrp="1"/>
          </p:cNvSpPr>
          <p:nvPr>
            <p:ph idx="1"/>
          </p:nvPr>
        </p:nvSpPr>
        <p:spPr>
          <a:xfrm>
            <a:off x="1251675" y="2186723"/>
            <a:ext cx="10178323" cy="4671277"/>
          </a:xfrm>
        </p:spPr>
        <p:txBody>
          <a:bodyPr>
            <a:noAutofit/>
          </a:bodyPr>
          <a:lstStyle/>
          <a:p>
            <a:r>
              <a:rPr lang="en-GB" sz="2400" dirty="0"/>
              <a:t> Read the abstract of the study and make notes on ethical considerations relevant to this study</a:t>
            </a:r>
          </a:p>
          <a:p>
            <a:r>
              <a:rPr lang="en-GB" sz="2400" dirty="0"/>
              <a:t>What further information would you want to know about the study in order to answer the question</a:t>
            </a:r>
          </a:p>
          <a:p>
            <a:r>
              <a:rPr lang="en-GB" sz="2400" dirty="0"/>
              <a:t>Which ethical consideration would you choose to go with for an SAQ asking for ONE?</a:t>
            </a:r>
          </a:p>
          <a:p>
            <a:endParaRPr lang="en-GB" sz="2400" dirty="0"/>
          </a:p>
          <a:p>
            <a:endParaRPr lang="en-GB" sz="2400" dirty="0"/>
          </a:p>
          <a:p>
            <a:endParaRPr lang="en-GB" sz="2400" dirty="0"/>
          </a:p>
          <a:p>
            <a:endParaRPr lang="en-GB" sz="1800" dirty="0"/>
          </a:p>
        </p:txBody>
      </p:sp>
    </p:spTree>
    <p:extLst>
      <p:ext uri="{BB962C8B-B14F-4D97-AF65-F5344CB8AC3E}">
        <p14:creationId xmlns:p14="http://schemas.microsoft.com/office/powerpoint/2010/main" val="236493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BEB6-4210-44D2-9315-EA37BEB5F2BA}"/>
              </a:ext>
            </a:extLst>
          </p:cNvPr>
          <p:cNvSpPr>
            <a:spLocks noGrp="1"/>
          </p:cNvSpPr>
          <p:nvPr>
            <p:ph type="title"/>
          </p:nvPr>
        </p:nvSpPr>
        <p:spPr/>
        <p:txBody>
          <a:bodyPr/>
          <a:lstStyle/>
          <a:p>
            <a:r>
              <a:rPr lang="en-GB" dirty="0"/>
              <a:t>Cog ethics</a:t>
            </a:r>
          </a:p>
        </p:txBody>
      </p:sp>
      <p:sp>
        <p:nvSpPr>
          <p:cNvPr id="3" name="Content Placeholder 2">
            <a:extLst>
              <a:ext uri="{FF2B5EF4-FFF2-40B4-BE49-F238E27FC236}">
                <a16:creationId xmlns:a16="http://schemas.microsoft.com/office/drawing/2014/main" id="{6437C7C2-344C-4C07-962A-6433F6D68B9D}"/>
              </a:ext>
            </a:extLst>
          </p:cNvPr>
          <p:cNvSpPr>
            <a:spLocks noGrp="1"/>
          </p:cNvSpPr>
          <p:nvPr>
            <p:ph idx="1"/>
          </p:nvPr>
        </p:nvSpPr>
        <p:spPr>
          <a:xfrm>
            <a:off x="1251676" y="1698172"/>
            <a:ext cx="10178323" cy="4181420"/>
          </a:xfrm>
        </p:spPr>
        <p:txBody>
          <a:bodyPr>
            <a:normAutofit/>
          </a:bodyPr>
          <a:lstStyle/>
          <a:p>
            <a:r>
              <a:rPr lang="en-GB" i="1" dirty="0"/>
              <a:t>Explain </a:t>
            </a:r>
            <a:r>
              <a:rPr lang="en-GB" b="1" dirty="0"/>
              <a:t>one ethical consideration with reference to one research study on cognitive processes. (9) </a:t>
            </a:r>
            <a:r>
              <a:rPr lang="en-GB" i="1" dirty="0"/>
              <a:t>Try answering with HM</a:t>
            </a:r>
            <a:endParaRPr lang="en-GB" dirty="0"/>
          </a:p>
          <a:p>
            <a:r>
              <a:rPr lang="en-GB" i="1" dirty="0"/>
              <a:t>Explain </a:t>
            </a:r>
            <a:r>
              <a:rPr lang="en-GB" b="1" dirty="0"/>
              <a:t>one ethical consideration with reference to one research study on the reliability of</a:t>
            </a:r>
            <a:r>
              <a:rPr lang="en-GB" dirty="0"/>
              <a:t> </a:t>
            </a:r>
            <a:r>
              <a:rPr lang="en-GB" b="1" dirty="0"/>
              <a:t>cognitive processes. (9) </a:t>
            </a:r>
            <a:r>
              <a:rPr lang="en-GB" i="1" dirty="0"/>
              <a:t>Try answering with Kahneman et al. (1993)</a:t>
            </a:r>
            <a:endParaRPr lang="en-GB" dirty="0"/>
          </a:p>
          <a:p>
            <a:r>
              <a:rPr lang="en-GB" i="1" dirty="0"/>
              <a:t>Explain </a:t>
            </a:r>
            <a:r>
              <a:rPr lang="en-GB" b="1" dirty="0"/>
              <a:t>one ethical consideration with reference to one research study on emotion and cognition. (9) </a:t>
            </a:r>
            <a:r>
              <a:rPr lang="en-GB" i="1" dirty="0"/>
              <a:t>Try answering with </a:t>
            </a:r>
            <a:r>
              <a:rPr lang="en-GB" dirty="0"/>
              <a:t>Cahill and McGaugh (e.g. deception)</a:t>
            </a:r>
          </a:p>
          <a:p>
            <a:endParaRPr lang="en-GB" dirty="0"/>
          </a:p>
          <a:p>
            <a:r>
              <a:rPr lang="en-GB" dirty="0"/>
              <a:t>I have Methods SAQs on Experiment for Kahneman and Cahill and McGaugh if you don’t know the studies.</a:t>
            </a:r>
          </a:p>
          <a:p>
            <a:r>
              <a:rPr lang="en-GB" dirty="0"/>
              <a:t>Complete a cost benefit analysis on each study </a:t>
            </a:r>
            <a:r>
              <a:rPr lang="en-GB" dirty="0">
                <a:sym typeface="Wingdings" panose="05000000000000000000" pitchFamily="2" charset="2"/>
              </a:rPr>
              <a:t></a:t>
            </a:r>
            <a:endParaRPr lang="en-GB" dirty="0"/>
          </a:p>
        </p:txBody>
      </p:sp>
    </p:spTree>
    <p:extLst>
      <p:ext uri="{BB962C8B-B14F-4D97-AF65-F5344CB8AC3E}">
        <p14:creationId xmlns:p14="http://schemas.microsoft.com/office/powerpoint/2010/main" val="229454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056D-689D-45FE-82E1-5C36C2241D26}"/>
              </a:ext>
            </a:extLst>
          </p:cNvPr>
          <p:cNvSpPr>
            <a:spLocks noGrp="1"/>
          </p:cNvSpPr>
          <p:nvPr>
            <p:ph type="title"/>
          </p:nvPr>
        </p:nvSpPr>
        <p:spPr/>
        <p:txBody>
          <a:bodyPr/>
          <a:lstStyle/>
          <a:p>
            <a:r>
              <a:rPr lang="en-GB" dirty="0"/>
              <a:t>Socio-cultural ethics</a:t>
            </a:r>
          </a:p>
        </p:txBody>
      </p:sp>
      <p:sp>
        <p:nvSpPr>
          <p:cNvPr id="3" name="Content Placeholder 2">
            <a:extLst>
              <a:ext uri="{FF2B5EF4-FFF2-40B4-BE49-F238E27FC236}">
                <a16:creationId xmlns:a16="http://schemas.microsoft.com/office/drawing/2014/main" id="{48BAE008-D272-4E56-A403-E283094DBD2F}"/>
              </a:ext>
            </a:extLst>
          </p:cNvPr>
          <p:cNvSpPr>
            <a:spLocks noGrp="1"/>
          </p:cNvSpPr>
          <p:nvPr>
            <p:ph idx="1"/>
          </p:nvPr>
        </p:nvSpPr>
        <p:spPr>
          <a:xfrm>
            <a:off x="1251676" y="1714500"/>
            <a:ext cx="10178323" cy="4165091"/>
          </a:xfrm>
        </p:spPr>
        <p:txBody>
          <a:bodyPr/>
          <a:lstStyle/>
          <a:p>
            <a:r>
              <a:rPr lang="en-GB" sz="2400" dirty="0"/>
              <a:t>Individual and Group (SIT, SCT, Stereotypes)</a:t>
            </a:r>
          </a:p>
          <a:p>
            <a:r>
              <a:rPr lang="en-GB" sz="2400" dirty="0"/>
              <a:t>Cultural origins of behaviour and cognition (cultural dimensions and effects on behaviour and cog)</a:t>
            </a:r>
          </a:p>
          <a:p>
            <a:r>
              <a:rPr lang="en-GB" sz="2400" dirty="0"/>
              <a:t>Cultural Influences on Individual Attitudes, Identity and Behaviours (enculturation and acculturation)</a:t>
            </a:r>
          </a:p>
          <a:p>
            <a:endParaRPr lang="en-GB" sz="2400" dirty="0"/>
          </a:p>
          <a:p>
            <a:r>
              <a:rPr lang="en-GB" sz="2400" dirty="0"/>
              <a:t>Go through your studies table and select the best studies to use; match to deception, right to withdraw, informed consent, psychological harm</a:t>
            </a:r>
          </a:p>
          <a:p>
            <a:endParaRPr lang="en-GB" dirty="0"/>
          </a:p>
        </p:txBody>
      </p:sp>
    </p:spTree>
    <p:extLst>
      <p:ext uri="{BB962C8B-B14F-4D97-AF65-F5344CB8AC3E}">
        <p14:creationId xmlns:p14="http://schemas.microsoft.com/office/powerpoint/2010/main" val="216115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8</TotalTime>
  <Words>1341</Words>
  <Application>Microsoft Office PowerPoint</Application>
  <PresentationFormat>Widescreen</PresentationFormat>
  <Paragraphs>156</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Arial Rounded MT Bold</vt:lpstr>
      <vt:lpstr>Gill Sans MT</vt:lpstr>
      <vt:lpstr>Impact</vt:lpstr>
      <vt:lpstr>Badge</vt:lpstr>
      <vt:lpstr>Research Methods</vt:lpstr>
      <vt:lpstr>How will you be assessed?</vt:lpstr>
      <vt:lpstr>Legitimate methods</vt:lpstr>
      <vt:lpstr>Research Methods</vt:lpstr>
      <vt:lpstr>Bio methods  12 mins</vt:lpstr>
      <vt:lpstr>Let’s check out kosfeld et al</vt:lpstr>
      <vt:lpstr>Bio Method 2: Case Studies</vt:lpstr>
      <vt:lpstr>Cog Methods 12 mins</vt:lpstr>
      <vt:lpstr>Case Studies: what do you know about this research method?</vt:lpstr>
      <vt:lpstr>Socio-cultural 12 mins</vt:lpstr>
      <vt:lpstr>Interviews: What do you know about this method?</vt:lpstr>
      <vt:lpstr>Let’s focus on Drury and Bertram; 2 studies using SSI</vt:lpstr>
      <vt:lpstr>Think ERQs!</vt:lpstr>
      <vt:lpstr>Contrast two methods</vt:lpstr>
      <vt:lpstr>Ethical considerations</vt:lpstr>
      <vt:lpstr>Ethical considerations</vt:lpstr>
      <vt:lpstr>What do you know about ethical considerations</vt:lpstr>
      <vt:lpstr>Cost/benefit analysis</vt:lpstr>
      <vt:lpstr>Ethics in relation to different methods</vt:lpstr>
      <vt:lpstr>Bio ethics</vt:lpstr>
      <vt:lpstr>SAQ Rubric quick Check</vt:lpstr>
      <vt:lpstr>Quick idea!</vt:lpstr>
      <vt:lpstr>Cutler et al (1998)</vt:lpstr>
      <vt:lpstr>PowerPoint Presentation</vt:lpstr>
      <vt:lpstr>Cutler et al (1998)</vt:lpstr>
      <vt:lpstr>Cutler et al. (1988) and ethics</vt:lpstr>
      <vt:lpstr>Cog ethics</vt:lpstr>
      <vt:lpstr>Socio-cultural ethics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dc:title>
  <dc:creator>user</dc:creator>
  <cp:lastModifiedBy>user</cp:lastModifiedBy>
  <cp:revision>2</cp:revision>
  <dcterms:created xsi:type="dcterms:W3CDTF">2019-07-18T09:22:51Z</dcterms:created>
  <dcterms:modified xsi:type="dcterms:W3CDTF">2019-07-19T17:03:58Z</dcterms:modified>
</cp:coreProperties>
</file>