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33" r:id="rId2"/>
    <p:sldId id="263" r:id="rId3"/>
    <p:sldId id="440" r:id="rId4"/>
    <p:sldId id="443" r:id="rId5"/>
    <p:sldId id="444" r:id="rId6"/>
    <p:sldId id="259" r:id="rId7"/>
    <p:sldId id="445" r:id="rId8"/>
    <p:sldId id="446" r:id="rId9"/>
    <p:sldId id="448" r:id="rId10"/>
    <p:sldId id="476" r:id="rId11"/>
    <p:sldId id="449" r:id="rId12"/>
    <p:sldId id="450" r:id="rId13"/>
    <p:sldId id="451" r:id="rId14"/>
    <p:sldId id="452" r:id="rId15"/>
    <p:sldId id="453" r:id="rId16"/>
    <p:sldId id="508" r:id="rId17"/>
    <p:sldId id="454" r:id="rId18"/>
    <p:sldId id="455" r:id="rId19"/>
    <p:sldId id="456" r:id="rId20"/>
    <p:sldId id="457" r:id="rId21"/>
    <p:sldId id="458" r:id="rId22"/>
    <p:sldId id="459" r:id="rId23"/>
    <p:sldId id="460" r:id="rId24"/>
    <p:sldId id="461" r:id="rId25"/>
    <p:sldId id="462" r:id="rId26"/>
    <p:sldId id="477" r:id="rId27"/>
    <p:sldId id="463" r:id="rId28"/>
    <p:sldId id="464" r:id="rId29"/>
    <p:sldId id="465" r:id="rId30"/>
    <p:sldId id="478" r:id="rId31"/>
    <p:sldId id="466" r:id="rId32"/>
    <p:sldId id="467" r:id="rId33"/>
    <p:sldId id="479" r:id="rId34"/>
    <p:sldId id="468" r:id="rId35"/>
    <p:sldId id="469" r:id="rId36"/>
    <p:sldId id="470" r:id="rId37"/>
    <p:sldId id="471" r:id="rId38"/>
    <p:sldId id="472" r:id="rId39"/>
    <p:sldId id="473" r:id="rId40"/>
    <p:sldId id="290" r:id="rId41"/>
    <p:sldId id="474" r:id="rId42"/>
    <p:sldId id="480" r:id="rId43"/>
    <p:sldId id="475" r:id="rId44"/>
    <p:sldId id="481" r:id="rId45"/>
    <p:sldId id="50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3" autoAdjust="0"/>
    <p:restoredTop sz="94660"/>
  </p:normalViewPr>
  <p:slideViewPr>
    <p:cSldViewPr snapToGrid="0">
      <p:cViewPr varScale="1">
        <p:scale>
          <a:sx n="63" d="100"/>
          <a:sy n="63" d="100"/>
        </p:scale>
        <p:origin x="6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0078D7C-0F0C-4138-97DB-16291FE3CB6F}" type="datetimeFigureOut">
              <a:rPr lang="en-GB" smtClean="0"/>
              <a:t>20/07/2019</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406A99D8-2163-45F8-BDB9-06BA46357FC6}"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34923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78D7C-0F0C-4138-97DB-16291FE3CB6F}" type="datetimeFigureOut">
              <a:rPr lang="en-GB" smtClean="0"/>
              <a:t>20/07/2019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363207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0078D7C-0F0C-4138-97DB-16291FE3CB6F}" type="datetimeFigureOut">
              <a:rPr lang="en-GB" smtClean="0"/>
              <a:t>20/07/2019</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406A99D8-2163-45F8-BDB9-06BA46357FC6}"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001283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078D7C-0F0C-4138-97DB-16291FE3CB6F}" type="datetimeFigureOut">
              <a:rPr lang="en-GB" smtClean="0"/>
              <a:t>20/07/2019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388322743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078D7C-0F0C-4138-97DB-16291FE3CB6F}" type="datetimeFigureOut">
              <a:rPr lang="en-GB" smtClean="0"/>
              <a:t>20/07/2019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394091815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078D7C-0F0C-4138-97DB-16291FE3CB6F}" type="datetimeFigureOut">
              <a:rPr lang="en-GB" smtClean="0"/>
              <a:t>20/07/2019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717736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78D7C-0F0C-4138-97DB-16291FE3CB6F}" type="datetimeFigureOut">
              <a:rPr lang="en-GB" smtClean="0"/>
              <a:t>20/07/2019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143067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30078D7C-0F0C-4138-97DB-16291FE3CB6F}" type="datetimeFigureOut">
              <a:rPr lang="en-GB" smtClean="0"/>
              <a:t>20/07/2019</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406A99D8-2163-45F8-BDB9-06BA46357FC6}"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20624426"/>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30078D7C-0F0C-4138-97DB-16291FE3CB6F}" type="datetimeFigureOut">
              <a:rPr lang="en-GB" smtClean="0"/>
              <a:t>20/07/2019</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2902162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78D7C-0F0C-4138-97DB-16291FE3CB6F}" type="datetimeFigureOut">
              <a:rPr lang="en-GB" smtClean="0"/>
              <a:t>20/07/2019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126262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78D7C-0F0C-4138-97DB-16291FE3CB6F}" type="datetimeFigureOut">
              <a:rPr lang="en-GB" smtClean="0"/>
              <a:t>20/07/2019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6A99D8-2163-45F8-BDB9-06BA46357FC6}" type="slidenum">
              <a:rPr lang="en-GB" smtClean="0"/>
              <a:t>‹#›</a:t>
            </a:fld>
            <a:endParaRPr lang="en-GB"/>
          </a:p>
        </p:txBody>
      </p:sp>
    </p:spTree>
    <p:extLst>
      <p:ext uri="{BB962C8B-B14F-4D97-AF65-F5344CB8AC3E}">
        <p14:creationId xmlns:p14="http://schemas.microsoft.com/office/powerpoint/2010/main" val="4044425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0078D7C-0F0C-4138-97DB-16291FE3CB6F}" type="datetimeFigureOut">
              <a:rPr lang="en-GB" smtClean="0"/>
              <a:t>20/07/2019</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406A99D8-2163-45F8-BDB9-06BA46357FC6}"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834807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cOa3ftAKnz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BA5E-0F4E-4C81-B46E-E1443CBAB330}"/>
              </a:ext>
            </a:extLst>
          </p:cNvPr>
          <p:cNvSpPr>
            <a:spLocks noGrp="1"/>
          </p:cNvSpPr>
          <p:nvPr>
            <p:ph type="title"/>
          </p:nvPr>
        </p:nvSpPr>
        <p:spPr>
          <a:xfrm>
            <a:off x="3242928" y="2310063"/>
            <a:ext cx="8187071" cy="1336536"/>
          </a:xfrm>
        </p:spPr>
        <p:txBody>
          <a:bodyPr/>
          <a:lstStyle/>
          <a:p>
            <a:r>
              <a:rPr lang="en-GB" dirty="0"/>
              <a:t>Day 3</a:t>
            </a:r>
          </a:p>
        </p:txBody>
      </p:sp>
      <p:sp>
        <p:nvSpPr>
          <p:cNvPr id="3" name="Text Placeholder 2">
            <a:extLst>
              <a:ext uri="{FF2B5EF4-FFF2-40B4-BE49-F238E27FC236}">
                <a16:creationId xmlns:a16="http://schemas.microsoft.com/office/drawing/2014/main" id="{869BBF1C-A9E7-4A6A-A3E5-E477106BD839}"/>
              </a:ext>
            </a:extLst>
          </p:cNvPr>
          <p:cNvSpPr>
            <a:spLocks noGrp="1"/>
          </p:cNvSpPr>
          <p:nvPr>
            <p:ph type="body" idx="1"/>
          </p:nvPr>
        </p:nvSpPr>
        <p:spPr>
          <a:xfrm>
            <a:off x="3242928" y="3796207"/>
            <a:ext cx="7017489" cy="951131"/>
          </a:xfrm>
        </p:spPr>
        <p:txBody>
          <a:bodyPr/>
          <a:lstStyle/>
          <a:p>
            <a:r>
              <a:rPr lang="en-GB" dirty="0"/>
              <a:t>Papers 2 and 3</a:t>
            </a:r>
          </a:p>
        </p:txBody>
      </p:sp>
    </p:spTree>
    <p:extLst>
      <p:ext uri="{BB962C8B-B14F-4D97-AF65-F5344CB8AC3E}">
        <p14:creationId xmlns:p14="http://schemas.microsoft.com/office/powerpoint/2010/main" val="2395394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590DB-733F-4889-8CC7-CB7A08132348}"/>
              </a:ext>
            </a:extLst>
          </p:cNvPr>
          <p:cNvSpPr txBox="1">
            <a:spLocks noGrp="1"/>
          </p:cNvSpPr>
          <p:nvPr>
            <p:ph type="title"/>
          </p:nvPr>
        </p:nvSpPr>
        <p:spPr/>
        <p:txBody>
          <a:bodyPr/>
          <a:lstStyle/>
          <a:p>
            <a:pPr lvl="0"/>
            <a:r>
              <a:rPr lang="en-GB"/>
              <a:t>What are we doing today? (3)</a:t>
            </a:r>
          </a:p>
        </p:txBody>
      </p:sp>
      <p:sp>
        <p:nvSpPr>
          <p:cNvPr id="3" name="Content Placeholder 2">
            <a:extLst>
              <a:ext uri="{FF2B5EF4-FFF2-40B4-BE49-F238E27FC236}">
                <a16:creationId xmlns:a16="http://schemas.microsoft.com/office/drawing/2014/main" id="{DAA6B57E-DF72-4599-8AEB-470EB80EB27D}"/>
              </a:ext>
            </a:extLst>
          </p:cNvPr>
          <p:cNvSpPr txBox="1">
            <a:spLocks noGrp="1"/>
          </p:cNvSpPr>
          <p:nvPr>
            <p:ph idx="1"/>
          </p:nvPr>
        </p:nvSpPr>
        <p:spPr>
          <a:xfrm>
            <a:off x="1251676" y="1389897"/>
            <a:ext cx="10178323" cy="3593591"/>
          </a:xfrm>
        </p:spPr>
        <p:txBody>
          <a:bodyPr>
            <a:noAutofit/>
          </a:bodyPr>
          <a:lstStyle/>
          <a:p>
            <a:pPr lvl="0"/>
            <a:r>
              <a:rPr lang="en-GB" sz="2800" dirty="0"/>
              <a:t>9.00 – Paper 3</a:t>
            </a:r>
          </a:p>
          <a:p>
            <a:pPr lvl="0"/>
            <a:r>
              <a:rPr lang="en-GB" sz="2800" dirty="0">
                <a:solidFill>
                  <a:srgbClr val="FF0000"/>
                </a:solidFill>
              </a:rPr>
              <a:t>10.30 – Break</a:t>
            </a:r>
          </a:p>
          <a:p>
            <a:pPr lvl="0"/>
            <a:r>
              <a:rPr lang="en-GB" sz="2800" dirty="0"/>
              <a:t>10.45 – Paper 2:  Abnormal Options</a:t>
            </a:r>
          </a:p>
          <a:p>
            <a:pPr lvl="0"/>
            <a:r>
              <a:rPr lang="en-GB" sz="2800" dirty="0">
                <a:solidFill>
                  <a:srgbClr val="FF0000"/>
                </a:solidFill>
              </a:rPr>
              <a:t>12.15 – Lunch</a:t>
            </a:r>
          </a:p>
          <a:p>
            <a:pPr lvl="0"/>
            <a:r>
              <a:rPr lang="en-GB" sz="2800" dirty="0"/>
              <a:t>1.15 – Options</a:t>
            </a:r>
          </a:p>
          <a:p>
            <a:pPr lvl="0"/>
            <a:r>
              <a:rPr lang="en-GB" sz="2800" dirty="0">
                <a:solidFill>
                  <a:srgbClr val="FF0000"/>
                </a:solidFill>
              </a:rPr>
              <a:t>2.15 - Break</a:t>
            </a:r>
          </a:p>
          <a:p>
            <a:pPr lvl="0"/>
            <a:r>
              <a:rPr lang="en-GB" sz="2800" dirty="0"/>
              <a:t>2.30 – Options</a:t>
            </a:r>
          </a:p>
          <a:p>
            <a:pPr lvl="0"/>
            <a:r>
              <a:rPr lang="en-GB" sz="2800" dirty="0">
                <a:solidFill>
                  <a:srgbClr val="FF0000"/>
                </a:solidFill>
              </a:rPr>
              <a:t>3.30 – Homework</a:t>
            </a:r>
          </a:p>
          <a:p>
            <a:pPr lvl="0"/>
            <a:r>
              <a:rPr lang="en-GB" sz="2800" dirty="0">
                <a:solidFill>
                  <a:srgbClr val="FF0000"/>
                </a:solidFill>
              </a:rPr>
              <a:t>5.00 – Free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82419-6401-4D5A-A3A2-FD426B9642A4}"/>
              </a:ext>
            </a:extLst>
          </p:cNvPr>
          <p:cNvSpPr>
            <a:spLocks noGrp="1"/>
          </p:cNvSpPr>
          <p:nvPr>
            <p:ph type="title"/>
          </p:nvPr>
        </p:nvSpPr>
        <p:spPr>
          <a:xfrm>
            <a:off x="3242928" y="2470483"/>
            <a:ext cx="8187071" cy="1416747"/>
          </a:xfrm>
        </p:spPr>
        <p:txBody>
          <a:bodyPr/>
          <a:lstStyle/>
          <a:p>
            <a:r>
              <a:rPr lang="en-GB" dirty="0"/>
              <a:t>Paper 3 (HL)</a:t>
            </a:r>
          </a:p>
        </p:txBody>
      </p:sp>
      <p:sp>
        <p:nvSpPr>
          <p:cNvPr id="3" name="Text Placeholder 2">
            <a:extLst>
              <a:ext uri="{FF2B5EF4-FFF2-40B4-BE49-F238E27FC236}">
                <a16:creationId xmlns:a16="http://schemas.microsoft.com/office/drawing/2014/main" id="{DFCF89A8-712F-4D5E-880C-66B3C3C2A3FB}"/>
              </a:ext>
            </a:extLst>
          </p:cNvPr>
          <p:cNvSpPr>
            <a:spLocks noGrp="1"/>
          </p:cNvSpPr>
          <p:nvPr>
            <p:ph type="body" idx="1"/>
          </p:nvPr>
        </p:nvSpPr>
        <p:spPr>
          <a:xfrm>
            <a:off x="3242928" y="4068922"/>
            <a:ext cx="7017489" cy="951131"/>
          </a:xfrm>
        </p:spPr>
        <p:txBody>
          <a:bodyPr>
            <a:normAutofit fontScale="77500" lnSpcReduction="20000"/>
          </a:bodyPr>
          <a:lstStyle/>
          <a:p>
            <a:r>
              <a:rPr lang="en-GB" dirty="0"/>
              <a:t>1.5 hours: Still useful content for SL but you won’t be tested on this paper</a:t>
            </a:r>
          </a:p>
          <a:p>
            <a:r>
              <a:rPr lang="en-GB" dirty="0"/>
              <a:t>2 mins per slide </a:t>
            </a:r>
            <a:r>
              <a:rPr lang="en-GB" dirty="0">
                <a:sym typeface="Wingdings" panose="05000000000000000000" pitchFamily="2" charset="2"/>
              </a:rPr>
              <a:t> haha1</a:t>
            </a:r>
            <a:endParaRPr lang="en-GB" dirty="0"/>
          </a:p>
        </p:txBody>
      </p:sp>
    </p:spTree>
    <p:extLst>
      <p:ext uri="{BB962C8B-B14F-4D97-AF65-F5344CB8AC3E}">
        <p14:creationId xmlns:p14="http://schemas.microsoft.com/office/powerpoint/2010/main" val="2729466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will the paper look like?</a:t>
            </a:r>
          </a:p>
        </p:txBody>
      </p:sp>
      <p:sp>
        <p:nvSpPr>
          <p:cNvPr id="3" name="Content Placeholder 2"/>
          <p:cNvSpPr>
            <a:spLocks noGrp="1"/>
          </p:cNvSpPr>
          <p:nvPr>
            <p:ph idx="1"/>
          </p:nvPr>
        </p:nvSpPr>
        <p:spPr>
          <a:xfrm>
            <a:off x="1251676" y="1632204"/>
            <a:ext cx="6810284" cy="4843413"/>
          </a:xfrm>
        </p:spPr>
        <p:txBody>
          <a:bodyPr>
            <a:normAutofit/>
          </a:bodyPr>
          <a:lstStyle/>
          <a:p>
            <a:pPr lvl="0"/>
            <a:r>
              <a:rPr lang="en-US" altLang="en-US" sz="2400" b="1" dirty="0">
                <a:solidFill>
                  <a:srgbClr val="292929"/>
                </a:solidFill>
                <a:latin typeface="myriad-pro-regular"/>
                <a:cs typeface="Arial" pitchFamily="34" charset="0"/>
              </a:rPr>
              <a:t>Scenario:</a:t>
            </a:r>
            <a:r>
              <a:rPr lang="en-US" altLang="en-US" sz="2400" dirty="0">
                <a:solidFill>
                  <a:srgbClr val="292929"/>
                </a:solidFill>
                <a:latin typeface="myriad-pro-regular"/>
                <a:cs typeface="Arial" pitchFamily="34" charset="0"/>
              </a:rPr>
              <a:t> f</a:t>
            </a:r>
            <a:r>
              <a:rPr kumimoji="0" lang="en-US" altLang="en-US" sz="2400" b="0" i="0" u="none" strike="noStrike" cap="none" normalizeH="0" baseline="0" dirty="0">
                <a:ln>
                  <a:noFill/>
                </a:ln>
                <a:solidFill>
                  <a:srgbClr val="292929"/>
                </a:solidFill>
                <a:effectLst/>
                <a:latin typeface="myriad-pro-regular"/>
                <a:cs typeface="Arial" pitchFamily="34" charset="0"/>
              </a:rPr>
              <a:t>airly lengthy</a:t>
            </a:r>
            <a:r>
              <a:rPr kumimoji="0" lang="en-US" altLang="en-US" sz="2400" b="0" i="0" u="none" strike="noStrike" cap="none" normalizeH="0" dirty="0">
                <a:ln>
                  <a:noFill/>
                </a:ln>
                <a:solidFill>
                  <a:srgbClr val="292929"/>
                </a:solidFill>
                <a:effectLst/>
                <a:latin typeface="myriad-pro-regular"/>
                <a:cs typeface="Arial" pitchFamily="34" charset="0"/>
              </a:rPr>
              <a:t> study summary: see specimens on John’s website, IB specimen papers and May 2019</a:t>
            </a:r>
          </a:p>
          <a:p>
            <a:pPr lvl="1"/>
            <a:r>
              <a:rPr kumimoji="0" lang="en-US" altLang="en-US" sz="2200" b="0" i="0" u="none" strike="noStrike" cap="none" normalizeH="0" dirty="0">
                <a:ln>
                  <a:noFill/>
                </a:ln>
                <a:solidFill>
                  <a:srgbClr val="292929"/>
                </a:solidFill>
                <a:effectLst/>
                <a:latin typeface="myriad-pro-regular"/>
                <a:cs typeface="Arial" pitchFamily="34" charset="0"/>
              </a:rPr>
              <a:t>Since new guide, the scenario can be </a:t>
            </a:r>
            <a:r>
              <a:rPr kumimoji="0" lang="en-US" altLang="en-US" sz="2200" b="0" i="0" u="none" strike="noStrike" cap="none" normalizeH="0" dirty="0" err="1">
                <a:ln>
                  <a:noFill/>
                </a:ln>
                <a:solidFill>
                  <a:srgbClr val="292929"/>
                </a:solidFill>
                <a:effectLst/>
                <a:latin typeface="myriad-pro-regular"/>
                <a:cs typeface="Arial" pitchFamily="34" charset="0"/>
              </a:rPr>
              <a:t>quan</a:t>
            </a:r>
            <a:r>
              <a:rPr kumimoji="0" lang="en-US" altLang="en-US" sz="2200" b="0" i="0" u="none" strike="noStrike" cap="none" normalizeH="0" dirty="0">
                <a:ln>
                  <a:noFill/>
                </a:ln>
                <a:solidFill>
                  <a:srgbClr val="292929"/>
                </a:solidFill>
                <a:effectLst/>
                <a:latin typeface="myriad-pro-regular"/>
                <a:cs typeface="Arial" pitchFamily="34" charset="0"/>
              </a:rPr>
              <a:t>. or qual.</a:t>
            </a:r>
          </a:p>
          <a:p>
            <a:pPr lvl="0"/>
            <a:r>
              <a:rPr kumimoji="0" lang="en-US" altLang="en-US" sz="2400" b="0" i="0" u="none" strike="noStrike" cap="none" normalizeH="0" dirty="0">
                <a:ln>
                  <a:noFill/>
                </a:ln>
                <a:solidFill>
                  <a:srgbClr val="292929"/>
                </a:solidFill>
                <a:effectLst/>
                <a:latin typeface="myriad-pro-regular"/>
                <a:cs typeface="Arial" pitchFamily="34" charset="0"/>
              </a:rPr>
              <a:t>5 minutes reading before writing</a:t>
            </a:r>
          </a:p>
          <a:p>
            <a:pPr lvl="0"/>
            <a:r>
              <a:rPr lang="en-US" altLang="en-US" sz="2400" dirty="0">
                <a:solidFill>
                  <a:srgbClr val="292929"/>
                </a:solidFill>
                <a:latin typeface="myriad-pro-regular"/>
                <a:cs typeface="Arial" pitchFamily="34" charset="0"/>
              </a:rPr>
              <a:t>No annotation during the reading time.</a:t>
            </a:r>
          </a:p>
          <a:p>
            <a:pPr lvl="0"/>
            <a:r>
              <a:rPr kumimoji="0" lang="en-US" altLang="en-US" sz="2400" b="0" i="0" u="none" strike="noStrike" cap="none" normalizeH="0" dirty="0">
                <a:ln>
                  <a:noFill/>
                </a:ln>
                <a:solidFill>
                  <a:srgbClr val="292929"/>
                </a:solidFill>
                <a:effectLst/>
                <a:latin typeface="myriad-pro-regular"/>
                <a:cs typeface="Arial" pitchFamily="34" charset="0"/>
              </a:rPr>
              <a:t>Following the 5 mins, re-read and annotate</a:t>
            </a:r>
          </a:p>
          <a:p>
            <a:pPr lvl="0"/>
            <a:r>
              <a:rPr lang="en-US" altLang="en-US" sz="2400" dirty="0">
                <a:solidFill>
                  <a:srgbClr val="292929"/>
                </a:solidFill>
                <a:latin typeface="myriad-pro-regular"/>
                <a:cs typeface="Arial" pitchFamily="34" charset="0"/>
              </a:rPr>
              <a:t>Highlight information that helps you to understand the study and specifically to answer the three questions. </a:t>
            </a:r>
            <a:endParaRPr kumimoji="0" lang="en-US" altLang="en-US" sz="2400" b="0" i="0" u="none" strike="noStrike" cap="none" normalizeH="0" dirty="0">
              <a:ln>
                <a:noFill/>
              </a:ln>
              <a:solidFill>
                <a:srgbClr val="292929"/>
              </a:solidFill>
              <a:effectLst/>
              <a:latin typeface="myriad-pro-regular"/>
              <a:cs typeface="Arial" pitchFamily="34" charset="0"/>
            </a:endParaRPr>
          </a:p>
          <a:p>
            <a:endParaRPr lang="en-GB" dirty="0"/>
          </a:p>
        </p:txBody>
      </p:sp>
    </p:spTree>
    <p:extLst>
      <p:ext uri="{BB962C8B-B14F-4D97-AF65-F5344CB8AC3E}">
        <p14:creationId xmlns:p14="http://schemas.microsoft.com/office/powerpoint/2010/main" val="230785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Timing in this exam</a:t>
            </a:r>
          </a:p>
        </p:txBody>
      </p:sp>
      <p:sp>
        <p:nvSpPr>
          <p:cNvPr id="3" name="Content Placeholder 2"/>
          <p:cNvSpPr>
            <a:spLocks noGrp="1"/>
          </p:cNvSpPr>
          <p:nvPr>
            <p:ph idx="1"/>
          </p:nvPr>
        </p:nvSpPr>
        <p:spPr>
          <a:xfrm>
            <a:off x="1251676" y="1632204"/>
            <a:ext cx="5582261" cy="4993185"/>
          </a:xfrm>
        </p:spPr>
        <p:txBody>
          <a:bodyPr>
            <a:normAutofit/>
          </a:bodyPr>
          <a:lstStyle/>
          <a:p>
            <a:r>
              <a:rPr lang="en-GB" sz="2200" dirty="0">
                <a:solidFill>
                  <a:schemeClr val="bg2">
                    <a:lumMod val="25000"/>
                  </a:schemeClr>
                </a:solidFill>
              </a:rPr>
              <a:t>One hour and 24 marks available</a:t>
            </a:r>
          </a:p>
          <a:p>
            <a:r>
              <a:rPr lang="en-GB" sz="2200" dirty="0">
                <a:solidFill>
                  <a:schemeClr val="bg2">
                    <a:lumMod val="25000"/>
                  </a:schemeClr>
                </a:solidFill>
              </a:rPr>
              <a:t>10 mins for reading, annotating, planning, thinking and proofing</a:t>
            </a:r>
          </a:p>
          <a:p>
            <a:r>
              <a:rPr lang="en-GB" sz="2200" dirty="0">
                <a:solidFill>
                  <a:schemeClr val="bg2">
                    <a:lumMod val="25000"/>
                  </a:schemeClr>
                </a:solidFill>
              </a:rPr>
              <a:t>50 minutes for writing answers</a:t>
            </a:r>
          </a:p>
          <a:p>
            <a:r>
              <a:rPr lang="en-GB" sz="2200" dirty="0">
                <a:solidFill>
                  <a:schemeClr val="bg2">
                    <a:lumMod val="25000"/>
                  </a:schemeClr>
                </a:solidFill>
              </a:rPr>
              <a:t>2 minutes per mark approx.</a:t>
            </a:r>
          </a:p>
          <a:p>
            <a:r>
              <a:rPr lang="en-GB" sz="2200" dirty="0">
                <a:solidFill>
                  <a:schemeClr val="bg2">
                    <a:lumMod val="25000"/>
                  </a:schemeClr>
                </a:solidFill>
              </a:rPr>
              <a:t>Average-high level students write 40-50 words in 2 minutes, this would suggest quite a lot of writing per mark in most instances; </a:t>
            </a:r>
          </a:p>
          <a:p>
            <a:r>
              <a:rPr lang="en-GB" sz="2200" dirty="0">
                <a:solidFill>
                  <a:schemeClr val="bg2">
                    <a:lumMod val="25000"/>
                  </a:schemeClr>
                </a:solidFill>
              </a:rPr>
              <a:t>Roughly two richly detailed sentences per mark may be necessary in this paper.</a:t>
            </a:r>
          </a:p>
        </p:txBody>
      </p:sp>
      <p:pic>
        <p:nvPicPr>
          <p:cNvPr id="5" name="Picture 4">
            <a:extLst>
              <a:ext uri="{FF2B5EF4-FFF2-40B4-BE49-F238E27FC236}">
                <a16:creationId xmlns:a16="http://schemas.microsoft.com/office/drawing/2014/main" id="{01335F43-685B-48DB-848A-95C23353A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57773">
            <a:off x="7120883" y="1606732"/>
            <a:ext cx="3962064" cy="3874794"/>
          </a:xfrm>
          <a:prstGeom prst="rect">
            <a:avLst/>
          </a:prstGeom>
        </p:spPr>
      </p:pic>
    </p:spTree>
    <p:extLst>
      <p:ext uri="{BB962C8B-B14F-4D97-AF65-F5344CB8AC3E}">
        <p14:creationId xmlns:p14="http://schemas.microsoft.com/office/powerpoint/2010/main" val="271713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Question 1</a:t>
            </a:r>
          </a:p>
        </p:txBody>
      </p:sp>
      <p:sp>
        <p:nvSpPr>
          <p:cNvPr id="3" name="Content Placeholder 2"/>
          <p:cNvSpPr>
            <a:spLocks noGrp="1"/>
          </p:cNvSpPr>
          <p:nvPr>
            <p:ph idx="1"/>
          </p:nvPr>
        </p:nvSpPr>
        <p:spPr>
          <a:xfrm>
            <a:off x="1251676" y="1518228"/>
            <a:ext cx="10178322" cy="5085726"/>
          </a:xfrm>
        </p:spPr>
        <p:txBody>
          <a:bodyPr>
            <a:normAutofit/>
          </a:bodyPr>
          <a:lstStyle/>
          <a:p>
            <a:r>
              <a:rPr lang="en-US" altLang="en-US" sz="3200" b="1" dirty="0">
                <a:solidFill>
                  <a:schemeClr val="bg2">
                    <a:lumMod val="25000"/>
                  </a:schemeClr>
                </a:solidFill>
                <a:latin typeface="myriad-pro-regular"/>
                <a:cs typeface="Arial" pitchFamily="34" charset="0"/>
              </a:rPr>
              <a:t>T</a:t>
            </a:r>
            <a:r>
              <a:rPr kumimoji="0" lang="en-US" altLang="en-US" sz="3200" b="1" i="0" u="none" strike="noStrike" cap="none" normalizeH="0" baseline="0" dirty="0">
                <a:ln>
                  <a:noFill/>
                </a:ln>
                <a:solidFill>
                  <a:schemeClr val="bg2">
                    <a:lumMod val="25000"/>
                  </a:schemeClr>
                </a:solidFill>
                <a:effectLst/>
                <a:latin typeface="myriad-pro-regular"/>
                <a:cs typeface="Arial" pitchFamily="34" charset="0"/>
              </a:rPr>
              <a:t>hree</a:t>
            </a:r>
            <a:r>
              <a:rPr kumimoji="0" lang="en-US" altLang="en-US" sz="3200" b="0" i="0" u="none" strike="noStrike" cap="none" normalizeH="0" baseline="0" dirty="0">
                <a:ln>
                  <a:noFill/>
                </a:ln>
                <a:solidFill>
                  <a:schemeClr val="bg2">
                    <a:lumMod val="25000"/>
                  </a:schemeClr>
                </a:solidFill>
                <a:effectLst/>
                <a:latin typeface="myriad-pro-regular"/>
                <a:cs typeface="Arial" pitchFamily="34" charset="0"/>
              </a:rPr>
              <a:t> parts, each worth 3 marks;</a:t>
            </a:r>
            <a:r>
              <a:rPr kumimoji="0" lang="en-US" altLang="en-US" sz="3200" b="0" i="0" u="none" strike="noStrike" cap="none" normalizeH="0" dirty="0">
                <a:ln>
                  <a:noFill/>
                </a:ln>
                <a:solidFill>
                  <a:schemeClr val="bg2">
                    <a:lumMod val="25000"/>
                  </a:schemeClr>
                </a:solidFill>
                <a:effectLst/>
                <a:latin typeface="myriad-pro-regular"/>
                <a:cs typeface="Arial" pitchFamily="34" charset="0"/>
              </a:rPr>
              <a:t> marked using </a:t>
            </a:r>
            <a:r>
              <a:rPr kumimoji="0" lang="en-US" altLang="en-US" sz="3200" b="0" i="0" u="none" strike="noStrike" cap="none" normalizeH="0" baseline="0" dirty="0">
                <a:ln>
                  <a:noFill/>
                </a:ln>
                <a:solidFill>
                  <a:schemeClr val="bg2">
                    <a:lumMod val="25000"/>
                  </a:schemeClr>
                </a:solidFill>
                <a:effectLst/>
                <a:latin typeface="myriad-pro-regular"/>
                <a:cs typeface="Arial" pitchFamily="34" charset="0"/>
              </a:rPr>
              <a:t>an ‘analytical mark scheme’.</a:t>
            </a:r>
          </a:p>
          <a:p>
            <a:r>
              <a:rPr lang="en-US" sz="3200" dirty="0">
                <a:solidFill>
                  <a:schemeClr val="bg2">
                    <a:lumMod val="25000"/>
                  </a:schemeClr>
                </a:solidFill>
                <a:latin typeface="myriad-pro-regular"/>
                <a:cs typeface="Arial" pitchFamily="34" charset="0"/>
              </a:rPr>
              <a:t>The three questions are:</a:t>
            </a:r>
          </a:p>
          <a:p>
            <a:pPr lvl="1"/>
            <a:r>
              <a:rPr lang="en-GB" sz="3200" b="1" dirty="0">
                <a:solidFill>
                  <a:schemeClr val="bg2">
                    <a:lumMod val="25000"/>
                  </a:schemeClr>
                </a:solidFill>
              </a:rPr>
              <a:t>Identify </a:t>
            </a:r>
            <a:r>
              <a:rPr lang="en-GB" sz="3200" dirty="0">
                <a:solidFill>
                  <a:schemeClr val="bg2">
                    <a:lumMod val="25000"/>
                  </a:schemeClr>
                </a:solidFill>
              </a:rPr>
              <a:t>the research method used and outline two characteristics of the method. (3) </a:t>
            </a:r>
            <a:r>
              <a:rPr lang="en-GB" sz="3200" b="1" dirty="0">
                <a:solidFill>
                  <a:schemeClr val="bg2">
                    <a:lumMod val="25000"/>
                  </a:schemeClr>
                </a:solidFill>
                <a:effectLst/>
              </a:rPr>
              <a:t>Describe</a:t>
            </a:r>
            <a:r>
              <a:rPr lang="en-GB" sz="3200" dirty="0">
                <a:solidFill>
                  <a:schemeClr val="bg2">
                    <a:lumMod val="25000"/>
                  </a:schemeClr>
                </a:solidFill>
                <a:effectLst/>
              </a:rPr>
              <a:t> the sampling method used in the study. (3)</a:t>
            </a:r>
          </a:p>
          <a:p>
            <a:pPr lvl="1"/>
            <a:r>
              <a:rPr lang="en-GB" sz="3200" b="1" dirty="0">
                <a:solidFill>
                  <a:schemeClr val="bg2">
                    <a:lumMod val="25000"/>
                  </a:schemeClr>
                </a:solidFill>
                <a:effectLst/>
              </a:rPr>
              <a:t>Suggest</a:t>
            </a:r>
            <a:r>
              <a:rPr lang="en-GB" sz="3200" dirty="0">
                <a:solidFill>
                  <a:schemeClr val="bg2">
                    <a:lumMod val="25000"/>
                  </a:schemeClr>
                </a:solidFill>
                <a:effectLst/>
              </a:rPr>
              <a:t> an alternative or additional research method giving one reason for your choice. (3)</a:t>
            </a:r>
          </a:p>
          <a:p>
            <a:pPr lvl="1"/>
            <a:endParaRPr lang="en-GB" dirty="0">
              <a:effectLst/>
            </a:endParaRPr>
          </a:p>
          <a:p>
            <a:pPr lvl="1"/>
            <a:endParaRPr lang="en-GB" dirty="0">
              <a:solidFill>
                <a:prstClr val="black"/>
              </a:solidFill>
            </a:endParaRPr>
          </a:p>
          <a:p>
            <a:pPr lvl="1"/>
            <a:endParaRPr lang="en-GB" dirty="0"/>
          </a:p>
        </p:txBody>
      </p:sp>
    </p:spTree>
    <p:extLst>
      <p:ext uri="{BB962C8B-B14F-4D97-AF65-F5344CB8AC3E}">
        <p14:creationId xmlns:p14="http://schemas.microsoft.com/office/powerpoint/2010/main" val="261555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GB" sz="3200" b="1" dirty="0">
                <a:solidFill>
                  <a:prstClr val="black"/>
                </a:solidFill>
              </a:rPr>
              <a:t>Identify </a:t>
            </a:r>
            <a:r>
              <a:rPr lang="en-GB" sz="3200" dirty="0">
                <a:solidFill>
                  <a:prstClr val="black"/>
                </a:solidFill>
              </a:rPr>
              <a:t>the research method used and outline two characteristics of the method. (3)</a:t>
            </a:r>
            <a:endParaRPr lang="en-GB" sz="3200" dirty="0"/>
          </a:p>
        </p:txBody>
      </p:sp>
      <p:sp>
        <p:nvSpPr>
          <p:cNvPr id="9" name="Content Placeholder 8"/>
          <p:cNvSpPr>
            <a:spLocks noGrp="1"/>
          </p:cNvSpPr>
          <p:nvPr>
            <p:ph idx="1"/>
          </p:nvPr>
        </p:nvSpPr>
        <p:spPr>
          <a:xfrm>
            <a:off x="929707" y="1874519"/>
            <a:ext cx="10789788" cy="4782955"/>
          </a:xfrm>
        </p:spPr>
        <p:txBody>
          <a:bodyPr>
            <a:normAutofit/>
          </a:bodyPr>
          <a:lstStyle/>
          <a:p>
            <a:r>
              <a:rPr lang="en-GB" sz="3200" dirty="0"/>
              <a:t>Take care! The IB recognises specific things as </a:t>
            </a:r>
            <a:r>
              <a:rPr lang="en-GB" sz="3200" b="1" dirty="0"/>
              <a:t>research methods </a:t>
            </a:r>
            <a:r>
              <a:rPr lang="en-GB" sz="3200" dirty="0"/>
              <a:t>- make sure you select from the trusted methods </a:t>
            </a:r>
            <a:r>
              <a:rPr lang="en-GB" sz="3200" dirty="0">
                <a:sym typeface="Wingdings" panose="05000000000000000000" pitchFamily="2" charset="2"/>
              </a:rPr>
              <a:t></a:t>
            </a:r>
          </a:p>
          <a:p>
            <a:r>
              <a:rPr lang="en-GB" sz="3200" dirty="0">
                <a:sym typeface="Wingdings" panose="05000000000000000000" pitchFamily="2" charset="2"/>
              </a:rPr>
              <a:t>the research method is likely to be explicitly mentioned in the scenario;  finding this information is your first job!</a:t>
            </a:r>
          </a:p>
          <a:p>
            <a:r>
              <a:rPr lang="en-GB" sz="3200" dirty="0">
                <a:sym typeface="Wingdings" panose="05000000000000000000" pitchFamily="2" charset="2"/>
              </a:rPr>
              <a:t>it may not be mentioned explicitly - you will need to find information which helps you to identify the method</a:t>
            </a:r>
          </a:p>
          <a:p>
            <a:r>
              <a:rPr lang="en-GB" sz="3200" dirty="0">
                <a:sym typeface="Wingdings" panose="05000000000000000000" pitchFamily="2" charset="2"/>
              </a:rPr>
              <a:t>See May 2018 and model answers</a:t>
            </a:r>
            <a:endParaRPr lang="en-GB" sz="3200" dirty="0"/>
          </a:p>
        </p:txBody>
      </p:sp>
      <p:sp>
        <p:nvSpPr>
          <p:cNvPr id="8" name="Rectangle 1"/>
          <p:cNvSpPr>
            <a:spLocks noChangeArrowheads="1"/>
          </p:cNvSpPr>
          <p:nvPr/>
        </p:nvSpPr>
        <p:spPr bwMode="auto">
          <a:xfrm>
            <a:off x="-1764704" y="1102227"/>
            <a:ext cx="65" cy="13483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0" rIns="0" bIns="7935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eaLnBrk="0" hangingPunct="0"/>
            <a:endParaRPr lang="en-US" altLang="en-US" sz="7200" b="1" dirty="0">
              <a:solidFill>
                <a:srgbClr val="292929"/>
              </a:solidFill>
              <a:latin typeface="myriad-pro-regular"/>
            </a:endParaRPr>
          </a:p>
        </p:txBody>
      </p:sp>
    </p:spTree>
    <p:extLst>
      <p:ext uri="{BB962C8B-B14F-4D97-AF65-F5344CB8AC3E}">
        <p14:creationId xmlns:p14="http://schemas.microsoft.com/office/powerpoint/2010/main" val="40332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6" y="693785"/>
            <a:ext cx="8229600" cy="862299"/>
          </a:xfrm>
        </p:spPr>
        <p:txBody>
          <a:bodyPr>
            <a:normAutofit fontScale="90000"/>
          </a:bodyPr>
          <a:lstStyle/>
          <a:p>
            <a:r>
              <a:rPr lang="en-GB" dirty="0"/>
              <a:t>Suitable Research Methods</a:t>
            </a:r>
          </a:p>
        </p:txBody>
      </p:sp>
      <p:graphicFrame>
        <p:nvGraphicFramePr>
          <p:cNvPr id="4" name="Table 3">
            <a:extLst>
              <a:ext uri="{FF2B5EF4-FFF2-40B4-BE49-F238E27FC236}">
                <a16:creationId xmlns:a16="http://schemas.microsoft.com/office/drawing/2014/main" id="{6B1669C9-62CF-4163-8416-4B0103767869}"/>
              </a:ext>
            </a:extLst>
          </p:cNvPr>
          <p:cNvGraphicFramePr>
            <a:graphicFrameLocks noGrp="1"/>
          </p:cNvGraphicFramePr>
          <p:nvPr>
            <p:extLst>
              <p:ext uri="{D42A27DB-BD31-4B8C-83A1-F6EECF244321}">
                <p14:modId xmlns:p14="http://schemas.microsoft.com/office/powerpoint/2010/main" val="4239899821"/>
              </p:ext>
            </p:extLst>
          </p:nvPr>
        </p:nvGraphicFramePr>
        <p:xfrm>
          <a:off x="2221956" y="1785450"/>
          <a:ext cx="8128000" cy="42062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751295563"/>
                    </a:ext>
                  </a:extLst>
                </a:gridCol>
                <a:gridCol w="4064000">
                  <a:extLst>
                    <a:ext uri="{9D8B030D-6E8A-4147-A177-3AD203B41FA5}">
                      <a16:colId xmlns:a16="http://schemas.microsoft.com/office/drawing/2014/main" val="4281297696"/>
                    </a:ext>
                  </a:extLst>
                </a:gridCol>
              </a:tblGrid>
              <a:tr h="0">
                <a:tc>
                  <a:txBody>
                    <a:bodyPr/>
                    <a:lstStyle/>
                    <a:p>
                      <a:r>
                        <a:rPr lang="en-GB" sz="2400" dirty="0"/>
                        <a:t>Quantitative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Qualitative</a:t>
                      </a:r>
                    </a:p>
                  </a:txBody>
                  <a:tcPr/>
                </a:tc>
                <a:extLst>
                  <a:ext uri="{0D108BD9-81ED-4DB2-BD59-A6C34878D82A}">
                    <a16:rowId xmlns:a16="http://schemas.microsoft.com/office/drawing/2014/main" val="31360976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Laboratory Experiment</a:t>
                      </a:r>
                    </a:p>
                  </a:txBody>
                  <a:tcPr/>
                </a:tc>
                <a:tc>
                  <a:txBody>
                    <a:bodyPr/>
                    <a:lstStyle/>
                    <a:p>
                      <a:r>
                        <a:rPr lang="en-GB" dirty="0"/>
                        <a:t>Case studies</a:t>
                      </a:r>
                    </a:p>
                    <a:p>
                      <a:endParaRPr lang="en-GB" dirty="0"/>
                    </a:p>
                  </a:txBody>
                  <a:tcPr/>
                </a:tc>
                <a:extLst>
                  <a:ext uri="{0D108BD9-81ED-4DB2-BD59-A6C34878D82A}">
                    <a16:rowId xmlns:a16="http://schemas.microsoft.com/office/drawing/2014/main" val="1208783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Field Experiment</a:t>
                      </a:r>
                    </a:p>
                  </a:txBody>
                  <a:tcPr/>
                </a:tc>
                <a:tc>
                  <a:txBody>
                    <a:bodyPr/>
                    <a:lstStyle/>
                    <a:p>
                      <a:r>
                        <a:rPr lang="en-GB" dirty="0"/>
                        <a:t>Naturalistic Observations; participant/non-participant, overt/covert</a:t>
                      </a:r>
                    </a:p>
                    <a:p>
                      <a:endParaRPr lang="en-GB" dirty="0"/>
                    </a:p>
                  </a:txBody>
                  <a:tcPr/>
                </a:tc>
                <a:extLst>
                  <a:ext uri="{0D108BD9-81ED-4DB2-BD59-A6C34878D82A}">
                    <a16:rowId xmlns:a16="http://schemas.microsoft.com/office/drawing/2014/main" val="41786093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Quasi Experiment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Interviews; semi structured, unstructured and focus groups</a:t>
                      </a:r>
                    </a:p>
                    <a:p>
                      <a:endParaRPr lang="en-GB" dirty="0"/>
                    </a:p>
                  </a:txBody>
                  <a:tcPr/>
                </a:tc>
                <a:extLst>
                  <a:ext uri="{0D108BD9-81ED-4DB2-BD59-A6C34878D82A}">
                    <a16:rowId xmlns:a16="http://schemas.microsoft.com/office/drawing/2014/main" val="30643618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Natural Experiment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endParaRPr lang="en-GB"/>
                    </a:p>
                  </a:txBody>
                  <a:tcPr/>
                </a:tc>
                <a:extLst>
                  <a:ext uri="{0D108BD9-81ED-4DB2-BD59-A6C34878D82A}">
                    <a16:rowId xmlns:a16="http://schemas.microsoft.com/office/drawing/2014/main" val="10219356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Correlational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endParaRPr lang="en-GB" dirty="0"/>
                    </a:p>
                  </a:txBody>
                  <a:tcPr/>
                </a:tc>
                <a:extLst>
                  <a:ext uri="{0D108BD9-81ED-4DB2-BD59-A6C34878D82A}">
                    <a16:rowId xmlns:a16="http://schemas.microsoft.com/office/drawing/2014/main" val="2020181610"/>
                  </a:ext>
                </a:extLst>
              </a:tr>
            </a:tbl>
          </a:graphicData>
        </a:graphic>
      </p:graphicFrame>
    </p:spTree>
    <p:extLst>
      <p:ext uri="{BB962C8B-B14F-4D97-AF65-F5344CB8AC3E}">
        <p14:creationId xmlns:p14="http://schemas.microsoft.com/office/powerpoint/2010/main" val="72128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Timing in Q1a</a:t>
            </a:r>
          </a:p>
        </p:txBody>
      </p:sp>
      <p:sp>
        <p:nvSpPr>
          <p:cNvPr id="3" name="Content Placeholder 2"/>
          <p:cNvSpPr>
            <a:spLocks noGrp="1"/>
          </p:cNvSpPr>
          <p:nvPr>
            <p:ph idx="1"/>
          </p:nvPr>
        </p:nvSpPr>
        <p:spPr>
          <a:xfrm>
            <a:off x="1251676" y="1515979"/>
            <a:ext cx="10406924" cy="5173579"/>
          </a:xfrm>
        </p:spPr>
        <p:txBody>
          <a:bodyPr>
            <a:normAutofit/>
          </a:bodyPr>
          <a:lstStyle/>
          <a:p>
            <a:r>
              <a:rPr lang="en-GB" sz="2800" dirty="0"/>
              <a:t>The commands terms in this question are </a:t>
            </a:r>
            <a:r>
              <a:rPr lang="en-GB" sz="2800" b="1" dirty="0"/>
              <a:t>identify</a:t>
            </a:r>
            <a:r>
              <a:rPr lang="en-GB" sz="2800" dirty="0"/>
              <a:t> and </a:t>
            </a:r>
            <a:r>
              <a:rPr lang="en-GB" sz="2800" b="1" dirty="0"/>
              <a:t>outline</a:t>
            </a:r>
          </a:p>
          <a:p>
            <a:r>
              <a:rPr lang="en-GB" sz="2800" dirty="0"/>
              <a:t>Roughly 2 minutes per mark, however identifying a research method literally requires two or three words</a:t>
            </a:r>
          </a:p>
          <a:p>
            <a:r>
              <a:rPr lang="en-GB" sz="2800" dirty="0"/>
              <a:t>Suggested 40-50 words per mark yet this may be excessive given the command term is outline,</a:t>
            </a:r>
          </a:p>
          <a:p>
            <a:r>
              <a:rPr lang="en-GB" sz="2800" dirty="0"/>
              <a:t>While its important not to write too little and miss marks through brevity you also don’t want to waste time as saving a little time here could give you more time on the more demanding questions</a:t>
            </a:r>
          </a:p>
        </p:txBody>
      </p:sp>
    </p:spTree>
    <p:extLst>
      <p:ext uri="{BB962C8B-B14F-4D97-AF65-F5344CB8AC3E}">
        <p14:creationId xmlns:p14="http://schemas.microsoft.com/office/powerpoint/2010/main" val="308581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35F5-D8F8-4C4E-B1F4-D4D4C86D7517}"/>
              </a:ext>
            </a:extLst>
          </p:cNvPr>
          <p:cNvSpPr>
            <a:spLocks noGrp="1"/>
          </p:cNvSpPr>
          <p:nvPr>
            <p:ph type="title"/>
          </p:nvPr>
        </p:nvSpPr>
        <p:spPr>
          <a:xfrm>
            <a:off x="1251676" y="382383"/>
            <a:ext cx="10178323" cy="820775"/>
          </a:xfrm>
        </p:spPr>
        <p:txBody>
          <a:bodyPr/>
          <a:lstStyle/>
          <a:p>
            <a:r>
              <a:rPr lang="en-GB" dirty="0"/>
              <a:t>How are marks allocated in Q1a</a:t>
            </a:r>
          </a:p>
        </p:txBody>
      </p:sp>
      <p:sp>
        <p:nvSpPr>
          <p:cNvPr id="3" name="Content Placeholder 2">
            <a:extLst>
              <a:ext uri="{FF2B5EF4-FFF2-40B4-BE49-F238E27FC236}">
                <a16:creationId xmlns:a16="http://schemas.microsoft.com/office/drawing/2014/main" id="{50D392DB-B427-42E9-88B2-A66A82CD49D4}"/>
              </a:ext>
            </a:extLst>
          </p:cNvPr>
          <p:cNvSpPr>
            <a:spLocks noGrp="1"/>
          </p:cNvSpPr>
          <p:nvPr>
            <p:ph idx="1"/>
          </p:nvPr>
        </p:nvSpPr>
        <p:spPr>
          <a:xfrm>
            <a:off x="1251676" y="1475874"/>
            <a:ext cx="10025924" cy="5229726"/>
          </a:xfrm>
        </p:spPr>
        <p:txBody>
          <a:bodyPr>
            <a:normAutofit/>
          </a:bodyPr>
          <a:lstStyle/>
          <a:p>
            <a:r>
              <a:rPr lang="en-GB" sz="3200" dirty="0"/>
              <a:t>First mark is for correctly identifying the method; this may be easier said than done; see May 2019</a:t>
            </a:r>
          </a:p>
          <a:p>
            <a:r>
              <a:rPr lang="en-GB" sz="3200" dirty="0"/>
              <a:t>Make sure you give as specific an answer as possible, e.g. semi-structured interview as opposed to interview</a:t>
            </a:r>
          </a:p>
          <a:p>
            <a:r>
              <a:rPr lang="en-GB" sz="3200" dirty="0"/>
              <a:t>When describing characteristics be sure to relate the points that you make to examples from the scenario; if you check out the specimen mark scheme you will see that this ha been done within each bullet-point</a:t>
            </a:r>
          </a:p>
        </p:txBody>
      </p:sp>
    </p:spTree>
    <p:extLst>
      <p:ext uri="{BB962C8B-B14F-4D97-AF65-F5344CB8AC3E}">
        <p14:creationId xmlns:p14="http://schemas.microsoft.com/office/powerpoint/2010/main" val="23206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Interview</a:t>
            </a:r>
          </a:p>
        </p:txBody>
      </p:sp>
      <p:sp>
        <p:nvSpPr>
          <p:cNvPr id="3" name="Content Placeholder 2"/>
          <p:cNvSpPr>
            <a:spLocks noGrp="1"/>
          </p:cNvSpPr>
          <p:nvPr>
            <p:ph idx="1"/>
          </p:nvPr>
        </p:nvSpPr>
        <p:spPr>
          <a:xfrm>
            <a:off x="1251676" y="1460904"/>
            <a:ext cx="10178322" cy="4713387"/>
          </a:xfrm>
        </p:spPr>
        <p:txBody>
          <a:bodyPr>
            <a:normAutofit/>
          </a:bodyPr>
          <a:lstStyle/>
          <a:p>
            <a:r>
              <a:rPr lang="en-GB" sz="2800" dirty="0"/>
              <a:t>The guide mentions three types of interview: </a:t>
            </a:r>
          </a:p>
          <a:p>
            <a:pPr lvl="1"/>
            <a:r>
              <a:rPr lang="en-GB" sz="2800" dirty="0"/>
              <a:t>Unstructured</a:t>
            </a:r>
          </a:p>
          <a:p>
            <a:pPr lvl="1"/>
            <a:r>
              <a:rPr lang="en-GB" sz="2800" dirty="0"/>
              <a:t>Semi-structured</a:t>
            </a:r>
          </a:p>
          <a:p>
            <a:pPr lvl="1"/>
            <a:r>
              <a:rPr lang="en-GB" sz="2800" dirty="0"/>
              <a:t>Focus groups</a:t>
            </a:r>
          </a:p>
          <a:p>
            <a:r>
              <a:rPr lang="en-GB" sz="2800" dirty="0"/>
              <a:t>Be sure to identify the type of interview used; simply stating interview may not get you the mark</a:t>
            </a:r>
          </a:p>
          <a:p>
            <a:r>
              <a:rPr lang="en-GB" sz="2800" dirty="0"/>
              <a:t>e.g. write ‘semi-structured interview’ not ‘interview’.</a:t>
            </a:r>
          </a:p>
        </p:txBody>
      </p:sp>
    </p:spTree>
    <p:extLst>
      <p:ext uri="{BB962C8B-B14F-4D97-AF65-F5344CB8AC3E}">
        <p14:creationId xmlns:p14="http://schemas.microsoft.com/office/powerpoint/2010/main" val="122029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Drop-down menu: Interviews</a:t>
            </a:r>
          </a:p>
        </p:txBody>
      </p:sp>
      <p:sp>
        <p:nvSpPr>
          <p:cNvPr id="3" name="Content Placeholder 2"/>
          <p:cNvSpPr>
            <a:spLocks noGrp="1"/>
          </p:cNvSpPr>
          <p:nvPr>
            <p:ph idx="1"/>
          </p:nvPr>
        </p:nvSpPr>
        <p:spPr>
          <a:xfrm>
            <a:off x="1251678" y="1389893"/>
            <a:ext cx="10178322" cy="3593591"/>
          </a:xfrm>
        </p:spPr>
        <p:txBody>
          <a:bodyPr>
            <a:normAutofit/>
          </a:bodyPr>
          <a:lstStyle/>
          <a:p>
            <a:r>
              <a:rPr lang="en-GB" sz="2800" dirty="0"/>
              <a:t>Used to gain an insight into people’s thoughts, opinions and feelings from their own point of view.</a:t>
            </a:r>
          </a:p>
          <a:p>
            <a:r>
              <a:rPr lang="en-GB" sz="2800" dirty="0"/>
              <a:t>May be followed by surveys (a quantitative method) to collect data from a representative sample so that the findings can be generalized to a larger population. </a:t>
            </a:r>
          </a:p>
          <a:p>
            <a:r>
              <a:rPr lang="en-GB" sz="2800" dirty="0"/>
              <a:t>Could, for example, be a useful way to explore a psychological phenomenon in a case study.</a:t>
            </a:r>
          </a:p>
          <a:p>
            <a:endParaRPr lang="en-GB" dirty="0"/>
          </a:p>
        </p:txBody>
      </p:sp>
    </p:spTree>
    <p:extLst>
      <p:ext uri="{BB962C8B-B14F-4D97-AF65-F5344CB8AC3E}">
        <p14:creationId xmlns:p14="http://schemas.microsoft.com/office/powerpoint/2010/main" val="2629588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Characteristics of Interviews:                   Semi-structured </a:t>
            </a:r>
          </a:p>
        </p:txBody>
      </p:sp>
      <p:sp>
        <p:nvSpPr>
          <p:cNvPr id="3" name="Content Placeholder 2"/>
          <p:cNvSpPr>
            <a:spLocks noGrp="1"/>
          </p:cNvSpPr>
          <p:nvPr>
            <p:ph idx="1"/>
          </p:nvPr>
        </p:nvSpPr>
        <p:spPr>
          <a:xfrm>
            <a:off x="1251678" y="2286001"/>
            <a:ext cx="10178322" cy="4450079"/>
          </a:xfrm>
        </p:spPr>
        <p:txBody>
          <a:bodyPr>
            <a:normAutofit lnSpcReduction="10000"/>
          </a:bodyPr>
          <a:lstStyle/>
          <a:p>
            <a:r>
              <a:rPr lang="en-GB" dirty="0"/>
              <a:t>Interview schedule specifies pre-determined  topics or themes to be explored; creating an interview schedule means the researchers should ensure that these topics are discussed and they can be agreed with the interviewee in advance of giving informed consent</a:t>
            </a:r>
          </a:p>
          <a:p>
            <a:r>
              <a:rPr lang="en-GB" dirty="0"/>
              <a:t>The interviewer can deviate from the questions in the interview schedule and ask questions in a different order or introduce new questions based on the interviewee’s previous response</a:t>
            </a:r>
          </a:p>
          <a:p>
            <a:r>
              <a:rPr lang="en-GB" dirty="0"/>
              <a:t>Interview schedule may include both open and closed questions: </a:t>
            </a:r>
          </a:p>
          <a:p>
            <a:pPr lvl="1"/>
            <a:r>
              <a:rPr lang="en-GB" dirty="0"/>
              <a:t>open questions prompt longer, richer answers from respondent allowing them to elaborate in their own words without being guided in any particular direction  by the interviewer</a:t>
            </a:r>
          </a:p>
          <a:p>
            <a:pPr lvl="1"/>
            <a:r>
              <a:rPr lang="en-GB" dirty="0"/>
              <a:t>closed questions result in brief, precise answers of just a few words. </a:t>
            </a:r>
          </a:p>
          <a:p>
            <a:r>
              <a:rPr lang="en-GB" dirty="0"/>
              <a:t>Informal and conversational ; the face-to-face situation and the open-ended questions may resemble a normal conversation and facilitate a rapport between the interviewer and the respondent which may be helpful in getting the respondent to give detailed answers to more sensitive topics.</a:t>
            </a:r>
          </a:p>
        </p:txBody>
      </p:sp>
    </p:spTree>
    <p:extLst>
      <p:ext uri="{BB962C8B-B14F-4D97-AF65-F5344CB8AC3E}">
        <p14:creationId xmlns:p14="http://schemas.microsoft.com/office/powerpoint/2010/main" val="313583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Characteristics of Interviews:                   Unstructured </a:t>
            </a:r>
          </a:p>
        </p:txBody>
      </p:sp>
      <p:sp>
        <p:nvSpPr>
          <p:cNvPr id="3" name="Content Placeholder 2"/>
          <p:cNvSpPr>
            <a:spLocks noGrp="1"/>
          </p:cNvSpPr>
          <p:nvPr>
            <p:ph idx="1"/>
          </p:nvPr>
        </p:nvSpPr>
        <p:spPr>
          <a:xfrm>
            <a:off x="1251678" y="2286001"/>
            <a:ext cx="10178322" cy="4571999"/>
          </a:xfrm>
        </p:spPr>
        <p:txBody>
          <a:bodyPr>
            <a:normAutofit/>
          </a:bodyPr>
          <a:lstStyle/>
          <a:p>
            <a:r>
              <a:rPr lang="en-GB" dirty="0"/>
              <a:t>The unstructured interview is characterised by flexibility and freedom</a:t>
            </a:r>
          </a:p>
          <a:p>
            <a:r>
              <a:rPr lang="en-GB" dirty="0"/>
              <a:t>the interviews schedule specifies topics/themes but is not broken down into individual questions, with specific wordings; </a:t>
            </a:r>
          </a:p>
          <a:p>
            <a:r>
              <a:rPr lang="en-GB" dirty="0"/>
              <a:t>questions are constructed ad hoc based on the direction taken by the intervewee.</a:t>
            </a:r>
          </a:p>
          <a:p>
            <a:r>
              <a:rPr lang="en-GB" dirty="0"/>
              <a:t>The interviewee guides the nature of the interviewer’s questions thus well suited to </a:t>
            </a:r>
            <a:r>
              <a:rPr lang="en-GB" dirty="0" err="1"/>
              <a:t>Pps</a:t>
            </a:r>
            <a:r>
              <a:rPr lang="en-GB" dirty="0"/>
              <a:t> from diverse backgrounds who may have differing experiences/perspectives</a:t>
            </a:r>
          </a:p>
          <a:p>
            <a:r>
              <a:rPr lang="en-GB" dirty="0"/>
              <a:t>Can be more revealing than other types of interview which are guided by the preconceptions of interviewer’s who create the schedules; can increase validity </a:t>
            </a:r>
          </a:p>
          <a:p>
            <a:endParaRPr lang="en-GB" dirty="0"/>
          </a:p>
        </p:txBody>
      </p:sp>
    </p:spTree>
    <p:extLst>
      <p:ext uri="{BB962C8B-B14F-4D97-AF65-F5344CB8AC3E}">
        <p14:creationId xmlns:p14="http://schemas.microsoft.com/office/powerpoint/2010/main" val="227398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Characteristics of Interviews:                   Focus groups</a:t>
            </a:r>
          </a:p>
        </p:txBody>
      </p:sp>
      <p:sp>
        <p:nvSpPr>
          <p:cNvPr id="3" name="Content Placeholder 2"/>
          <p:cNvSpPr>
            <a:spLocks noGrp="1"/>
          </p:cNvSpPr>
          <p:nvPr>
            <p:ph idx="1"/>
          </p:nvPr>
        </p:nvSpPr>
        <p:spPr/>
        <p:txBody>
          <a:bodyPr>
            <a:normAutofit fontScale="70000" lnSpcReduction="20000"/>
          </a:bodyPr>
          <a:lstStyle/>
          <a:p>
            <a:r>
              <a:rPr lang="en-GB" sz="3600" dirty="0"/>
              <a:t>A focus group is a group interview which is used to study what a specific group of people think or feel about a topic</a:t>
            </a:r>
          </a:p>
          <a:p>
            <a:pPr lvl="1"/>
            <a:r>
              <a:rPr lang="en-GB" sz="3600" dirty="0"/>
              <a:t>Group size- eight to twelve people.</a:t>
            </a:r>
          </a:p>
          <a:p>
            <a:pPr lvl="1"/>
            <a:r>
              <a:rPr lang="en-GB" sz="3600" dirty="0"/>
              <a:t>May be difficult for everyone to participate actively if group is too big</a:t>
            </a:r>
          </a:p>
          <a:p>
            <a:pPr lvl="1"/>
            <a:r>
              <a:rPr lang="en-GB" sz="3600" dirty="0"/>
              <a:t>focus group members often share a common characteristic relevant to the research meaning purposive sampling is ideal here.</a:t>
            </a:r>
          </a:p>
          <a:p>
            <a:pPr lvl="1"/>
            <a:r>
              <a:rPr lang="en-GB" sz="3600" dirty="0"/>
              <a:t>Sometimes </a:t>
            </a:r>
            <a:r>
              <a:rPr lang="en-GB" sz="3600" dirty="0" err="1"/>
              <a:t>Pps</a:t>
            </a:r>
            <a:r>
              <a:rPr lang="en-GB" sz="3600" dirty="0"/>
              <a:t> already know each other so might use snowball sampling </a:t>
            </a:r>
          </a:p>
          <a:p>
            <a:endParaRPr lang="en-GB" dirty="0"/>
          </a:p>
        </p:txBody>
      </p:sp>
    </p:spTree>
    <p:extLst>
      <p:ext uri="{BB962C8B-B14F-4D97-AF65-F5344CB8AC3E}">
        <p14:creationId xmlns:p14="http://schemas.microsoft.com/office/powerpoint/2010/main" val="192196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BAE43-0B1B-4A50-87FF-BF5C3676F13C}"/>
              </a:ext>
            </a:extLst>
          </p:cNvPr>
          <p:cNvSpPr>
            <a:spLocks noGrp="1"/>
          </p:cNvSpPr>
          <p:nvPr>
            <p:ph type="title"/>
          </p:nvPr>
        </p:nvSpPr>
        <p:spPr>
          <a:xfrm>
            <a:off x="1251678" y="382385"/>
            <a:ext cx="10178322" cy="897775"/>
          </a:xfrm>
        </p:spPr>
        <p:txBody>
          <a:bodyPr/>
          <a:lstStyle/>
          <a:p>
            <a:r>
              <a:rPr lang="en-GB" dirty="0"/>
              <a:t>Focus Groups Cont’d</a:t>
            </a:r>
          </a:p>
        </p:txBody>
      </p:sp>
      <p:sp>
        <p:nvSpPr>
          <p:cNvPr id="3" name="Content Placeholder 2">
            <a:extLst>
              <a:ext uri="{FF2B5EF4-FFF2-40B4-BE49-F238E27FC236}">
                <a16:creationId xmlns:a16="http://schemas.microsoft.com/office/drawing/2014/main" id="{EEC1292A-914B-4DDC-ABC3-799F6F47A183}"/>
              </a:ext>
            </a:extLst>
          </p:cNvPr>
          <p:cNvSpPr>
            <a:spLocks noGrp="1"/>
          </p:cNvSpPr>
          <p:nvPr>
            <p:ph idx="1"/>
          </p:nvPr>
        </p:nvSpPr>
        <p:spPr>
          <a:xfrm>
            <a:off x="1251678" y="1388226"/>
            <a:ext cx="10178322" cy="5087389"/>
          </a:xfrm>
        </p:spPr>
        <p:txBody>
          <a:bodyPr>
            <a:normAutofit fontScale="62500" lnSpcReduction="20000"/>
          </a:bodyPr>
          <a:lstStyle/>
          <a:p>
            <a:r>
              <a:rPr lang="en-GB" sz="3600" dirty="0"/>
              <a:t>group processes help people explore and clarify their views in ways that would be difficult to achieve in one-to-one interviews</a:t>
            </a:r>
          </a:p>
          <a:p>
            <a:pPr lvl="1"/>
            <a:r>
              <a:rPr lang="en-GB" sz="3600" dirty="0"/>
              <a:t>Shared experience often bonds the group allowing for a quick sense of belonging and trust which facilitates disclosure and talking to others sparks idea and brings people into the conversation</a:t>
            </a:r>
          </a:p>
          <a:p>
            <a:pPr lvl="1"/>
            <a:r>
              <a:rPr lang="en-GB" sz="3600" dirty="0"/>
              <a:t>i.e. </a:t>
            </a:r>
            <a:r>
              <a:rPr lang="en-GB" sz="3600" dirty="0" err="1"/>
              <a:t>Pps</a:t>
            </a:r>
            <a:r>
              <a:rPr lang="en-GB" sz="3600" dirty="0"/>
              <a:t> talk freely about their experiences as they are supported by like-minded others; the </a:t>
            </a:r>
            <a:r>
              <a:rPr lang="en-GB" sz="3600" dirty="0" err="1"/>
              <a:t>Pps</a:t>
            </a:r>
            <a:r>
              <a:rPr lang="en-GB" sz="3600" dirty="0"/>
              <a:t> ask questions of each other that the researcher may not have thought of</a:t>
            </a:r>
          </a:p>
          <a:p>
            <a:r>
              <a:rPr lang="en-GB" sz="3600" dirty="0"/>
              <a:t>Researcher acts as group facilitator </a:t>
            </a:r>
          </a:p>
          <a:p>
            <a:pPr lvl="1"/>
            <a:r>
              <a:rPr lang="en-GB" sz="3600" dirty="0"/>
              <a:t>Help monitor the discussion, keep them on the topic if they veer off into a topic that is not relevant to the research; ensure issues raised are responded to  </a:t>
            </a:r>
          </a:p>
          <a:p>
            <a:pPr lvl="1"/>
            <a:r>
              <a:rPr lang="en-GB" sz="3600" dirty="0"/>
              <a:t>They introduce the members to each other and  the topic for discussion</a:t>
            </a:r>
          </a:p>
          <a:p>
            <a:pPr lvl="1"/>
            <a:r>
              <a:rPr lang="en-GB" sz="3600" dirty="0"/>
              <a:t>Ensure topics are filly explored within the time available</a:t>
            </a:r>
          </a:p>
          <a:p>
            <a:endParaRPr lang="en-GB" dirty="0"/>
          </a:p>
        </p:txBody>
      </p:sp>
    </p:spTree>
    <p:extLst>
      <p:ext uri="{BB962C8B-B14F-4D97-AF65-F5344CB8AC3E}">
        <p14:creationId xmlns:p14="http://schemas.microsoft.com/office/powerpoint/2010/main" val="91767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l" rtl="0">
              <a:spcBef>
                <a:spcPct val="0"/>
              </a:spcBef>
            </a:pPr>
            <a:r>
              <a:rPr lang="en-GB" sz="4000" b="1" dirty="0"/>
              <a:t>Q1b. Describe</a:t>
            </a:r>
            <a:r>
              <a:rPr lang="en-GB" sz="4000" dirty="0"/>
              <a:t> the sampling method used in the study. (3)</a:t>
            </a:r>
          </a:p>
        </p:txBody>
      </p:sp>
      <p:sp>
        <p:nvSpPr>
          <p:cNvPr id="3" name="Content Placeholder 2"/>
          <p:cNvSpPr>
            <a:spLocks noGrp="1"/>
          </p:cNvSpPr>
          <p:nvPr>
            <p:ph idx="1"/>
          </p:nvPr>
        </p:nvSpPr>
        <p:spPr>
          <a:xfrm>
            <a:off x="1465036" y="1874517"/>
            <a:ext cx="10178322" cy="4601097"/>
          </a:xfrm>
        </p:spPr>
        <p:txBody>
          <a:bodyPr>
            <a:normAutofit/>
          </a:bodyPr>
          <a:lstStyle/>
          <a:p>
            <a:r>
              <a:rPr lang="en-GB" sz="2400" dirty="0"/>
              <a:t>One mark for correctly naming the sampling method; choose from random, convenience/opportunity sampling,  volunteer sampling, purposive sampling, snowballing (a way of obtaining a purposive sample)</a:t>
            </a:r>
          </a:p>
          <a:p>
            <a:r>
              <a:rPr lang="en-GB" sz="2400" dirty="0"/>
              <a:t>2 marks available for describing characteristic</a:t>
            </a:r>
            <a:r>
              <a:rPr lang="en-GB" sz="2400" u="sng" dirty="0"/>
              <a:t>s</a:t>
            </a:r>
            <a:r>
              <a:rPr lang="en-GB" sz="2400" dirty="0"/>
              <a:t> of the sampling method.</a:t>
            </a:r>
          </a:p>
          <a:p>
            <a:r>
              <a:rPr lang="en-GB" sz="2400" dirty="0"/>
              <a:t>Your whole answer should be no more than 150 words (3 marks x 2 minutes per mark x 25 words per minute)</a:t>
            </a:r>
          </a:p>
          <a:p>
            <a:r>
              <a:rPr lang="en-GB" sz="2400" dirty="0"/>
              <a:t>Must include two characteristics in depth (75 words max) or more than two in less depth.</a:t>
            </a:r>
          </a:p>
          <a:p>
            <a:r>
              <a:rPr lang="en-GB" sz="2400" dirty="0"/>
              <a:t>Ensure each point is contextualised using detail from the scenario.</a:t>
            </a:r>
          </a:p>
          <a:p>
            <a:endParaRPr lang="en-GB" dirty="0"/>
          </a:p>
        </p:txBody>
      </p:sp>
    </p:spTree>
    <p:extLst>
      <p:ext uri="{BB962C8B-B14F-4D97-AF65-F5344CB8AC3E}">
        <p14:creationId xmlns:p14="http://schemas.microsoft.com/office/powerpoint/2010/main" val="196274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Q1c Suggest an </a:t>
            </a:r>
            <a:r>
              <a:rPr lang="en-GB" sz="3200" b="1" dirty="0"/>
              <a:t>alternative</a:t>
            </a:r>
            <a:r>
              <a:rPr lang="en-GB" sz="3200" dirty="0"/>
              <a:t> or </a:t>
            </a:r>
            <a:r>
              <a:rPr lang="en-GB" sz="3200" b="1" dirty="0"/>
              <a:t>additional</a:t>
            </a:r>
            <a:r>
              <a:rPr lang="en-GB" sz="3200" dirty="0"/>
              <a:t> </a:t>
            </a:r>
            <a:r>
              <a:rPr lang="en-GB" sz="3200" b="1" dirty="0"/>
              <a:t>research method</a:t>
            </a:r>
            <a:r>
              <a:rPr lang="en-GB" sz="3200" dirty="0"/>
              <a:t> giving one reason for your choice. (3)</a:t>
            </a:r>
          </a:p>
        </p:txBody>
      </p:sp>
      <p:sp>
        <p:nvSpPr>
          <p:cNvPr id="3" name="Content Placeholder 2"/>
          <p:cNvSpPr>
            <a:spLocks noGrp="1"/>
          </p:cNvSpPr>
          <p:nvPr>
            <p:ph idx="1"/>
          </p:nvPr>
        </p:nvSpPr>
        <p:spPr>
          <a:xfrm>
            <a:off x="1382306" y="1949654"/>
            <a:ext cx="10047693" cy="4525963"/>
          </a:xfrm>
        </p:spPr>
        <p:txBody>
          <a:bodyPr>
            <a:normAutofit fontScale="92500" lnSpcReduction="20000"/>
          </a:bodyPr>
          <a:lstStyle/>
          <a:p>
            <a:r>
              <a:rPr lang="en-GB" dirty="0"/>
              <a:t>One mark for stating the alternative/additional method from the accepted options (different types of experiments, interviews, observations, correlation)</a:t>
            </a:r>
          </a:p>
          <a:p>
            <a:r>
              <a:rPr lang="en-GB" dirty="0"/>
              <a:t>It might be best to avoid case study which is a rather strange method given that one of the features is the use of many methods to collect data);  I have heard this was not accepted in May 2019</a:t>
            </a:r>
          </a:p>
          <a:p>
            <a:r>
              <a:rPr lang="en-GB" dirty="0"/>
              <a:t>contextualise your answer throughout with references to the research question from the scenario.</a:t>
            </a:r>
          </a:p>
          <a:p>
            <a:r>
              <a:rPr lang="en-GB" dirty="0"/>
              <a:t>Do not deviate from the named methods in the guide and make sure you choose a different method, e.g. don’t suggest …</a:t>
            </a:r>
          </a:p>
          <a:p>
            <a:pPr lvl="1"/>
            <a:r>
              <a:rPr lang="en-GB" dirty="0"/>
              <a:t>survey if scenario method was interview</a:t>
            </a:r>
          </a:p>
          <a:p>
            <a:pPr lvl="1"/>
            <a:r>
              <a:rPr lang="en-GB" dirty="0"/>
              <a:t>unstructured interview if the method was semi-structured</a:t>
            </a:r>
          </a:p>
          <a:p>
            <a:pPr lvl="1"/>
            <a:r>
              <a:rPr lang="en-GB" dirty="0"/>
              <a:t>Participant observation if the method was non-participant </a:t>
            </a:r>
          </a:p>
          <a:p>
            <a:r>
              <a:rPr lang="en-GB" dirty="0"/>
              <a:t>these would not be an alternative METHODS, they would be an alternative sub-types of method and may not gain credit.</a:t>
            </a:r>
          </a:p>
        </p:txBody>
      </p:sp>
    </p:spTree>
    <p:extLst>
      <p:ext uri="{BB962C8B-B14F-4D97-AF65-F5344CB8AC3E}">
        <p14:creationId xmlns:p14="http://schemas.microsoft.com/office/powerpoint/2010/main" val="338241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 1 c</a:t>
            </a:r>
          </a:p>
        </p:txBody>
      </p:sp>
      <p:sp>
        <p:nvSpPr>
          <p:cNvPr id="3" name="Content Placeholder 2"/>
          <p:cNvSpPr>
            <a:spLocks noGrp="1"/>
          </p:cNvSpPr>
          <p:nvPr>
            <p:ph idx="1"/>
          </p:nvPr>
        </p:nvSpPr>
        <p:spPr>
          <a:xfrm>
            <a:off x="1251676" y="1500827"/>
            <a:ext cx="10178322" cy="4974790"/>
          </a:xfrm>
        </p:spPr>
        <p:txBody>
          <a:bodyPr>
            <a:normAutofit/>
          </a:bodyPr>
          <a:lstStyle/>
          <a:p>
            <a:r>
              <a:rPr lang="en-GB" sz="2400" dirty="0"/>
              <a:t>The second two marks are for explaining why you chose this alternative/additional method</a:t>
            </a:r>
          </a:p>
          <a:p>
            <a:r>
              <a:rPr lang="en-GB" sz="2400" dirty="0"/>
              <a:t>Remember explain means give reasons; how and why would this method improve the study. </a:t>
            </a:r>
          </a:p>
          <a:p>
            <a:r>
              <a:rPr lang="en-GB" sz="2400" dirty="0"/>
              <a:t>You need a good working knowledge of the strengths and limitations of all named methods</a:t>
            </a:r>
          </a:p>
          <a:p>
            <a:r>
              <a:rPr lang="en-GB" sz="2400" dirty="0"/>
              <a:t>Be sure to use qualitative terminology when discussing qualitative methods, e.g. transferability, credibility,  triangulation etc.</a:t>
            </a:r>
          </a:p>
          <a:p>
            <a:r>
              <a:rPr lang="en-GB" sz="2400" dirty="0"/>
              <a:t>Your reason could reference weaknesses of the method used in the scenario (for this particular study) and show how the strengths of your suggested method would help overcome these problems.</a:t>
            </a:r>
          </a:p>
        </p:txBody>
      </p:sp>
    </p:spTree>
    <p:extLst>
      <p:ext uri="{BB962C8B-B14F-4D97-AF65-F5344CB8AC3E}">
        <p14:creationId xmlns:p14="http://schemas.microsoft.com/office/powerpoint/2010/main" val="154081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Example 1c for a scenario where the method was interviewing</a:t>
            </a:r>
          </a:p>
        </p:txBody>
      </p:sp>
      <p:sp>
        <p:nvSpPr>
          <p:cNvPr id="3" name="Content Placeholder 2"/>
          <p:cNvSpPr>
            <a:spLocks noGrp="1"/>
          </p:cNvSpPr>
          <p:nvPr>
            <p:ph idx="1"/>
          </p:nvPr>
        </p:nvSpPr>
        <p:spPr>
          <a:xfrm>
            <a:off x="1251678" y="2286001"/>
            <a:ext cx="10178322" cy="4189614"/>
          </a:xfrm>
        </p:spPr>
        <p:txBody>
          <a:bodyPr>
            <a:normAutofit fontScale="92500" lnSpcReduction="10000"/>
          </a:bodyPr>
          <a:lstStyle/>
          <a:p>
            <a:pPr lvl="0"/>
            <a:r>
              <a:rPr lang="en-GB" sz="2200" dirty="0"/>
              <a:t>The researcher could use a </a:t>
            </a:r>
            <a:r>
              <a:rPr lang="en-GB" sz="2200" b="1" dirty="0"/>
              <a:t>naturalistic observation</a:t>
            </a:r>
            <a:r>
              <a:rPr lang="en-GB" sz="2200" dirty="0"/>
              <a:t>, by positioning a researcher </a:t>
            </a:r>
            <a:r>
              <a:rPr lang="en-GB" sz="2200" dirty="0">
                <a:solidFill>
                  <a:srgbClr val="0070C0"/>
                </a:solidFill>
              </a:rPr>
              <a:t>in the street to observe how people respond to a real homeless person whilst out shopping</a:t>
            </a:r>
            <a:r>
              <a:rPr lang="en-GB" sz="2200" dirty="0"/>
              <a:t>.</a:t>
            </a:r>
          </a:p>
          <a:p>
            <a:pPr marL="0" indent="0">
              <a:buNone/>
            </a:pPr>
            <a:endParaRPr lang="en-GB" sz="2200" dirty="0"/>
          </a:p>
          <a:p>
            <a:pPr lvl="0"/>
            <a:r>
              <a:rPr lang="en-GB" sz="2200" b="1" dirty="0"/>
              <a:t>This reason for this is that </a:t>
            </a:r>
            <a:r>
              <a:rPr lang="en-GB" sz="2200" dirty="0"/>
              <a:t>it would improve the credibility of the data in comparison with interviewing, which can be prone to social desirability bias</a:t>
            </a:r>
            <a:r>
              <a:rPr lang="en-GB" sz="2200" dirty="0">
                <a:solidFill>
                  <a:srgbClr val="0070C0"/>
                </a:solidFill>
              </a:rPr>
              <a:t>, e.g. people might have wanted to appear compassionate and generous whereas the reality is they might just ignore a homeless person in real life.</a:t>
            </a:r>
          </a:p>
          <a:p>
            <a:pPr marL="0" indent="0">
              <a:buNone/>
            </a:pPr>
            <a:endParaRPr lang="en-GB" sz="2200" dirty="0"/>
          </a:p>
          <a:p>
            <a:pPr lvl="0"/>
            <a:r>
              <a:rPr lang="en-GB" sz="2200" b="1" dirty="0"/>
              <a:t>This method would improve the credibility as </a:t>
            </a:r>
            <a:r>
              <a:rPr lang="en-GB" sz="2200" dirty="0"/>
              <a:t>participants would not know they were being observed and would behave in a more natural manner, e.g., </a:t>
            </a:r>
            <a:r>
              <a:rPr lang="en-GB" sz="2200" dirty="0">
                <a:solidFill>
                  <a:srgbClr val="0070C0"/>
                </a:solidFill>
              </a:rPr>
              <a:t>the researcher could pretend to wait for a bus whilst texting but really they would be recording field notes about how unassuming passers-by behave when they get near to a homeless person.</a:t>
            </a:r>
          </a:p>
          <a:p>
            <a:endParaRPr lang="en-GB" dirty="0"/>
          </a:p>
        </p:txBody>
      </p:sp>
    </p:spTree>
    <p:extLst>
      <p:ext uri="{BB962C8B-B14F-4D97-AF65-F5344CB8AC3E}">
        <p14:creationId xmlns:p14="http://schemas.microsoft.com/office/powerpoint/2010/main" val="348068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kumimoji="0" lang="en-US" altLang="en-US" b="1" i="0" u="none" strike="noStrike" cap="none" normalizeH="0" baseline="0" dirty="0">
                <a:ln>
                  <a:noFill/>
                </a:ln>
                <a:solidFill>
                  <a:srgbClr val="292929"/>
                </a:solidFill>
                <a:effectLst/>
                <a:latin typeface="myriad-pro-regular"/>
                <a:cs typeface="Arial" pitchFamily="34" charset="0"/>
              </a:rPr>
              <a:t>Question 2</a:t>
            </a:r>
            <a:br>
              <a:rPr kumimoji="0" lang="en-US" altLang="en-US" b="1" i="0" u="none" strike="noStrike" cap="none" normalizeH="0" baseline="0" dirty="0">
                <a:ln>
                  <a:noFill/>
                </a:ln>
                <a:solidFill>
                  <a:srgbClr val="292929"/>
                </a:solidFill>
                <a:effectLst/>
                <a:latin typeface="myriad-pro-regular"/>
                <a:cs typeface="Arial" pitchFamily="34" charset="0"/>
              </a:rPr>
            </a:br>
            <a:endParaRPr lang="en-GB" dirty="0"/>
          </a:p>
        </p:txBody>
      </p:sp>
      <p:sp>
        <p:nvSpPr>
          <p:cNvPr id="3" name="Content Placeholder 2"/>
          <p:cNvSpPr>
            <a:spLocks noGrp="1"/>
          </p:cNvSpPr>
          <p:nvPr>
            <p:ph idx="1"/>
          </p:nvPr>
        </p:nvSpPr>
        <p:spPr>
          <a:xfrm>
            <a:off x="1251676" y="1474198"/>
            <a:ext cx="9431564" cy="5001419"/>
          </a:xfrm>
        </p:spPr>
        <p:txBody>
          <a:bodyPr>
            <a:normAutofit/>
          </a:bodyPr>
          <a:lstStyle/>
          <a:p>
            <a:pPr lvl="0"/>
            <a:r>
              <a:rPr lang="en-US" altLang="en-US" sz="3000" dirty="0">
                <a:cs typeface="Arial" pitchFamily="34" charset="0"/>
              </a:rPr>
              <a:t>Your paper will include </a:t>
            </a:r>
            <a:r>
              <a:rPr lang="en-US" altLang="en-US" sz="3000" b="1" dirty="0">
                <a:cs typeface="Arial" pitchFamily="34" charset="0"/>
              </a:rPr>
              <a:t>ONE</a:t>
            </a:r>
            <a:r>
              <a:rPr lang="en-US" altLang="en-US" sz="3000" dirty="0">
                <a:cs typeface="Arial" pitchFamily="34" charset="0"/>
              </a:rPr>
              <a:t> of the following questions, for a total of 6 marks</a:t>
            </a:r>
          </a:p>
          <a:p>
            <a:pPr lvl="0"/>
            <a:r>
              <a:rPr lang="en-US" altLang="en-US" sz="3000" dirty="0">
                <a:cs typeface="Arial" pitchFamily="34" charset="0"/>
              </a:rPr>
              <a:t>The question will be assessed using an analytical mark scheme.</a:t>
            </a:r>
          </a:p>
          <a:p>
            <a:pPr lvl="1"/>
            <a:r>
              <a:rPr lang="en-GB" sz="2600" b="1" dirty="0"/>
              <a:t>Describe</a:t>
            </a:r>
            <a:r>
              <a:rPr lang="en-GB" sz="2600" dirty="0"/>
              <a:t> the ethical considerations that were applied in the study and </a:t>
            </a:r>
            <a:r>
              <a:rPr lang="en-GB" sz="2600" b="1" dirty="0"/>
              <a:t>explain</a:t>
            </a:r>
            <a:r>
              <a:rPr lang="en-GB" sz="2600" dirty="0"/>
              <a:t> if further ethical considerations could be applied. (6)</a:t>
            </a:r>
          </a:p>
          <a:p>
            <a:pPr lvl="1"/>
            <a:r>
              <a:rPr lang="en-GB" sz="2600" b="1" dirty="0"/>
              <a:t>Describe</a:t>
            </a:r>
            <a:r>
              <a:rPr lang="en-GB" sz="2600" dirty="0"/>
              <a:t> the ethical considerations in reporting the results and </a:t>
            </a:r>
            <a:r>
              <a:rPr lang="en-GB" sz="2600" b="1" dirty="0"/>
              <a:t>explain</a:t>
            </a:r>
            <a:r>
              <a:rPr lang="en-GB" sz="2600" dirty="0"/>
              <a:t> additional ethical considerations that could be taken into account when applying the findings of the study. (6)</a:t>
            </a:r>
          </a:p>
          <a:p>
            <a:endParaRPr lang="en-GB" dirty="0">
              <a:effectLst/>
            </a:endParaRPr>
          </a:p>
          <a:p>
            <a:pPr lvl="0"/>
            <a:endParaRPr kumimoji="0" lang="en-US" altLang="en-US" b="0" i="0" u="none" strike="noStrike" cap="none" normalizeH="0" baseline="0" dirty="0">
              <a:ln>
                <a:noFill/>
              </a:ln>
              <a:solidFill>
                <a:srgbClr val="292929"/>
              </a:solidFill>
              <a:effectLst/>
              <a:latin typeface="myriad-pro-regular"/>
              <a:cs typeface="Arial" pitchFamily="34" charset="0"/>
            </a:endParaRPr>
          </a:p>
          <a:p>
            <a:pPr lvl="0"/>
            <a:endParaRPr lang="en-US" altLang="en-US" sz="9600" b="1" dirty="0">
              <a:solidFill>
                <a:srgbClr val="292929"/>
              </a:solidFill>
              <a:latin typeface="myriad-pro-regular"/>
              <a:cs typeface="Arial" pitchFamily="34" charset="0"/>
            </a:endParaRPr>
          </a:p>
          <a:p>
            <a:endParaRPr lang="en-GB" dirty="0"/>
          </a:p>
        </p:txBody>
      </p:sp>
    </p:spTree>
    <p:extLst>
      <p:ext uri="{BB962C8B-B14F-4D97-AF65-F5344CB8AC3E}">
        <p14:creationId xmlns:p14="http://schemas.microsoft.com/office/powerpoint/2010/main" val="391273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0504" y="297984"/>
            <a:ext cx="8229600" cy="1143000"/>
          </a:xfrm>
        </p:spPr>
        <p:txBody>
          <a:bodyPr>
            <a:normAutofit fontScale="90000"/>
          </a:bodyPr>
          <a:lstStyle/>
          <a:p>
            <a:pPr lvl="1" algn="l" rtl="0">
              <a:spcBef>
                <a:spcPct val="0"/>
              </a:spcBef>
            </a:pPr>
            <a:r>
              <a:rPr lang="en-GB" sz="3100" b="1" dirty="0"/>
              <a:t>Describe</a:t>
            </a:r>
            <a:r>
              <a:rPr lang="en-GB" sz="3100" dirty="0"/>
              <a:t> the ethical considerations that were applied in the study </a:t>
            </a:r>
            <a:r>
              <a:rPr lang="en-GB" sz="3100" u="sng" dirty="0"/>
              <a:t>and</a:t>
            </a:r>
            <a:r>
              <a:rPr lang="en-GB" sz="3100" dirty="0"/>
              <a:t> </a:t>
            </a:r>
            <a:r>
              <a:rPr lang="en-GB" sz="3100" b="1" dirty="0"/>
              <a:t>explain</a:t>
            </a:r>
            <a:r>
              <a:rPr lang="en-GB" sz="3100" dirty="0"/>
              <a:t> if further ethical considerations could be applied. (6)</a:t>
            </a:r>
            <a:br>
              <a:rPr lang="en-GB" sz="2600" dirty="0"/>
            </a:br>
            <a:endParaRPr lang="en-GB" dirty="0"/>
          </a:p>
        </p:txBody>
      </p:sp>
      <p:sp>
        <p:nvSpPr>
          <p:cNvPr id="3" name="Content Placeholder 2"/>
          <p:cNvSpPr>
            <a:spLocks noGrp="1"/>
          </p:cNvSpPr>
          <p:nvPr>
            <p:ph idx="1"/>
          </p:nvPr>
        </p:nvSpPr>
        <p:spPr>
          <a:xfrm>
            <a:off x="1290504" y="1910253"/>
            <a:ext cx="6268536" cy="4497363"/>
          </a:xfrm>
        </p:spPr>
        <p:txBody>
          <a:bodyPr>
            <a:normAutofit fontScale="92500" lnSpcReduction="10000"/>
          </a:bodyPr>
          <a:lstStyle/>
          <a:p>
            <a:r>
              <a:rPr lang="en-GB" dirty="0"/>
              <a:t>Up to three marks for </a:t>
            </a:r>
            <a:r>
              <a:rPr lang="en-GB" b="1" dirty="0">
                <a:solidFill>
                  <a:srgbClr val="FFC000"/>
                </a:solidFill>
              </a:rPr>
              <a:t>describing</a:t>
            </a:r>
            <a:r>
              <a:rPr lang="en-GB" b="1" dirty="0"/>
              <a:t> </a:t>
            </a:r>
            <a:r>
              <a:rPr lang="en-GB" b="1" dirty="0">
                <a:solidFill>
                  <a:srgbClr val="FFC000"/>
                </a:solidFill>
              </a:rPr>
              <a:t>(detailed account) </a:t>
            </a:r>
            <a:r>
              <a:rPr lang="en-GB" dirty="0"/>
              <a:t>ethical considerations in the study</a:t>
            </a:r>
          </a:p>
          <a:p>
            <a:r>
              <a:rPr lang="en-GB" dirty="0"/>
              <a:t>Up to three marks for </a:t>
            </a:r>
            <a:r>
              <a:rPr lang="en-GB" b="1" dirty="0">
                <a:solidFill>
                  <a:srgbClr val="33FC24"/>
                </a:solidFill>
              </a:rPr>
              <a:t>explaining (how and why, reasons and causes) </a:t>
            </a:r>
            <a:r>
              <a:rPr lang="en-GB" dirty="0"/>
              <a:t> if further considerations could be applied</a:t>
            </a:r>
          </a:p>
          <a:p>
            <a:r>
              <a:rPr lang="en-GB" dirty="0"/>
              <a:t>Ethical considerations include:</a:t>
            </a:r>
          </a:p>
          <a:p>
            <a:pPr lvl="1"/>
            <a:r>
              <a:rPr lang="en-GB" b="1" dirty="0">
                <a:solidFill>
                  <a:srgbClr val="FF0000"/>
                </a:solidFill>
              </a:rPr>
              <a:t>D</a:t>
            </a:r>
            <a:r>
              <a:rPr lang="en-GB" dirty="0"/>
              <a:t>eception must be justified</a:t>
            </a:r>
          </a:p>
          <a:p>
            <a:pPr lvl="1"/>
            <a:r>
              <a:rPr lang="en-GB" b="1" dirty="0">
                <a:solidFill>
                  <a:srgbClr val="FF0000"/>
                </a:solidFill>
              </a:rPr>
              <a:t>R</a:t>
            </a:r>
            <a:r>
              <a:rPr lang="en-GB" dirty="0"/>
              <a:t>ight to withdraw </a:t>
            </a:r>
          </a:p>
          <a:p>
            <a:pPr lvl="1"/>
            <a:r>
              <a:rPr lang="en-GB" b="1" dirty="0">
                <a:solidFill>
                  <a:srgbClr val="FF0000"/>
                </a:solidFill>
              </a:rPr>
              <a:t>I</a:t>
            </a:r>
            <a:r>
              <a:rPr lang="en-GB" dirty="0"/>
              <a:t>nformed Consent: Fully, partially informed (presumptive, proxy, general prior)</a:t>
            </a:r>
          </a:p>
          <a:p>
            <a:pPr lvl="1"/>
            <a:r>
              <a:rPr lang="en-GB" b="1" dirty="0">
                <a:solidFill>
                  <a:srgbClr val="FF0000"/>
                </a:solidFill>
              </a:rPr>
              <a:t>P</a:t>
            </a:r>
            <a:r>
              <a:rPr lang="en-GB" dirty="0"/>
              <a:t>rotection from undue physical and/or psychological harm/stress to include anonymity/confidentiality</a:t>
            </a:r>
          </a:p>
          <a:p>
            <a:pPr lvl="1"/>
            <a:r>
              <a:rPr lang="en-GB" dirty="0"/>
              <a:t>Debriefing as an ethical safeguard </a:t>
            </a:r>
          </a:p>
        </p:txBody>
      </p:sp>
      <p:pic>
        <p:nvPicPr>
          <p:cNvPr id="5" name="Picture 4">
            <a:extLst>
              <a:ext uri="{FF2B5EF4-FFF2-40B4-BE49-F238E27FC236}">
                <a16:creationId xmlns:a16="http://schemas.microsoft.com/office/drawing/2014/main" id="{F263E24F-A120-4511-B461-EF26869F4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9557" y="1910253"/>
            <a:ext cx="3540443" cy="3540443"/>
          </a:xfrm>
          <a:prstGeom prst="rect">
            <a:avLst/>
          </a:prstGeom>
        </p:spPr>
      </p:pic>
    </p:spTree>
    <p:extLst>
      <p:ext uri="{BB962C8B-B14F-4D97-AF65-F5344CB8AC3E}">
        <p14:creationId xmlns:p14="http://schemas.microsoft.com/office/powerpoint/2010/main" val="72205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716" y="260648"/>
            <a:ext cx="10178323" cy="1492136"/>
          </a:xfrm>
        </p:spPr>
        <p:txBody>
          <a:bodyPr>
            <a:normAutofit/>
          </a:bodyPr>
          <a:lstStyle/>
          <a:p>
            <a:r>
              <a:rPr lang="en-GB" dirty="0"/>
              <a:t>Commands terms; </a:t>
            </a:r>
            <a:br>
              <a:rPr lang="en-GB" dirty="0"/>
            </a:br>
            <a:r>
              <a:rPr lang="en-GB" dirty="0">
                <a:solidFill>
                  <a:srgbClr val="FFC000"/>
                </a:solidFill>
              </a:rPr>
              <a:t>Describe</a:t>
            </a:r>
            <a:r>
              <a:rPr lang="en-GB" dirty="0"/>
              <a:t> and </a:t>
            </a:r>
            <a:r>
              <a:rPr lang="en-GB" dirty="0">
                <a:solidFill>
                  <a:srgbClr val="33FC24"/>
                </a:solidFill>
              </a:rPr>
              <a:t>Explain</a:t>
            </a:r>
          </a:p>
        </p:txBody>
      </p:sp>
      <p:sp>
        <p:nvSpPr>
          <p:cNvPr id="3" name="Content Placeholder 2"/>
          <p:cNvSpPr>
            <a:spLocks noGrp="1"/>
          </p:cNvSpPr>
          <p:nvPr>
            <p:ph idx="1"/>
          </p:nvPr>
        </p:nvSpPr>
        <p:spPr>
          <a:xfrm>
            <a:off x="1190716" y="2311028"/>
            <a:ext cx="10056404" cy="3884632"/>
          </a:xfrm>
        </p:spPr>
        <p:txBody>
          <a:bodyPr>
            <a:normAutofit/>
          </a:bodyPr>
          <a:lstStyle/>
          <a:p>
            <a:r>
              <a:rPr lang="en-GB" dirty="0"/>
              <a:t>You should write around 300 words in total for this question; 150 for describe and 150 for explain</a:t>
            </a:r>
          </a:p>
          <a:p>
            <a:r>
              <a:rPr lang="en-GB" dirty="0"/>
              <a:t>No contextualisation, no credit; be specific not generic!</a:t>
            </a:r>
          </a:p>
          <a:p>
            <a:r>
              <a:rPr lang="en-GB" dirty="0"/>
              <a:t>First three marks (6 mins=150 words); two considerations presented as 3 part PET chains </a:t>
            </a:r>
            <a:r>
              <a:rPr lang="en-GB" dirty="0">
                <a:sym typeface="Wingdings" panose="05000000000000000000" pitchFamily="2" charset="2"/>
              </a:rPr>
              <a:t> </a:t>
            </a:r>
            <a:r>
              <a:rPr lang="en-GB" dirty="0"/>
              <a:t> </a:t>
            </a:r>
          </a:p>
          <a:p>
            <a:r>
              <a:rPr lang="en-GB" dirty="0"/>
              <a:t>The second three marks are explanation, i.e.</a:t>
            </a:r>
          </a:p>
          <a:p>
            <a:pPr lvl="1"/>
            <a:r>
              <a:rPr lang="en-GB" dirty="0"/>
              <a:t>how would you implement your ethical consideration (75 words; three part chain)</a:t>
            </a:r>
          </a:p>
          <a:p>
            <a:pPr lvl="1"/>
            <a:r>
              <a:rPr lang="en-GB" dirty="0"/>
              <a:t>why would this make the study more ethical – what would the strengths be of this modification (75 words; three part chain)</a:t>
            </a:r>
          </a:p>
          <a:p>
            <a:r>
              <a:rPr lang="en-GB" dirty="0"/>
              <a:t>If you don’t have enough to say for second three marks by looking at one extra ethical consideration, then try suggesting two ethical modifications</a:t>
            </a:r>
          </a:p>
        </p:txBody>
      </p:sp>
      <p:pic>
        <p:nvPicPr>
          <p:cNvPr id="5" name="Picture 4">
            <a:extLst>
              <a:ext uri="{FF2B5EF4-FFF2-40B4-BE49-F238E27FC236}">
                <a16:creationId xmlns:a16="http://schemas.microsoft.com/office/drawing/2014/main" id="{2BE30608-C776-4461-8ED7-4EBCDC793AC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8321039" y="0"/>
            <a:ext cx="3048000" cy="3048000"/>
          </a:xfrm>
          <a:prstGeom prst="rect">
            <a:avLst/>
          </a:prstGeom>
        </p:spPr>
      </p:pic>
    </p:spTree>
    <p:extLst>
      <p:ext uri="{BB962C8B-B14F-4D97-AF65-F5344CB8AC3E}">
        <p14:creationId xmlns:p14="http://schemas.microsoft.com/office/powerpoint/2010/main" val="410675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 2a sample writing</a:t>
            </a:r>
          </a:p>
        </p:txBody>
      </p:sp>
      <p:sp>
        <p:nvSpPr>
          <p:cNvPr id="3" name="Content Placeholder 2"/>
          <p:cNvSpPr>
            <a:spLocks noGrp="1"/>
          </p:cNvSpPr>
          <p:nvPr>
            <p:ph idx="1"/>
          </p:nvPr>
        </p:nvSpPr>
        <p:spPr>
          <a:xfrm>
            <a:off x="1251675" y="1737360"/>
            <a:ext cx="10178323" cy="4538471"/>
          </a:xfrm>
        </p:spPr>
        <p:txBody>
          <a:bodyPr>
            <a:normAutofit/>
          </a:bodyPr>
          <a:lstStyle/>
          <a:p>
            <a:r>
              <a:rPr lang="en-GB" sz="2800" dirty="0"/>
              <a:t>See sample answers for May 2019 and note how PET chains are used to extend points; less is more</a:t>
            </a:r>
          </a:p>
          <a:p>
            <a:r>
              <a:rPr lang="en-GB" sz="2800" dirty="0"/>
              <a:t>Here we have just ONE ethical consideration that was applied by the researchers and ONE ethical consideration that could have been applied, both are elaborated in order to provide depth. (298 words </a:t>
            </a:r>
            <a:r>
              <a:rPr lang="en-GB" sz="2800" dirty="0" err="1"/>
              <a:t>sp</a:t>
            </a:r>
            <a:r>
              <a:rPr lang="en-GB" sz="2800" dirty="0"/>
              <a:t> prefect length for 6 marks)</a:t>
            </a:r>
          </a:p>
          <a:p>
            <a:r>
              <a:rPr lang="en-GB" sz="2800" dirty="0"/>
              <a:t>Breadth is also an acceptable approach to picking up the marks but depth may be a safer strategy in terms of delivering clear cut understanding and engagement with the issues.</a:t>
            </a:r>
          </a:p>
        </p:txBody>
      </p:sp>
    </p:spTree>
    <p:extLst>
      <p:ext uri="{BB962C8B-B14F-4D97-AF65-F5344CB8AC3E}">
        <p14:creationId xmlns:p14="http://schemas.microsoft.com/office/powerpoint/2010/main" val="2003922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6" y="382383"/>
            <a:ext cx="10178323" cy="596026"/>
          </a:xfrm>
        </p:spPr>
        <p:txBody>
          <a:bodyPr>
            <a:normAutofit fontScale="90000"/>
          </a:bodyPr>
          <a:lstStyle/>
          <a:p>
            <a:pPr lvl="1" algn="l" rtl="0">
              <a:spcBef>
                <a:spcPct val="0"/>
              </a:spcBef>
            </a:pPr>
            <a:r>
              <a:rPr lang="en-GB" sz="2600" b="1" dirty="0"/>
              <a:t>Q2b </a:t>
            </a:r>
            <a:r>
              <a:rPr lang="en-GB" sz="2800" b="1" dirty="0"/>
              <a:t>Describe</a:t>
            </a:r>
            <a:r>
              <a:rPr lang="en-GB" sz="2800" dirty="0"/>
              <a:t> the ethical considerations in </a:t>
            </a:r>
            <a:r>
              <a:rPr lang="en-GB" sz="2800" b="1" dirty="0"/>
              <a:t>reporting the results </a:t>
            </a:r>
            <a:r>
              <a:rPr lang="en-GB" sz="2800" dirty="0"/>
              <a:t>AND </a:t>
            </a:r>
            <a:r>
              <a:rPr lang="en-GB" sz="2800" b="1" dirty="0"/>
              <a:t>explain</a:t>
            </a:r>
            <a:r>
              <a:rPr lang="en-GB" sz="2800" dirty="0"/>
              <a:t> additional ethical considerations that could be taken into account when applying the findings of the study.</a:t>
            </a:r>
            <a:r>
              <a:rPr lang="en-GB" sz="2600" dirty="0"/>
              <a:t> (6)</a:t>
            </a:r>
            <a:endParaRPr lang="en-GB" dirty="0"/>
          </a:p>
        </p:txBody>
      </p:sp>
      <p:sp>
        <p:nvSpPr>
          <p:cNvPr id="3" name="Content Placeholder 2"/>
          <p:cNvSpPr>
            <a:spLocks noGrp="1"/>
          </p:cNvSpPr>
          <p:nvPr>
            <p:ph idx="1"/>
          </p:nvPr>
        </p:nvSpPr>
        <p:spPr>
          <a:xfrm>
            <a:off x="1251677" y="2101737"/>
            <a:ext cx="10178322" cy="4373880"/>
          </a:xfrm>
        </p:spPr>
        <p:txBody>
          <a:bodyPr>
            <a:normAutofit/>
          </a:bodyPr>
          <a:lstStyle/>
          <a:p>
            <a:r>
              <a:rPr lang="en-GB" sz="2800" dirty="0"/>
              <a:t>Q2b also has two parts; again a good way to structure your answer is to separate them and write for three marks on each(3+3)</a:t>
            </a:r>
          </a:p>
          <a:p>
            <a:r>
              <a:rPr lang="en-GB" sz="2800" dirty="0"/>
              <a:t>You would need to write around 150 words on each part as before (3 marks x 2 mins x 25 words)</a:t>
            </a:r>
          </a:p>
          <a:p>
            <a:r>
              <a:rPr lang="en-GB" sz="2800" dirty="0"/>
              <a:t>If you could think of two considerations, this would be 75 words; another perfect length for a PET chain</a:t>
            </a:r>
          </a:p>
        </p:txBody>
      </p:sp>
    </p:spTree>
    <p:extLst>
      <p:ext uri="{BB962C8B-B14F-4D97-AF65-F5344CB8AC3E}">
        <p14:creationId xmlns:p14="http://schemas.microsoft.com/office/powerpoint/2010/main" val="3782996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4DE72-F9EC-47E0-A0F5-FA3336EDC08E}"/>
              </a:ext>
            </a:extLst>
          </p:cNvPr>
          <p:cNvSpPr>
            <a:spLocks noGrp="1"/>
          </p:cNvSpPr>
          <p:nvPr>
            <p:ph type="title"/>
          </p:nvPr>
        </p:nvSpPr>
        <p:spPr>
          <a:xfrm>
            <a:off x="1251676" y="382383"/>
            <a:ext cx="10178323" cy="836817"/>
          </a:xfrm>
        </p:spPr>
        <p:txBody>
          <a:bodyPr/>
          <a:lstStyle/>
          <a:p>
            <a:r>
              <a:rPr lang="en-GB" dirty="0" err="1"/>
              <a:t>ReportinG</a:t>
            </a:r>
            <a:r>
              <a:rPr lang="en-GB" dirty="0"/>
              <a:t> findings</a:t>
            </a:r>
          </a:p>
        </p:txBody>
      </p:sp>
      <p:sp>
        <p:nvSpPr>
          <p:cNvPr id="3" name="Content Placeholder 2">
            <a:extLst>
              <a:ext uri="{FF2B5EF4-FFF2-40B4-BE49-F238E27FC236}">
                <a16:creationId xmlns:a16="http://schemas.microsoft.com/office/drawing/2014/main" id="{56F855EB-55C9-40B7-A18A-7707F10B40AB}"/>
              </a:ext>
            </a:extLst>
          </p:cNvPr>
          <p:cNvSpPr>
            <a:spLocks noGrp="1"/>
          </p:cNvSpPr>
          <p:nvPr>
            <p:ph idx="1"/>
          </p:nvPr>
        </p:nvSpPr>
        <p:spPr>
          <a:xfrm>
            <a:off x="1114515" y="1449183"/>
            <a:ext cx="10315483" cy="5026434"/>
          </a:xfrm>
        </p:spPr>
        <p:txBody>
          <a:bodyPr>
            <a:normAutofit lnSpcReduction="10000"/>
          </a:bodyPr>
          <a:lstStyle/>
          <a:p>
            <a:r>
              <a:rPr lang="en-GB" sz="3200" dirty="0"/>
              <a:t>The focus of this question is on </a:t>
            </a:r>
            <a:r>
              <a:rPr lang="en-GB" sz="3200" b="1" dirty="0"/>
              <a:t>REPORTING; </a:t>
            </a:r>
          </a:p>
          <a:p>
            <a:pPr lvl="1"/>
            <a:r>
              <a:rPr lang="en-GB" sz="3200" dirty="0"/>
              <a:t>this question is not about costs to participants, </a:t>
            </a:r>
          </a:p>
          <a:p>
            <a:pPr lvl="1"/>
            <a:r>
              <a:rPr lang="en-GB" sz="3200" dirty="0"/>
              <a:t>it is about the way the study is communicated in the write-up</a:t>
            </a:r>
          </a:p>
          <a:p>
            <a:pPr lvl="1"/>
            <a:r>
              <a:rPr lang="en-GB" sz="3200" dirty="0"/>
              <a:t>once the work is in the public domain, it may be used by others in order to bring about benefits to society, however, studies also have the possibility of bringing harm unless psychologists safeguard against this in the way they write up the report</a:t>
            </a:r>
          </a:p>
          <a:p>
            <a:endParaRPr lang="en-GB" dirty="0"/>
          </a:p>
        </p:txBody>
      </p:sp>
      <p:pic>
        <p:nvPicPr>
          <p:cNvPr id="5" name="Picture 4">
            <a:extLst>
              <a:ext uri="{FF2B5EF4-FFF2-40B4-BE49-F238E27FC236}">
                <a16:creationId xmlns:a16="http://schemas.microsoft.com/office/drawing/2014/main" id="{CE52B820-0FF5-412F-8CBB-201861EF9CE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1240" r="100000"/>
                    </a14:imgEffect>
                  </a14:imgLayer>
                </a14:imgProps>
              </a:ext>
              <a:ext uri="{28A0092B-C50C-407E-A947-70E740481C1C}">
                <a14:useLocalDpi xmlns:a14="http://schemas.microsoft.com/office/drawing/2010/main" val="0"/>
              </a:ext>
            </a:extLst>
          </a:blip>
          <a:stretch>
            <a:fillRect/>
          </a:stretch>
        </p:blipFill>
        <p:spPr>
          <a:xfrm rot="409133">
            <a:off x="8521870" y="-596672"/>
            <a:ext cx="3251787" cy="2794924"/>
          </a:xfrm>
          <a:prstGeom prst="rect">
            <a:avLst/>
          </a:prstGeom>
        </p:spPr>
      </p:pic>
    </p:spTree>
    <p:extLst>
      <p:ext uri="{BB962C8B-B14F-4D97-AF65-F5344CB8AC3E}">
        <p14:creationId xmlns:p14="http://schemas.microsoft.com/office/powerpoint/2010/main" val="205211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Part 1: E</a:t>
            </a:r>
            <a:r>
              <a:rPr lang="en-GB" dirty="0">
                <a:effectLst/>
              </a:rPr>
              <a:t>thical considerations in reporting – 150 words</a:t>
            </a:r>
            <a:endParaRPr lang="en-GB" dirty="0"/>
          </a:p>
        </p:txBody>
      </p:sp>
      <p:sp>
        <p:nvSpPr>
          <p:cNvPr id="3" name="Content Placeholder 2"/>
          <p:cNvSpPr>
            <a:spLocks noGrp="1"/>
          </p:cNvSpPr>
          <p:nvPr>
            <p:ph idx="1"/>
          </p:nvPr>
        </p:nvSpPr>
        <p:spPr>
          <a:xfrm>
            <a:off x="1386840" y="2022377"/>
            <a:ext cx="8363272" cy="4713387"/>
          </a:xfrm>
        </p:spPr>
        <p:txBody>
          <a:bodyPr>
            <a:noAutofit/>
          </a:bodyPr>
          <a:lstStyle/>
          <a:p>
            <a:r>
              <a:rPr lang="en-GB" sz="2400" dirty="0"/>
              <a:t>Once a study has been completed the analysis should be shared with the </a:t>
            </a:r>
            <a:r>
              <a:rPr lang="en-GB" sz="2400" dirty="0" err="1"/>
              <a:t>Pps</a:t>
            </a:r>
            <a:r>
              <a:rPr lang="en-GB" sz="2400" dirty="0"/>
              <a:t>, including any ‘next steps’ i.e. </a:t>
            </a:r>
          </a:p>
          <a:p>
            <a:pPr lvl="1"/>
            <a:r>
              <a:rPr lang="en-GB" sz="2400" dirty="0"/>
              <a:t>what direction future research might take based on this study</a:t>
            </a:r>
          </a:p>
          <a:p>
            <a:pPr lvl="1"/>
            <a:r>
              <a:rPr lang="en-GB" sz="2400" dirty="0"/>
              <a:t>if any interventions for example might be developed from the findings.</a:t>
            </a:r>
          </a:p>
          <a:p>
            <a:r>
              <a:rPr lang="en-GB" sz="2400" dirty="0"/>
              <a:t>Much of what you write here will be linked directly to information found in the scenario; if the examiner decides to ask this question, hopefully the scenario will have been written to include suitable ‘hooks’ for you to find and use</a:t>
            </a:r>
          </a:p>
        </p:txBody>
      </p:sp>
    </p:spTree>
    <p:extLst>
      <p:ext uri="{BB962C8B-B14F-4D97-AF65-F5344CB8AC3E}">
        <p14:creationId xmlns:p14="http://schemas.microsoft.com/office/powerpoint/2010/main" val="359276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6" y="406909"/>
            <a:ext cx="8229600" cy="1143000"/>
          </a:xfrm>
        </p:spPr>
        <p:txBody>
          <a:bodyPr>
            <a:normAutofit fontScale="90000"/>
          </a:bodyPr>
          <a:lstStyle/>
          <a:p>
            <a:r>
              <a:rPr lang="en-GB" dirty="0"/>
              <a:t>Ethical considerations in reporting could include:</a:t>
            </a:r>
            <a:br>
              <a:rPr lang="en-GB" dirty="0"/>
            </a:br>
            <a:endParaRPr lang="en-GB" dirty="0"/>
          </a:p>
        </p:txBody>
      </p:sp>
      <p:sp>
        <p:nvSpPr>
          <p:cNvPr id="3" name="Content Placeholder 2"/>
          <p:cNvSpPr>
            <a:spLocks noGrp="1"/>
          </p:cNvSpPr>
          <p:nvPr>
            <p:ph idx="1"/>
          </p:nvPr>
        </p:nvSpPr>
        <p:spPr>
          <a:xfrm>
            <a:off x="1129756" y="2042160"/>
            <a:ext cx="10391683" cy="4678680"/>
          </a:xfrm>
        </p:spPr>
        <p:txBody>
          <a:bodyPr>
            <a:normAutofit fontScale="47500" lnSpcReduction="20000"/>
          </a:bodyPr>
          <a:lstStyle/>
          <a:p>
            <a:pPr marL="0" indent="0">
              <a:buNone/>
            </a:pPr>
            <a:r>
              <a:rPr lang="en-GB" sz="3800" dirty="0"/>
              <a:t>When writing up your report for publication, presenting a poster or talking at a conference; think!</a:t>
            </a:r>
          </a:p>
          <a:p>
            <a:r>
              <a:rPr lang="en-GB" sz="3800" dirty="0"/>
              <a:t>Anonymity; links to psychological harm especially for vulnerable people and sensitive research topics; </a:t>
            </a:r>
          </a:p>
          <a:p>
            <a:pPr lvl="1"/>
            <a:r>
              <a:rPr lang="en-GB" sz="3800" dirty="0"/>
              <a:t>can be particularly hard with case studies of unique individuals; </a:t>
            </a:r>
          </a:p>
          <a:p>
            <a:pPr lvl="1"/>
            <a:r>
              <a:rPr lang="en-GB" sz="3800" dirty="0"/>
              <a:t>At conferences it could be easy to be caught off guard by a question from the audience and accidentally breach confidentiality or say something that could be seen as unethical especially if the topic is socially sensitive</a:t>
            </a:r>
          </a:p>
          <a:p>
            <a:pPr lvl="1"/>
            <a:r>
              <a:rPr lang="en-GB" sz="3800" dirty="0"/>
              <a:t>care needs to be taken when giving characteristics of the sample (e.g. making the organisation from which they were drawn recognisable)</a:t>
            </a:r>
          </a:p>
          <a:p>
            <a:pPr lvl="1"/>
            <a:r>
              <a:rPr lang="en-GB" sz="3800" dirty="0"/>
              <a:t>Giving </a:t>
            </a:r>
            <a:r>
              <a:rPr lang="en-GB" sz="3800" dirty="0" err="1"/>
              <a:t>Pps</a:t>
            </a:r>
            <a:r>
              <a:rPr lang="en-GB" sz="3800" dirty="0"/>
              <a:t> access to the analysis to check for fitness (a way of credibility checking in qual. research to ensure the final report is as meaningful as possible)</a:t>
            </a:r>
          </a:p>
          <a:p>
            <a:pPr lvl="1"/>
            <a:r>
              <a:rPr lang="en-GB" sz="3800" dirty="0"/>
              <a:t>Putting support in place for </a:t>
            </a:r>
            <a:r>
              <a:rPr lang="en-GB" sz="3800" dirty="0" err="1"/>
              <a:t>Pps</a:t>
            </a:r>
            <a:r>
              <a:rPr lang="en-GB" sz="3800" dirty="0"/>
              <a:t> before the report comes out</a:t>
            </a:r>
          </a:p>
          <a:p>
            <a:pPr lvl="1"/>
            <a:r>
              <a:rPr lang="en-GB" sz="3800" dirty="0"/>
              <a:t>Possible legal issues linked to reporting, e.g. libel.</a:t>
            </a:r>
          </a:p>
          <a:p>
            <a:r>
              <a:rPr lang="en-GB" sz="3800" dirty="0"/>
              <a:t>Need to remember that journal articles are read by non-professionals too as many journals are now open access online </a:t>
            </a:r>
          </a:p>
          <a:p>
            <a:endParaRPr lang="en-GB" dirty="0"/>
          </a:p>
        </p:txBody>
      </p:sp>
    </p:spTree>
    <p:extLst>
      <p:ext uri="{BB962C8B-B14F-4D97-AF65-F5344CB8AC3E}">
        <p14:creationId xmlns:p14="http://schemas.microsoft.com/office/powerpoint/2010/main" val="2837650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When being asked about your study in an interview with the media</a:t>
            </a:r>
          </a:p>
        </p:txBody>
      </p:sp>
      <p:sp>
        <p:nvSpPr>
          <p:cNvPr id="3" name="Content Placeholder 2"/>
          <p:cNvSpPr>
            <a:spLocks noGrp="1"/>
          </p:cNvSpPr>
          <p:nvPr>
            <p:ph idx="1"/>
          </p:nvPr>
        </p:nvSpPr>
        <p:spPr>
          <a:xfrm>
            <a:off x="1114516" y="2042160"/>
            <a:ext cx="10178323" cy="3593591"/>
          </a:xfrm>
        </p:spPr>
        <p:txBody>
          <a:bodyPr>
            <a:normAutofit fontScale="92500" lnSpcReduction="20000"/>
          </a:bodyPr>
          <a:lstStyle/>
          <a:p>
            <a:pPr marL="342900" lvl="1" indent="-342900">
              <a:buFont typeface="Arial" panose="020B0604020202020204" pitchFamily="34" charset="0"/>
              <a:buChar char="•"/>
            </a:pPr>
            <a:r>
              <a:rPr lang="en-GB" sz="2000" dirty="0"/>
              <a:t>Psychologists might be asked to report their findings in the media, and be interviewed about their research</a:t>
            </a:r>
          </a:p>
          <a:p>
            <a:pPr marL="342900" lvl="1" indent="-342900">
              <a:buFont typeface="Arial" panose="020B0604020202020204" pitchFamily="34" charset="0"/>
              <a:buChar char="•"/>
            </a:pPr>
            <a:r>
              <a:rPr lang="en-GB" sz="2000" dirty="0"/>
              <a:t>they should be mindful when answering an interviewer’s questions especially if asked about something a little ‘left-field’ and outside of their area of expertise/</a:t>
            </a:r>
            <a:r>
              <a:rPr lang="en-GB" sz="2000" b="1" dirty="0"/>
              <a:t>competence</a:t>
            </a:r>
          </a:p>
          <a:p>
            <a:pPr marL="342900" lvl="1" indent="-342900">
              <a:buFont typeface="Arial" panose="020B0604020202020204" pitchFamily="34" charset="0"/>
              <a:buChar char="•"/>
            </a:pPr>
            <a:r>
              <a:rPr lang="en-GB" sz="2000" dirty="0"/>
              <a:t>Psychologists should ask for the interview questions in advance so that they can well prepare avoiding poorly considered soundbites that could be used to ill effect when quoted in other sources at a later date. </a:t>
            </a:r>
          </a:p>
          <a:p>
            <a:pPr marL="342900" lvl="1" indent="-342900">
              <a:buFont typeface="Arial" panose="020B0604020202020204" pitchFamily="34" charset="0"/>
              <a:buChar char="•"/>
            </a:pPr>
            <a:r>
              <a:rPr lang="en-GB" sz="2000" dirty="0"/>
              <a:t>BPS provides media training to avoid such issues.</a:t>
            </a:r>
          </a:p>
          <a:p>
            <a:pPr marL="342900" lvl="1" indent="-342900">
              <a:buFont typeface="Arial" panose="020B0604020202020204" pitchFamily="34" charset="0"/>
              <a:buChar char="•"/>
            </a:pPr>
            <a:r>
              <a:rPr lang="en-GB" sz="2000" dirty="0"/>
              <a:t>Psychologists must be mindful of their elevated social status  and subjective credibility conferred by their title (e.g. Dr, Professor); people will believe what they say so they must communicate with due care.</a:t>
            </a:r>
          </a:p>
          <a:p>
            <a:endParaRPr lang="en-GB" dirty="0"/>
          </a:p>
        </p:txBody>
      </p:sp>
    </p:spTree>
    <p:extLst>
      <p:ext uri="{BB962C8B-B14F-4D97-AF65-F5344CB8AC3E}">
        <p14:creationId xmlns:p14="http://schemas.microsoft.com/office/powerpoint/2010/main" val="27762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5344-43E7-41CC-9B9F-CCCB4D4A9C0F}"/>
              </a:ext>
            </a:extLst>
          </p:cNvPr>
          <p:cNvSpPr>
            <a:spLocks noGrp="1"/>
          </p:cNvSpPr>
          <p:nvPr>
            <p:ph type="title"/>
          </p:nvPr>
        </p:nvSpPr>
        <p:spPr>
          <a:xfrm>
            <a:off x="1251676" y="382383"/>
            <a:ext cx="10178323" cy="836817"/>
          </a:xfrm>
        </p:spPr>
        <p:txBody>
          <a:bodyPr>
            <a:normAutofit/>
          </a:bodyPr>
          <a:lstStyle/>
          <a:p>
            <a:r>
              <a:rPr lang="en-GB" dirty="0"/>
              <a:t>Quick ASIDE…</a:t>
            </a:r>
          </a:p>
        </p:txBody>
      </p:sp>
      <p:sp>
        <p:nvSpPr>
          <p:cNvPr id="3" name="Content Placeholder 2">
            <a:extLst>
              <a:ext uri="{FF2B5EF4-FFF2-40B4-BE49-F238E27FC236}">
                <a16:creationId xmlns:a16="http://schemas.microsoft.com/office/drawing/2014/main" id="{C2A9F5A7-E9F5-44F2-B4E6-E78AA5D42EA2}"/>
              </a:ext>
            </a:extLst>
          </p:cNvPr>
          <p:cNvSpPr>
            <a:spLocks noGrp="1"/>
          </p:cNvSpPr>
          <p:nvPr>
            <p:ph idx="1"/>
          </p:nvPr>
        </p:nvSpPr>
        <p:spPr>
          <a:xfrm>
            <a:off x="1251676" y="1219200"/>
            <a:ext cx="9218203" cy="4800600"/>
          </a:xfrm>
        </p:spPr>
        <p:txBody>
          <a:bodyPr>
            <a:noAutofit/>
          </a:bodyPr>
          <a:lstStyle/>
          <a:p>
            <a:r>
              <a:rPr lang="en-GB" dirty="0"/>
              <a:t>In animal ethics Bateson’s cube encourages us to think about three important dimensions;</a:t>
            </a:r>
          </a:p>
          <a:p>
            <a:pPr lvl="1"/>
            <a:r>
              <a:rPr lang="en-GB" sz="2000" dirty="0"/>
              <a:t>Degree of Suffering Anticipated</a:t>
            </a:r>
          </a:p>
          <a:p>
            <a:pPr lvl="1"/>
            <a:r>
              <a:rPr lang="en-GB" sz="2000" dirty="0"/>
              <a:t>Potential Benefits to Society</a:t>
            </a:r>
          </a:p>
          <a:p>
            <a:pPr lvl="1"/>
            <a:r>
              <a:rPr lang="en-GB" sz="2000" dirty="0"/>
              <a:t>Scientific Quality of the Research</a:t>
            </a:r>
          </a:p>
          <a:p>
            <a:r>
              <a:rPr lang="en-GB" dirty="0"/>
              <a:t>When reporting any study, animal or otherwise it is important to send time considering limitations very carefully and ensuing that results are not over-stated and conclusions are tentative and cautious</a:t>
            </a:r>
          </a:p>
          <a:p>
            <a:r>
              <a:rPr lang="en-GB" dirty="0"/>
              <a:t>People’s lives (or at least the quality of people’s lives) may depend upon the way psychological research is reported by the original researchers and later in the media</a:t>
            </a:r>
          </a:p>
          <a:p>
            <a:r>
              <a:rPr lang="en-GB" dirty="0"/>
              <a:t>In A level we talk a out socially sensitive research; that is research that could be damaging in some way to specific groups of people in society; this is also potentially relevant here; see my model essay on SSR.</a:t>
            </a:r>
          </a:p>
          <a:p>
            <a:endParaRPr lang="en-GB" dirty="0"/>
          </a:p>
        </p:txBody>
      </p:sp>
    </p:spTree>
    <p:extLst>
      <p:ext uri="{BB962C8B-B14F-4D97-AF65-F5344CB8AC3E}">
        <p14:creationId xmlns:p14="http://schemas.microsoft.com/office/powerpoint/2010/main" val="183601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2904" y="555536"/>
            <a:ext cx="8229600" cy="1143000"/>
          </a:xfrm>
        </p:spPr>
        <p:txBody>
          <a:bodyPr>
            <a:noAutofit/>
          </a:bodyPr>
          <a:lstStyle/>
          <a:p>
            <a:r>
              <a:rPr lang="en-GB" sz="2800" dirty="0"/>
              <a:t>The second part: </a:t>
            </a:r>
            <a:br>
              <a:rPr lang="en-GB" sz="2800" dirty="0"/>
            </a:br>
            <a:r>
              <a:rPr lang="en-GB" sz="2800" dirty="0"/>
              <a:t>after the AND!</a:t>
            </a:r>
          </a:p>
        </p:txBody>
      </p:sp>
      <p:sp>
        <p:nvSpPr>
          <p:cNvPr id="3" name="Content Placeholder 2"/>
          <p:cNvSpPr>
            <a:spLocks noGrp="1"/>
          </p:cNvSpPr>
          <p:nvPr>
            <p:ph idx="1"/>
          </p:nvPr>
        </p:nvSpPr>
        <p:spPr>
          <a:xfrm>
            <a:off x="1251676" y="2708873"/>
            <a:ext cx="10178323" cy="3593591"/>
          </a:xfrm>
        </p:spPr>
        <p:txBody>
          <a:bodyPr>
            <a:normAutofit fontScale="92500" lnSpcReduction="20000"/>
          </a:bodyPr>
          <a:lstStyle/>
          <a:p>
            <a:r>
              <a:rPr lang="en-GB" sz="2400" dirty="0"/>
              <a:t>Psychological findings may have far reaching consequences for society, informing political, educational, health economic policies for example; </a:t>
            </a:r>
          </a:p>
          <a:p>
            <a:pPr lvl="1"/>
            <a:r>
              <a:rPr lang="en-GB" sz="2000" dirty="0"/>
              <a:t>use the scenario carefully to think about how this study could be applied in the real world</a:t>
            </a:r>
          </a:p>
          <a:p>
            <a:r>
              <a:rPr lang="en-GB" sz="2400" dirty="0"/>
              <a:t>Because psychology occupies such as special position in society, i.e. it has so many applications and possible benefits to society, it is crucial that these are carefully thought through before being broadcast to the wider world</a:t>
            </a:r>
          </a:p>
          <a:p>
            <a:r>
              <a:rPr lang="en-GB" sz="2400" dirty="0"/>
              <a:t>Lack of planning in this area could lead people to misconstrue what the study actually shows, making suggestions about applications which are inappropriate given what has actually been shown</a:t>
            </a:r>
          </a:p>
          <a:p>
            <a:pPr lvl="1"/>
            <a:r>
              <a:rPr lang="en-GB" sz="2000" dirty="0"/>
              <a:t>Think about correlational studies and cause and effect for example.</a:t>
            </a:r>
          </a:p>
        </p:txBody>
      </p:sp>
      <p:sp>
        <p:nvSpPr>
          <p:cNvPr id="4" name="Thought Bubble: Cloud 3">
            <a:extLst>
              <a:ext uri="{FF2B5EF4-FFF2-40B4-BE49-F238E27FC236}">
                <a16:creationId xmlns:a16="http://schemas.microsoft.com/office/drawing/2014/main" id="{91822A4E-ACEF-4AD1-92EC-B1C7B24F540A}"/>
              </a:ext>
            </a:extLst>
          </p:cNvPr>
          <p:cNvSpPr/>
          <p:nvPr/>
        </p:nvSpPr>
        <p:spPr>
          <a:xfrm>
            <a:off x="4617720" y="168441"/>
            <a:ext cx="5699759" cy="2035264"/>
          </a:xfrm>
          <a:prstGeom prst="cloudCallout">
            <a:avLst>
              <a:gd name="adj1" fmla="val -46769"/>
              <a:gd name="adj2" fmla="val 639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and explain additional ethical considerations that could be taken into account when applying the findings of the study. (3)</a:t>
            </a:r>
            <a:endParaRPr lang="en-GB" dirty="0"/>
          </a:p>
        </p:txBody>
      </p:sp>
    </p:spTree>
    <p:extLst>
      <p:ext uri="{BB962C8B-B14F-4D97-AF65-F5344CB8AC3E}">
        <p14:creationId xmlns:p14="http://schemas.microsoft.com/office/powerpoint/2010/main" val="253245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Further considerations</a:t>
            </a:r>
          </a:p>
        </p:txBody>
      </p:sp>
      <p:sp>
        <p:nvSpPr>
          <p:cNvPr id="3" name="Content Placeholder 2"/>
          <p:cNvSpPr>
            <a:spLocks noGrp="1"/>
          </p:cNvSpPr>
          <p:nvPr>
            <p:ph idx="1"/>
          </p:nvPr>
        </p:nvSpPr>
        <p:spPr>
          <a:xfrm>
            <a:off x="1447799" y="1378105"/>
            <a:ext cx="10178322" cy="5327495"/>
          </a:xfrm>
        </p:spPr>
        <p:txBody>
          <a:bodyPr>
            <a:normAutofit/>
          </a:bodyPr>
          <a:lstStyle/>
          <a:p>
            <a:r>
              <a:rPr lang="en-GB" sz="2400" dirty="0"/>
              <a:t>Peer review is an important part of ensuring that a study is in ‘good shape’ before publication; </a:t>
            </a:r>
          </a:p>
          <a:p>
            <a:r>
              <a:rPr lang="en-GB" sz="2400" dirty="0"/>
              <a:t>ensures that the statistical analysis is rigorous and appropriate meaning the study is unlikely to make any false claims based on poor analysis.</a:t>
            </a:r>
          </a:p>
          <a:p>
            <a:r>
              <a:rPr lang="en-GB" sz="2400" dirty="0"/>
              <a:t>It is critical that the procedure of the report is detailed so it can be fairly scrutinised as this will help with the process of evaluating limitations which could mean findings should not be applied in certain ways for example. </a:t>
            </a:r>
          </a:p>
          <a:p>
            <a:r>
              <a:rPr lang="en-GB" sz="2400" dirty="0"/>
              <a:t>The discussion section should include detailed limitations section and qualitative reports should include a section on personal and epistemological reflexivity</a:t>
            </a:r>
          </a:p>
        </p:txBody>
      </p:sp>
    </p:spTree>
    <p:extLst>
      <p:ext uri="{BB962C8B-B14F-4D97-AF65-F5344CB8AC3E}">
        <p14:creationId xmlns:p14="http://schemas.microsoft.com/office/powerpoint/2010/main" val="315518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610E1-DF15-4AFC-BAF2-D5BDB344400E}"/>
              </a:ext>
            </a:extLst>
          </p:cNvPr>
          <p:cNvSpPr>
            <a:spLocks noGrp="1"/>
          </p:cNvSpPr>
          <p:nvPr>
            <p:ph type="title"/>
          </p:nvPr>
        </p:nvSpPr>
        <p:spPr>
          <a:xfrm>
            <a:off x="1251676" y="382383"/>
            <a:ext cx="10178323" cy="928257"/>
          </a:xfrm>
        </p:spPr>
        <p:txBody>
          <a:bodyPr>
            <a:normAutofit fontScale="90000"/>
          </a:bodyPr>
          <a:lstStyle/>
          <a:p>
            <a:r>
              <a:rPr lang="en-GB" dirty="0"/>
              <a:t>Limitations might relate to …</a:t>
            </a:r>
            <a:br>
              <a:rPr lang="en-GB" dirty="0"/>
            </a:br>
            <a:endParaRPr lang="en-GB" dirty="0"/>
          </a:p>
        </p:txBody>
      </p:sp>
      <p:sp>
        <p:nvSpPr>
          <p:cNvPr id="3" name="Content Placeholder 2">
            <a:extLst>
              <a:ext uri="{FF2B5EF4-FFF2-40B4-BE49-F238E27FC236}">
                <a16:creationId xmlns:a16="http://schemas.microsoft.com/office/drawing/2014/main" id="{0D3BBEF6-57FE-437F-B9FF-F04E34ABA648}"/>
              </a:ext>
            </a:extLst>
          </p:cNvPr>
          <p:cNvSpPr>
            <a:spLocks noGrp="1"/>
          </p:cNvSpPr>
          <p:nvPr>
            <p:ph idx="1"/>
          </p:nvPr>
        </p:nvSpPr>
        <p:spPr>
          <a:xfrm>
            <a:off x="1251676" y="1310640"/>
            <a:ext cx="10437404" cy="5164977"/>
          </a:xfrm>
        </p:spPr>
        <p:txBody>
          <a:bodyPr>
            <a:normAutofit/>
          </a:bodyPr>
          <a:lstStyle/>
          <a:p>
            <a:r>
              <a:rPr lang="en-GB" sz="2400" dirty="0"/>
              <a:t>The extent to which findings are generalisable/transferrable to other contexts; </a:t>
            </a:r>
          </a:p>
          <a:p>
            <a:pPr lvl="1"/>
            <a:r>
              <a:rPr lang="en-GB" sz="2400" dirty="0"/>
              <a:t>if findings are inappropriately generalised then interventions and campaigns could be developed which will not work for certain groups</a:t>
            </a:r>
          </a:p>
          <a:p>
            <a:pPr lvl="1"/>
            <a:r>
              <a:rPr lang="en-GB" sz="2400" dirty="0"/>
              <a:t>waste of taxpayers money, people’s time, raising hope and expectations etc.</a:t>
            </a:r>
          </a:p>
          <a:p>
            <a:r>
              <a:rPr lang="en-GB" sz="2400" dirty="0"/>
              <a:t>Lack of replications or inability to replicate; </a:t>
            </a:r>
          </a:p>
          <a:p>
            <a:pPr lvl="1"/>
            <a:r>
              <a:rPr lang="en-GB" sz="2400" dirty="0"/>
              <a:t>application of findings should not be pursed until we are sure of the reliability/robustness of the findings, (hint: think about the replicability crisis in psychology).</a:t>
            </a:r>
          </a:p>
          <a:p>
            <a:endParaRPr lang="en-GB" dirty="0"/>
          </a:p>
        </p:txBody>
      </p:sp>
    </p:spTree>
    <p:extLst>
      <p:ext uri="{BB962C8B-B14F-4D97-AF65-F5344CB8AC3E}">
        <p14:creationId xmlns:p14="http://schemas.microsoft.com/office/powerpoint/2010/main" val="268233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kumimoji="0" lang="en-US" altLang="en-US" sz="5700" b="1" i="0" u="none" strike="noStrike" cap="none" normalizeH="0" baseline="0" dirty="0">
                <a:ln>
                  <a:noFill/>
                </a:ln>
                <a:solidFill>
                  <a:srgbClr val="292929"/>
                </a:solidFill>
                <a:effectLst/>
                <a:latin typeface="Impact" panose="020B0806030902050204" pitchFamily="34" charset="0"/>
                <a:cs typeface="Arial" pitchFamily="34" charset="0"/>
              </a:rPr>
              <a:t>Q3: </a:t>
            </a:r>
            <a:r>
              <a:rPr lang="en-US" altLang="en-US" sz="5700" cap="none" dirty="0">
                <a:solidFill>
                  <a:srgbClr val="292929"/>
                </a:solidFill>
                <a:latin typeface="Impact" panose="020B0806030902050204" pitchFamily="34" charset="0"/>
                <a:cs typeface="Arial" pitchFamily="34" charset="0"/>
              </a:rPr>
              <a:t>YOUR PAPER WILL INCLUDE ONE OF THE FOLLOWING.</a:t>
            </a:r>
            <a:br>
              <a:rPr lang="en-US" altLang="en-US" sz="5700" cap="none" dirty="0">
                <a:solidFill>
                  <a:srgbClr val="292929"/>
                </a:solidFill>
                <a:latin typeface="Impact" panose="020B0806030902050204" pitchFamily="34" charset="0"/>
                <a:cs typeface="Arial" pitchFamily="34" charset="0"/>
              </a:rPr>
            </a:br>
            <a:br>
              <a:rPr kumimoji="0" lang="en-US" altLang="en-US" b="1" i="0" u="none" strike="noStrike" cap="none" normalizeH="0" baseline="0" dirty="0">
                <a:ln>
                  <a:noFill/>
                </a:ln>
                <a:solidFill>
                  <a:srgbClr val="292929"/>
                </a:solidFill>
                <a:effectLst/>
                <a:latin typeface="myriad-pro-regular"/>
                <a:cs typeface="Arial" pitchFamily="34" charset="0"/>
              </a:rPr>
            </a:br>
            <a:endParaRPr lang="en-GB" dirty="0"/>
          </a:p>
        </p:txBody>
      </p:sp>
      <p:sp>
        <p:nvSpPr>
          <p:cNvPr id="3" name="Content Placeholder 2"/>
          <p:cNvSpPr>
            <a:spLocks noGrp="1"/>
          </p:cNvSpPr>
          <p:nvPr>
            <p:ph idx="1"/>
          </p:nvPr>
        </p:nvSpPr>
        <p:spPr>
          <a:xfrm>
            <a:off x="1251676" y="2248629"/>
            <a:ext cx="9324884" cy="4929411"/>
          </a:xfrm>
        </p:spPr>
        <p:txBody>
          <a:bodyPr>
            <a:normAutofit/>
          </a:bodyPr>
          <a:lstStyle/>
          <a:p>
            <a:pPr eaLnBrk="0" fontAlgn="base" hangingPunct="0">
              <a:spcBef>
                <a:spcPct val="0"/>
              </a:spcBef>
              <a:spcAft>
                <a:spcPct val="0"/>
              </a:spcAft>
            </a:pPr>
            <a:r>
              <a:rPr lang="en-GB" sz="2800" b="1" dirty="0">
                <a:solidFill>
                  <a:schemeClr val="bg2">
                    <a:lumMod val="10000"/>
                  </a:schemeClr>
                </a:solidFill>
                <a:latin typeface="Gill Sans MT" panose="020B0502020104020203" pitchFamily="34" charset="0"/>
              </a:rPr>
              <a:t>Discuss</a:t>
            </a:r>
            <a:r>
              <a:rPr lang="en-GB" sz="2800" dirty="0">
                <a:solidFill>
                  <a:schemeClr val="bg2">
                    <a:lumMod val="10000"/>
                  </a:schemeClr>
                </a:solidFill>
                <a:latin typeface="Gill Sans MT" panose="020B0502020104020203" pitchFamily="34" charset="0"/>
              </a:rPr>
              <a:t> the possibility of generalizing /transferring the findings of the study. (9)</a:t>
            </a:r>
          </a:p>
          <a:p>
            <a:pPr eaLnBrk="0" fontAlgn="base" hangingPunct="0">
              <a:spcBef>
                <a:spcPct val="0"/>
              </a:spcBef>
              <a:spcAft>
                <a:spcPct val="0"/>
              </a:spcAft>
            </a:pPr>
            <a:r>
              <a:rPr lang="en-GB" sz="2800" b="1" dirty="0">
                <a:solidFill>
                  <a:schemeClr val="bg2">
                    <a:lumMod val="10000"/>
                  </a:schemeClr>
                </a:solidFill>
                <a:effectLst/>
                <a:latin typeface="Gill Sans MT" panose="020B0502020104020203" pitchFamily="34" charset="0"/>
              </a:rPr>
              <a:t>Discuss</a:t>
            </a:r>
            <a:r>
              <a:rPr lang="en-GB" sz="2800" dirty="0">
                <a:solidFill>
                  <a:schemeClr val="bg2">
                    <a:lumMod val="10000"/>
                  </a:schemeClr>
                </a:solidFill>
                <a:effectLst/>
                <a:latin typeface="Gill Sans MT" panose="020B0502020104020203" pitchFamily="34" charset="0"/>
              </a:rPr>
              <a:t> how a researcher could ensure that the results of the study are credible.</a:t>
            </a:r>
            <a:r>
              <a:rPr lang="en-GB" sz="2800" dirty="0">
                <a:solidFill>
                  <a:schemeClr val="bg2">
                    <a:lumMod val="10000"/>
                  </a:schemeClr>
                </a:solidFill>
                <a:latin typeface="Gill Sans MT" panose="020B0502020104020203" pitchFamily="34" charset="0"/>
              </a:rPr>
              <a:t> (9)</a:t>
            </a:r>
          </a:p>
          <a:p>
            <a:pPr eaLnBrk="0" fontAlgn="base" hangingPunct="0">
              <a:spcBef>
                <a:spcPct val="0"/>
              </a:spcBef>
              <a:spcAft>
                <a:spcPct val="0"/>
              </a:spcAft>
            </a:pPr>
            <a:r>
              <a:rPr lang="en-GB" sz="2800" b="1" dirty="0">
                <a:solidFill>
                  <a:schemeClr val="bg2">
                    <a:lumMod val="10000"/>
                  </a:schemeClr>
                </a:solidFill>
                <a:effectLst/>
                <a:latin typeface="Gill Sans MT" panose="020B0502020104020203" pitchFamily="34" charset="0"/>
              </a:rPr>
              <a:t>Discuss </a:t>
            </a:r>
            <a:r>
              <a:rPr lang="en-GB" sz="2800" dirty="0">
                <a:solidFill>
                  <a:schemeClr val="bg2">
                    <a:lumMod val="10000"/>
                  </a:schemeClr>
                </a:solidFill>
                <a:effectLst/>
                <a:latin typeface="Gill Sans MT" panose="020B0502020104020203" pitchFamily="34" charset="0"/>
              </a:rPr>
              <a:t>how the researcher in the study could avoid bias. </a:t>
            </a:r>
            <a:r>
              <a:rPr lang="en-GB" sz="2800" dirty="0">
                <a:solidFill>
                  <a:schemeClr val="bg2">
                    <a:lumMod val="10000"/>
                  </a:schemeClr>
                </a:solidFill>
                <a:latin typeface="Gill Sans MT" panose="020B0502020104020203" pitchFamily="34" charset="0"/>
              </a:rPr>
              <a:t>(9)</a:t>
            </a:r>
          </a:p>
          <a:p>
            <a:pPr marL="0" indent="0" eaLnBrk="0" fontAlgn="base" hangingPunct="0">
              <a:spcBef>
                <a:spcPct val="0"/>
              </a:spcBef>
              <a:spcAft>
                <a:spcPct val="0"/>
              </a:spcAft>
              <a:buNone/>
            </a:pPr>
            <a:endParaRPr lang="en-GB" sz="2800" dirty="0">
              <a:solidFill>
                <a:schemeClr val="bg2">
                  <a:lumMod val="10000"/>
                </a:schemeClr>
              </a:solidFill>
              <a:latin typeface="Gill Sans MT" panose="020B0502020104020203" pitchFamily="34" charset="0"/>
            </a:endParaRPr>
          </a:p>
          <a:p>
            <a:pPr marL="0" indent="0" eaLnBrk="0" fontAlgn="base" hangingPunct="0">
              <a:spcBef>
                <a:spcPct val="0"/>
              </a:spcBef>
              <a:spcAft>
                <a:spcPct val="0"/>
              </a:spcAft>
              <a:buNone/>
            </a:pPr>
            <a:r>
              <a:rPr lang="en-GB" sz="2800" dirty="0">
                <a:solidFill>
                  <a:schemeClr val="bg2">
                    <a:lumMod val="10000"/>
                  </a:schemeClr>
                </a:solidFill>
                <a:effectLst/>
                <a:latin typeface="Gill Sans MT" panose="020B0502020104020203" pitchFamily="34" charset="0"/>
              </a:rPr>
              <a:t>As this is an AO3 command term, treat this as a mini ERQ </a:t>
            </a:r>
          </a:p>
          <a:p>
            <a:pPr marL="0" indent="0" eaLnBrk="0" fontAlgn="base" hangingPunct="0">
              <a:spcBef>
                <a:spcPct val="0"/>
              </a:spcBef>
              <a:spcAft>
                <a:spcPct val="0"/>
              </a:spcAft>
              <a:buNone/>
            </a:pPr>
            <a:endParaRPr lang="en-GB" dirty="0">
              <a:effectLst/>
            </a:endParaRPr>
          </a:p>
          <a:p>
            <a:pPr marL="0" indent="0" eaLnBrk="0" fontAlgn="base" hangingPunct="0">
              <a:spcBef>
                <a:spcPct val="0"/>
              </a:spcBef>
              <a:spcAft>
                <a:spcPct val="0"/>
              </a:spcAft>
              <a:buNone/>
            </a:pPr>
            <a:endParaRPr lang="en-GB" dirty="0">
              <a:solidFill>
                <a:prstClr val="black"/>
              </a:solidFill>
            </a:endParaRPr>
          </a:p>
          <a:p>
            <a:pPr marL="0" indent="0" eaLnBrk="0" fontAlgn="base" hangingPunct="0">
              <a:spcBef>
                <a:spcPct val="0"/>
              </a:spcBef>
              <a:spcAft>
                <a:spcPct val="0"/>
              </a:spcAft>
              <a:buNone/>
            </a:pPr>
            <a:endParaRPr lang="en-GB" altLang="en-US" dirty="0"/>
          </a:p>
          <a:p>
            <a:pPr marL="0" indent="0" eaLnBrk="0" fontAlgn="base" hangingPunct="0">
              <a:spcBef>
                <a:spcPct val="0"/>
              </a:spcBef>
              <a:spcAft>
                <a:spcPct val="0"/>
              </a:spcAft>
              <a:buNone/>
            </a:pPr>
            <a:endParaRPr lang="en-US" altLang="en-US" sz="16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47420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Mark scheme for Question 3</a:t>
            </a:r>
          </a:p>
        </p:txBody>
      </p:sp>
      <p:sp>
        <p:nvSpPr>
          <p:cNvPr id="3" name="Content Placeholder 2"/>
          <p:cNvSpPr>
            <a:spLocks noGrp="1"/>
          </p:cNvSpPr>
          <p:nvPr>
            <p:ph idx="1"/>
          </p:nvPr>
        </p:nvSpPr>
        <p:spPr>
          <a:xfrm>
            <a:off x="1251676" y="1389891"/>
            <a:ext cx="10178323" cy="3593591"/>
          </a:xfrm>
        </p:spPr>
        <p:txBody>
          <a:bodyPr>
            <a:normAutofit fontScale="92500"/>
          </a:bodyPr>
          <a:lstStyle/>
          <a:p>
            <a:pPr marL="0" indent="0">
              <a:buNone/>
            </a:pPr>
            <a:r>
              <a:rPr lang="en-GB" dirty="0"/>
              <a:t>Your answer needs to be a FAIL!</a:t>
            </a:r>
          </a:p>
          <a:p>
            <a:pPr lvl="1"/>
            <a:r>
              <a:rPr lang="en-GB" sz="2800" b="1" dirty="0">
                <a:solidFill>
                  <a:srgbClr val="FF0000"/>
                </a:solidFill>
              </a:rPr>
              <a:t>FOCUSED</a:t>
            </a:r>
            <a:r>
              <a:rPr lang="en-GB" sz="2800" dirty="0">
                <a:solidFill>
                  <a:srgbClr val="FF0000"/>
                </a:solidFill>
              </a:rPr>
              <a:t> </a:t>
            </a:r>
            <a:r>
              <a:rPr lang="en-GB" sz="2800" dirty="0"/>
              <a:t>and effective</a:t>
            </a:r>
          </a:p>
          <a:p>
            <a:pPr lvl="1"/>
            <a:r>
              <a:rPr lang="en-GB" sz="2800" b="1" dirty="0">
                <a:solidFill>
                  <a:srgbClr val="FF0000"/>
                </a:solidFill>
              </a:rPr>
              <a:t>ACCURATE</a:t>
            </a:r>
            <a:r>
              <a:rPr lang="en-GB" sz="2800" dirty="0"/>
              <a:t> argument that addresses the requirements of the question (meets commend term ‘discuss’)</a:t>
            </a:r>
          </a:p>
          <a:p>
            <a:pPr lvl="1"/>
            <a:r>
              <a:rPr lang="en-GB" sz="2800" b="1" dirty="0">
                <a:solidFill>
                  <a:srgbClr val="FF0000"/>
                </a:solidFill>
              </a:rPr>
              <a:t>INFORMED</a:t>
            </a:r>
            <a:r>
              <a:rPr lang="en-GB" sz="2800" dirty="0"/>
              <a:t>: accurate references to research methods with regard to the question, describing strengths and limitations.</a:t>
            </a:r>
          </a:p>
          <a:p>
            <a:pPr lvl="1"/>
            <a:r>
              <a:rPr lang="en-GB" sz="2800" b="1" dirty="0">
                <a:solidFill>
                  <a:srgbClr val="FF0000"/>
                </a:solidFill>
              </a:rPr>
              <a:t>LINKED TO EXTRACT</a:t>
            </a:r>
            <a:r>
              <a:rPr lang="en-GB" sz="2800" dirty="0"/>
              <a:t>: effective use of the stimulus material.</a:t>
            </a:r>
          </a:p>
          <a:p>
            <a:endParaRPr lang="en-GB" dirty="0"/>
          </a:p>
        </p:txBody>
      </p:sp>
    </p:spTree>
    <p:extLst>
      <p:ext uri="{BB962C8B-B14F-4D97-AF65-F5344CB8AC3E}">
        <p14:creationId xmlns:p14="http://schemas.microsoft.com/office/powerpoint/2010/main" val="336361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824" y="304910"/>
            <a:ext cx="8229600" cy="1143000"/>
          </a:xfrm>
        </p:spPr>
        <p:txBody>
          <a:bodyPr/>
          <a:lstStyle/>
          <a:p>
            <a:r>
              <a:rPr lang="en-GB" dirty="0"/>
              <a:t>The Mark Scheme</a:t>
            </a:r>
          </a:p>
        </p:txBody>
      </p:sp>
      <p:graphicFrame>
        <p:nvGraphicFramePr>
          <p:cNvPr id="4" name="Content Placeholder 3"/>
          <p:cNvGraphicFramePr>
            <a:graphicFrameLocks noGrp="1"/>
          </p:cNvGraphicFramePr>
          <p:nvPr>
            <p:ph idx="1"/>
          </p:nvPr>
        </p:nvGraphicFramePr>
        <p:xfrm>
          <a:off x="2135560" y="1916833"/>
          <a:ext cx="8208912" cy="4670979"/>
        </p:xfrm>
        <a:graphic>
          <a:graphicData uri="http://schemas.openxmlformats.org/drawingml/2006/table">
            <a:tbl>
              <a:tblPr/>
              <a:tblGrid>
                <a:gridCol w="799098">
                  <a:extLst>
                    <a:ext uri="{9D8B030D-6E8A-4147-A177-3AD203B41FA5}">
                      <a16:colId xmlns:a16="http://schemas.microsoft.com/office/drawing/2014/main" val="20000"/>
                    </a:ext>
                  </a:extLst>
                </a:gridCol>
                <a:gridCol w="7409814">
                  <a:extLst>
                    <a:ext uri="{9D8B030D-6E8A-4147-A177-3AD203B41FA5}">
                      <a16:colId xmlns:a16="http://schemas.microsoft.com/office/drawing/2014/main" val="20001"/>
                    </a:ext>
                  </a:extLst>
                </a:gridCol>
              </a:tblGrid>
              <a:tr h="427774">
                <a:tc>
                  <a:txBody>
                    <a:bodyPr/>
                    <a:lstStyle/>
                    <a:p>
                      <a:pPr algn="ctr" fontAlgn="t"/>
                      <a:r>
                        <a:rPr lang="en-GB" sz="1800" dirty="0">
                          <a:effectLst/>
                        </a:rPr>
                        <a:t>0</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answer does not reach a standard described by the descriptors below.</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315911">
                <a:tc>
                  <a:txBody>
                    <a:bodyPr/>
                    <a:lstStyle/>
                    <a:p>
                      <a:pPr algn="ctr" fontAlgn="t"/>
                      <a:r>
                        <a:rPr lang="en-GB" sz="1800">
                          <a:effectLst/>
                        </a:rPr>
                        <a:t>1–3</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question is </a:t>
                      </a:r>
                      <a:r>
                        <a:rPr lang="en-GB" sz="1600" b="1" dirty="0">
                          <a:effectLst/>
                        </a:rPr>
                        <a:t>misunderstood</a:t>
                      </a:r>
                      <a:r>
                        <a:rPr lang="en-GB" sz="1600" dirty="0">
                          <a:effectLst/>
                        </a:rPr>
                        <a:t> and the </a:t>
                      </a:r>
                      <a:r>
                        <a:rPr lang="en-GB" sz="1600" b="1" dirty="0">
                          <a:effectLst/>
                        </a:rPr>
                        <a:t>central issue is not identified </a:t>
                      </a:r>
                      <a:r>
                        <a:rPr lang="en-GB" sz="1600" dirty="0">
                          <a:effectLst/>
                        </a:rPr>
                        <a:t>correctly, resulting in a </a:t>
                      </a:r>
                      <a:r>
                        <a:rPr lang="en-GB" sz="1600" b="1" dirty="0">
                          <a:effectLst/>
                        </a:rPr>
                        <a:t>mostly irrelevant argument</a:t>
                      </a:r>
                      <a:r>
                        <a:rPr lang="en-GB" sz="1600" dirty="0">
                          <a:effectLst/>
                        </a:rPr>
                        <a:t>.</a:t>
                      </a:r>
                    </a:p>
                    <a:p>
                      <a:pPr fontAlgn="t"/>
                      <a:r>
                        <a:rPr lang="en-GB" sz="1600" dirty="0">
                          <a:effectLst/>
                        </a:rPr>
                        <a:t>The response contains </a:t>
                      </a:r>
                      <a:r>
                        <a:rPr lang="en-GB" sz="1600" b="1" dirty="0">
                          <a:effectLst/>
                        </a:rPr>
                        <a:t>mostly inaccurate references </a:t>
                      </a:r>
                      <a:r>
                        <a:rPr lang="en-GB" sz="1600" dirty="0">
                          <a:effectLst/>
                        </a:rPr>
                        <a:t>to the approaches to research or these are </a:t>
                      </a:r>
                      <a:r>
                        <a:rPr lang="en-GB" sz="1600" b="1" dirty="0">
                          <a:effectLst/>
                        </a:rPr>
                        <a:t>irrelevant to the question</a:t>
                      </a:r>
                      <a:r>
                        <a:rPr lang="en-GB" sz="1600" dirty="0">
                          <a:effectLst/>
                        </a:rPr>
                        <a:t>.</a:t>
                      </a:r>
                    </a:p>
                    <a:p>
                      <a:pPr fontAlgn="t"/>
                      <a:r>
                        <a:rPr lang="en-GB" sz="1600" dirty="0">
                          <a:effectLst/>
                        </a:rPr>
                        <a:t>The reference to the stimulus material </a:t>
                      </a:r>
                      <a:r>
                        <a:rPr lang="en-GB" sz="1600" b="1" dirty="0">
                          <a:effectLst/>
                        </a:rPr>
                        <a:t>relies heavily on direct quotations </a:t>
                      </a:r>
                      <a:r>
                        <a:rPr lang="en-GB" sz="1600" dirty="0">
                          <a:effectLst/>
                        </a:rPr>
                        <a:t>from the text.</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1315911">
                <a:tc>
                  <a:txBody>
                    <a:bodyPr/>
                    <a:lstStyle/>
                    <a:p>
                      <a:pPr algn="ctr" fontAlgn="t"/>
                      <a:r>
                        <a:rPr lang="en-GB" sz="1800">
                          <a:effectLst/>
                        </a:rPr>
                        <a:t>4–6</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question is understood, but </a:t>
                      </a:r>
                      <a:r>
                        <a:rPr lang="en-GB" sz="1600" b="1" dirty="0">
                          <a:effectLst/>
                        </a:rPr>
                        <a:t>only partially answered </a:t>
                      </a:r>
                      <a:r>
                        <a:rPr lang="en-GB" sz="1600" dirty="0">
                          <a:effectLst/>
                        </a:rPr>
                        <a:t>resulting in an </a:t>
                      </a:r>
                      <a:r>
                        <a:rPr lang="en-GB" sz="1600" b="1" dirty="0">
                          <a:effectLst/>
                        </a:rPr>
                        <a:t>argument of limited scope.</a:t>
                      </a:r>
                    </a:p>
                    <a:p>
                      <a:pPr fontAlgn="t"/>
                      <a:r>
                        <a:rPr lang="en-GB" sz="1600" dirty="0">
                          <a:effectLst/>
                        </a:rPr>
                        <a:t>The response contains </a:t>
                      </a:r>
                      <a:r>
                        <a:rPr lang="en-GB" sz="1600" b="1" dirty="0">
                          <a:effectLst/>
                        </a:rPr>
                        <a:t>mostly accurate</a:t>
                      </a:r>
                      <a:r>
                        <a:rPr lang="en-GB" sz="1600" dirty="0">
                          <a:effectLst/>
                        </a:rPr>
                        <a:t> references to approaches to research which are </a:t>
                      </a:r>
                      <a:r>
                        <a:rPr lang="en-GB" sz="1600" b="1" dirty="0">
                          <a:effectLst/>
                        </a:rPr>
                        <a:t>linked explicitly to the question</a:t>
                      </a:r>
                      <a:r>
                        <a:rPr lang="en-GB" sz="1600" dirty="0">
                          <a:effectLst/>
                        </a:rPr>
                        <a:t>.</a:t>
                      </a:r>
                    </a:p>
                    <a:p>
                      <a:pPr fontAlgn="t"/>
                      <a:r>
                        <a:rPr lang="en-GB" sz="1600" dirty="0">
                          <a:effectLst/>
                        </a:rPr>
                        <a:t>The response makes </a:t>
                      </a:r>
                      <a:r>
                        <a:rPr lang="en-GB" sz="1600" b="1" dirty="0">
                          <a:effectLst/>
                        </a:rPr>
                        <a:t>appropriate but limited use of the stimulus </a:t>
                      </a:r>
                      <a:r>
                        <a:rPr lang="en-GB" sz="1600" dirty="0">
                          <a:effectLst/>
                        </a:rPr>
                        <a:t>material.</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1423844">
                <a:tc>
                  <a:txBody>
                    <a:bodyPr/>
                    <a:lstStyle/>
                    <a:p>
                      <a:pPr algn="ctr" fontAlgn="t"/>
                      <a:r>
                        <a:rPr lang="en-GB" sz="1800">
                          <a:effectLst/>
                        </a:rPr>
                        <a:t>7–9</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a:t>
                      </a:r>
                      <a:r>
                        <a:rPr lang="en-GB" sz="1600" b="1" dirty="0">
                          <a:effectLst/>
                        </a:rPr>
                        <a:t>question is understood </a:t>
                      </a:r>
                      <a:r>
                        <a:rPr lang="en-GB" sz="1600" dirty="0">
                          <a:effectLst/>
                        </a:rPr>
                        <a:t>and answered in a </a:t>
                      </a:r>
                      <a:r>
                        <a:rPr lang="en-GB" sz="1600" b="1" dirty="0">
                          <a:effectLst/>
                        </a:rPr>
                        <a:t>focused and effective </a:t>
                      </a:r>
                      <a:r>
                        <a:rPr lang="en-GB" sz="1600" dirty="0">
                          <a:effectLst/>
                        </a:rPr>
                        <a:t>manner with an </a:t>
                      </a:r>
                      <a:r>
                        <a:rPr lang="en-GB" sz="1600" b="1" dirty="0">
                          <a:effectLst/>
                        </a:rPr>
                        <a:t>accurate argument </a:t>
                      </a:r>
                      <a:r>
                        <a:rPr lang="en-GB" sz="1600" dirty="0">
                          <a:effectLst/>
                        </a:rPr>
                        <a:t>that addresses the requirements of the question.</a:t>
                      </a:r>
                    </a:p>
                    <a:p>
                      <a:pPr fontAlgn="t"/>
                      <a:r>
                        <a:rPr lang="en-GB" sz="1600" dirty="0">
                          <a:effectLst/>
                        </a:rPr>
                        <a:t>The response contains </a:t>
                      </a:r>
                      <a:r>
                        <a:rPr lang="en-GB" sz="1600" b="1" dirty="0">
                          <a:effectLst/>
                        </a:rPr>
                        <a:t>accurate references to approaches to research </a:t>
                      </a:r>
                      <a:r>
                        <a:rPr lang="en-GB" sz="1600" dirty="0">
                          <a:effectLst/>
                        </a:rPr>
                        <a:t>with regard to the question, describing their </a:t>
                      </a:r>
                      <a:r>
                        <a:rPr lang="en-GB" sz="1600" b="1" dirty="0">
                          <a:effectLst/>
                        </a:rPr>
                        <a:t>strengths and limitations</a:t>
                      </a:r>
                      <a:r>
                        <a:rPr lang="en-GB" sz="1600" dirty="0">
                          <a:effectLst/>
                        </a:rPr>
                        <a:t>.</a:t>
                      </a:r>
                    </a:p>
                    <a:p>
                      <a:pPr fontAlgn="t"/>
                      <a:r>
                        <a:rPr lang="en-GB" sz="1600" dirty="0">
                          <a:effectLst/>
                        </a:rPr>
                        <a:t>The response </a:t>
                      </a:r>
                      <a:r>
                        <a:rPr lang="en-GB" sz="1600" b="1" dirty="0">
                          <a:effectLst/>
                        </a:rPr>
                        <a:t>makes effective use of the stimulus </a:t>
                      </a:r>
                      <a:r>
                        <a:rPr lang="en-GB" sz="1600" dirty="0">
                          <a:effectLst/>
                        </a:rPr>
                        <a:t>material.</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2063552" y="1124745"/>
            <a:ext cx="8208912" cy="646331"/>
          </a:xfrm>
          <a:prstGeom prst="rect">
            <a:avLst/>
          </a:prstGeom>
          <a:noFill/>
        </p:spPr>
        <p:txBody>
          <a:bodyPr wrap="square" rtlCol="0">
            <a:spAutoFit/>
          </a:bodyPr>
          <a:lstStyle/>
          <a:p>
            <a:r>
              <a:rPr lang="en-GB" dirty="0"/>
              <a:t>Unlike the other questions on this paper, this question is marked using bands like the ERQs on Papers 1 and 2.</a:t>
            </a:r>
          </a:p>
        </p:txBody>
      </p:sp>
    </p:spTree>
    <p:extLst>
      <p:ext uri="{BB962C8B-B14F-4D97-AF65-F5344CB8AC3E}">
        <p14:creationId xmlns:p14="http://schemas.microsoft.com/office/powerpoint/2010/main" val="33759397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Command term: </a:t>
            </a:r>
            <a:r>
              <a:rPr lang="en-GB" b="1" dirty="0"/>
              <a:t>DISCUSS                              (an ao3 command term)</a:t>
            </a:r>
          </a:p>
        </p:txBody>
      </p:sp>
      <p:sp>
        <p:nvSpPr>
          <p:cNvPr id="3" name="Content Placeholder 2"/>
          <p:cNvSpPr>
            <a:spLocks noGrp="1"/>
          </p:cNvSpPr>
          <p:nvPr>
            <p:ph idx="1"/>
          </p:nvPr>
        </p:nvSpPr>
        <p:spPr/>
        <p:txBody>
          <a:bodyPr/>
          <a:lstStyle/>
          <a:p>
            <a:pPr marL="0" indent="0">
              <a:buNone/>
            </a:pPr>
            <a:r>
              <a:rPr lang="en-GB" b="1" dirty="0"/>
              <a:t>What does the guide say:</a:t>
            </a:r>
            <a:endParaRPr lang="en-GB" dirty="0"/>
          </a:p>
          <a:p>
            <a:pPr marL="0" indent="0">
              <a:buNone/>
            </a:pPr>
            <a:r>
              <a:rPr lang="en-GB" dirty="0"/>
              <a:t>Offer a </a:t>
            </a:r>
            <a:r>
              <a:rPr lang="en-GB" b="1" dirty="0"/>
              <a:t>considered</a:t>
            </a:r>
            <a:r>
              <a:rPr lang="en-GB" dirty="0"/>
              <a:t> and </a:t>
            </a:r>
            <a:r>
              <a:rPr lang="en-GB" b="1" dirty="0"/>
              <a:t>balanced review </a:t>
            </a:r>
            <a:r>
              <a:rPr lang="en-GB" dirty="0"/>
              <a:t>that includes </a:t>
            </a:r>
            <a:r>
              <a:rPr lang="en-GB" b="1" dirty="0"/>
              <a:t>a range </a:t>
            </a:r>
            <a:r>
              <a:rPr lang="en-GB" dirty="0"/>
              <a:t>of arguments, factors or hypotheses. </a:t>
            </a:r>
          </a:p>
          <a:p>
            <a:pPr marL="0" indent="0">
              <a:buNone/>
            </a:pPr>
            <a:endParaRPr lang="en-GB" dirty="0"/>
          </a:p>
          <a:p>
            <a:pPr marL="0" indent="0">
              <a:buNone/>
            </a:pPr>
            <a:r>
              <a:rPr lang="en-GB" dirty="0"/>
              <a:t>Opinions or conclusions should be presented </a:t>
            </a:r>
            <a:r>
              <a:rPr lang="en-GB" b="1" dirty="0"/>
              <a:t>clearly</a:t>
            </a:r>
            <a:r>
              <a:rPr lang="en-GB" dirty="0"/>
              <a:t> and</a:t>
            </a:r>
          </a:p>
        </p:txBody>
      </p:sp>
      <p:sp>
        <p:nvSpPr>
          <p:cNvPr id="4" name="TextBox 3"/>
          <p:cNvSpPr txBox="1"/>
          <p:nvPr/>
        </p:nvSpPr>
        <p:spPr>
          <a:xfrm>
            <a:off x="3935760" y="4850343"/>
            <a:ext cx="6192688" cy="584775"/>
          </a:xfrm>
          <a:prstGeom prst="rect">
            <a:avLst/>
          </a:prstGeom>
          <a:solidFill>
            <a:srgbClr val="FFFF00"/>
          </a:solidFill>
        </p:spPr>
        <p:txBody>
          <a:bodyPr wrap="square" rtlCol="0">
            <a:spAutoFit/>
          </a:bodyPr>
          <a:lstStyle/>
          <a:p>
            <a:r>
              <a:rPr lang="en-GB" sz="3200" dirty="0"/>
              <a:t>supported by appropriate evidence</a:t>
            </a:r>
          </a:p>
        </p:txBody>
      </p:sp>
      <p:sp>
        <p:nvSpPr>
          <p:cNvPr id="5" name="Rounded Rectangular Callout 4"/>
          <p:cNvSpPr/>
          <p:nvPr/>
        </p:nvSpPr>
        <p:spPr>
          <a:xfrm>
            <a:off x="4943873" y="5589240"/>
            <a:ext cx="3276105" cy="970198"/>
          </a:xfrm>
          <a:prstGeom prst="wedgeRoundRectCallout">
            <a:avLst>
              <a:gd name="adj1" fmla="val -8565"/>
              <a:gd name="adj2" fmla="val -7529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 this case, evidence means information from the scenario/stimulus</a:t>
            </a:r>
          </a:p>
        </p:txBody>
      </p:sp>
    </p:spTree>
    <p:extLst>
      <p:ext uri="{BB962C8B-B14F-4D97-AF65-F5344CB8AC3E}">
        <p14:creationId xmlns:p14="http://schemas.microsoft.com/office/powerpoint/2010/main" val="372075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80">
                                          <p:stCondLst>
                                            <p:cond delay="0"/>
                                          </p:stCondLst>
                                        </p:cTn>
                                        <p:tgtEl>
                                          <p:spTgt spid="4"/>
                                        </p:tgtEl>
                                      </p:cBhvr>
                                    </p:animEffect>
                                    <p:anim calcmode="lin" valueType="num">
                                      <p:cBhvr>
                                        <p:cTn id="4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gtEl>
                                      </p:cBhvr>
                                      <p:to x="100000" y="60000"/>
                                    </p:animScale>
                                    <p:animScale>
                                      <p:cBhvr>
                                        <p:cTn id="50" dur="166" decel="50000">
                                          <p:stCondLst>
                                            <p:cond delay="676"/>
                                          </p:stCondLst>
                                        </p:cTn>
                                        <p:tgtEl>
                                          <p:spTgt spid="4"/>
                                        </p:tgtEl>
                                      </p:cBhvr>
                                      <p:to x="100000" y="100000"/>
                                    </p:animScale>
                                    <p:animScale>
                                      <p:cBhvr>
                                        <p:cTn id="51" dur="26">
                                          <p:stCondLst>
                                            <p:cond delay="1312"/>
                                          </p:stCondLst>
                                        </p:cTn>
                                        <p:tgtEl>
                                          <p:spTgt spid="4"/>
                                        </p:tgtEl>
                                      </p:cBhvr>
                                      <p:to x="100000" y="80000"/>
                                    </p:animScale>
                                    <p:animScale>
                                      <p:cBhvr>
                                        <p:cTn id="52" dur="166" decel="50000">
                                          <p:stCondLst>
                                            <p:cond delay="1338"/>
                                          </p:stCondLst>
                                        </p:cTn>
                                        <p:tgtEl>
                                          <p:spTgt spid="4"/>
                                        </p:tgtEl>
                                      </p:cBhvr>
                                      <p:to x="100000" y="100000"/>
                                    </p:animScale>
                                    <p:animScale>
                                      <p:cBhvr>
                                        <p:cTn id="53" dur="26">
                                          <p:stCondLst>
                                            <p:cond delay="1642"/>
                                          </p:stCondLst>
                                        </p:cTn>
                                        <p:tgtEl>
                                          <p:spTgt spid="4"/>
                                        </p:tgtEl>
                                      </p:cBhvr>
                                      <p:to x="100000" y="90000"/>
                                    </p:animScale>
                                    <p:animScale>
                                      <p:cBhvr>
                                        <p:cTn id="54" dur="166" decel="50000">
                                          <p:stCondLst>
                                            <p:cond delay="1668"/>
                                          </p:stCondLst>
                                        </p:cTn>
                                        <p:tgtEl>
                                          <p:spTgt spid="4"/>
                                        </p:tgtEl>
                                      </p:cBhvr>
                                      <p:to x="100000" y="100000"/>
                                    </p:animScale>
                                    <p:animScale>
                                      <p:cBhvr>
                                        <p:cTn id="55" dur="26">
                                          <p:stCondLst>
                                            <p:cond delay="1808"/>
                                          </p:stCondLst>
                                        </p:cTn>
                                        <p:tgtEl>
                                          <p:spTgt spid="4"/>
                                        </p:tgtEl>
                                      </p:cBhvr>
                                      <p:to x="100000" y="95000"/>
                                    </p:animScale>
                                    <p:animScale>
                                      <p:cBhvr>
                                        <p:cTn id="5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Structure and length</a:t>
            </a:r>
          </a:p>
        </p:txBody>
      </p:sp>
      <p:sp>
        <p:nvSpPr>
          <p:cNvPr id="3" name="Content Placeholder 2"/>
          <p:cNvSpPr>
            <a:spLocks noGrp="1"/>
          </p:cNvSpPr>
          <p:nvPr>
            <p:ph idx="1"/>
          </p:nvPr>
        </p:nvSpPr>
        <p:spPr>
          <a:xfrm>
            <a:off x="1251676" y="1389891"/>
            <a:ext cx="10178323" cy="3593591"/>
          </a:xfrm>
        </p:spPr>
        <p:txBody>
          <a:bodyPr/>
          <a:lstStyle/>
          <a:p>
            <a:r>
              <a:rPr lang="en-GB" sz="2800" dirty="0"/>
              <a:t>9 marks x 2 minutes x 25 words = 450.</a:t>
            </a:r>
          </a:p>
          <a:p>
            <a:r>
              <a:rPr lang="en-GB" sz="2800" dirty="0"/>
              <a:t>this is a lot given the amount of information in the scenario – you will probably write considerably less</a:t>
            </a:r>
          </a:p>
          <a:p>
            <a:r>
              <a:rPr lang="en-GB" sz="2800" dirty="0">
                <a:effectLst/>
              </a:rPr>
              <a:t>As this is a mini ERQ, break your answer into: </a:t>
            </a:r>
            <a:r>
              <a:rPr lang="en-GB" sz="2800" b="1" dirty="0">
                <a:effectLst/>
              </a:rPr>
              <a:t>introduction, main arguments, supporting evidence, discussion of arguments and conclusion</a:t>
            </a:r>
            <a:r>
              <a:rPr lang="en-GB" sz="2800" dirty="0">
                <a:effectLst/>
              </a:rPr>
              <a:t> as normal.</a:t>
            </a:r>
          </a:p>
          <a:p>
            <a:endParaRPr lang="en-GB" dirty="0"/>
          </a:p>
          <a:p>
            <a:endParaRPr lang="en-GB" dirty="0"/>
          </a:p>
        </p:txBody>
      </p:sp>
    </p:spTree>
    <p:extLst>
      <p:ext uri="{BB962C8B-B14F-4D97-AF65-F5344CB8AC3E}">
        <p14:creationId xmlns:p14="http://schemas.microsoft.com/office/powerpoint/2010/main" val="239583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1464" y="498768"/>
            <a:ext cx="8229600" cy="1143000"/>
          </a:xfrm>
        </p:spPr>
        <p:txBody>
          <a:bodyPr>
            <a:normAutofit fontScale="90000"/>
          </a:bodyPr>
          <a:lstStyle/>
          <a:p>
            <a:r>
              <a:rPr lang="en-GB" sz="4000" b="1" dirty="0">
                <a:solidFill>
                  <a:prstClr val="black"/>
                </a:solidFill>
              </a:rPr>
              <a:t>Discuss</a:t>
            </a:r>
            <a:r>
              <a:rPr lang="en-GB" sz="4000" dirty="0">
                <a:solidFill>
                  <a:prstClr val="black"/>
                </a:solidFill>
              </a:rPr>
              <a:t> the possibility of </a:t>
            </a:r>
            <a:r>
              <a:rPr lang="en-GB" sz="4000" b="1" dirty="0">
                <a:solidFill>
                  <a:prstClr val="black"/>
                </a:solidFill>
              </a:rPr>
              <a:t>generalizing</a:t>
            </a:r>
            <a:r>
              <a:rPr lang="en-GB" sz="4000" dirty="0">
                <a:solidFill>
                  <a:prstClr val="black"/>
                </a:solidFill>
              </a:rPr>
              <a:t> /transferring the findings of the study. (9)</a:t>
            </a:r>
            <a:br>
              <a:rPr lang="en-GB" dirty="0">
                <a:solidFill>
                  <a:prstClr val="black"/>
                </a:solidFill>
              </a:rPr>
            </a:br>
            <a:endParaRPr lang="en-GB" dirty="0"/>
          </a:p>
        </p:txBody>
      </p:sp>
      <p:sp>
        <p:nvSpPr>
          <p:cNvPr id="3" name="Content Placeholder 2"/>
          <p:cNvSpPr>
            <a:spLocks noGrp="1"/>
          </p:cNvSpPr>
          <p:nvPr>
            <p:ph idx="1"/>
          </p:nvPr>
        </p:nvSpPr>
        <p:spPr>
          <a:xfrm>
            <a:off x="1351464" y="2282949"/>
            <a:ext cx="8229600" cy="4281339"/>
          </a:xfrm>
        </p:spPr>
        <p:txBody>
          <a:bodyPr/>
          <a:lstStyle/>
          <a:p>
            <a:r>
              <a:rPr lang="en-GB" sz="2800" dirty="0"/>
              <a:t>If it’s a </a:t>
            </a:r>
            <a:r>
              <a:rPr lang="en-GB" sz="2800" dirty="0" err="1"/>
              <a:t>quaN</a:t>
            </a:r>
            <a:r>
              <a:rPr lang="en-GB" sz="2800" dirty="0"/>
              <a:t> study – the term generalisability is relevant</a:t>
            </a:r>
          </a:p>
          <a:p>
            <a:r>
              <a:rPr lang="en-GB" sz="2800" dirty="0"/>
              <a:t>If it’s a </a:t>
            </a:r>
            <a:r>
              <a:rPr lang="en-GB" sz="2800" dirty="0" err="1"/>
              <a:t>quaL</a:t>
            </a:r>
            <a:r>
              <a:rPr lang="en-GB" sz="2800" dirty="0"/>
              <a:t> study – the term transferability can be used when talking about applying to groups other than those in the study; also the three types of </a:t>
            </a:r>
            <a:r>
              <a:rPr lang="en-GB" sz="2800" dirty="0" err="1"/>
              <a:t>quaL</a:t>
            </a:r>
            <a:r>
              <a:rPr lang="en-GB" sz="2800" dirty="0"/>
              <a:t> generalisability (theoretical, inferential and representative) are relevant</a:t>
            </a:r>
          </a:p>
          <a:p>
            <a:endParaRPr lang="en-GB" dirty="0"/>
          </a:p>
        </p:txBody>
      </p:sp>
    </p:spTree>
    <p:extLst>
      <p:ext uri="{BB962C8B-B14F-4D97-AF65-F5344CB8AC3E}">
        <p14:creationId xmlns:p14="http://schemas.microsoft.com/office/powerpoint/2010/main" val="218904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8720" y="212424"/>
            <a:ext cx="10241280" cy="850106"/>
          </a:xfrm>
        </p:spPr>
        <p:txBody>
          <a:bodyPr>
            <a:normAutofit fontScale="90000"/>
          </a:bodyPr>
          <a:lstStyle/>
          <a:p>
            <a:r>
              <a:rPr lang="en-GB" dirty="0"/>
              <a:t>Planning the 9 marker: Meeting the assessment criteria</a:t>
            </a:r>
          </a:p>
        </p:txBody>
      </p:sp>
      <p:sp>
        <p:nvSpPr>
          <p:cNvPr id="3" name="Content Placeholder 2"/>
          <p:cNvSpPr>
            <a:spLocks noGrp="1"/>
          </p:cNvSpPr>
          <p:nvPr>
            <p:ph idx="1"/>
          </p:nvPr>
        </p:nvSpPr>
        <p:spPr>
          <a:xfrm>
            <a:off x="1186596" y="1663768"/>
            <a:ext cx="5904656" cy="5194232"/>
          </a:xfrm>
        </p:spPr>
        <p:txBody>
          <a:bodyPr>
            <a:noAutofit/>
          </a:bodyPr>
          <a:lstStyle/>
          <a:p>
            <a:pPr fontAlgn="t"/>
            <a:r>
              <a:rPr lang="en-GB" sz="1400" b="1" dirty="0"/>
              <a:t>Defining </a:t>
            </a:r>
            <a:r>
              <a:rPr lang="en-GB" sz="1400" dirty="0"/>
              <a:t>what you understand by ‘</a:t>
            </a:r>
            <a:r>
              <a:rPr lang="en-GB" sz="1400" b="1" dirty="0">
                <a:solidFill>
                  <a:prstClr val="black"/>
                </a:solidFill>
              </a:rPr>
              <a:t>generalizing</a:t>
            </a:r>
            <a:r>
              <a:rPr lang="en-GB" sz="1400" dirty="0">
                <a:solidFill>
                  <a:prstClr val="black"/>
                </a:solidFill>
              </a:rPr>
              <a:t>/transferring’ (depending on whether it’s a </a:t>
            </a:r>
            <a:r>
              <a:rPr lang="en-GB" sz="1400" dirty="0" err="1">
                <a:solidFill>
                  <a:prstClr val="black"/>
                </a:solidFill>
              </a:rPr>
              <a:t>quan</a:t>
            </a:r>
            <a:r>
              <a:rPr lang="en-GB" sz="1400" dirty="0">
                <a:solidFill>
                  <a:prstClr val="black"/>
                </a:solidFill>
              </a:rPr>
              <a:t>/</a:t>
            </a:r>
            <a:r>
              <a:rPr lang="en-GB" sz="1400" dirty="0" err="1">
                <a:solidFill>
                  <a:prstClr val="black"/>
                </a:solidFill>
              </a:rPr>
              <a:t>qual</a:t>
            </a:r>
            <a:r>
              <a:rPr lang="en-GB" sz="1400" dirty="0">
                <a:solidFill>
                  <a:prstClr val="black"/>
                </a:solidFill>
              </a:rPr>
              <a:t> study), also pick our what the findings of the study actually were so you are clear about what exactly we are proposing to generalise.</a:t>
            </a:r>
            <a:endParaRPr lang="en-GB" sz="1400" dirty="0"/>
          </a:p>
          <a:p>
            <a:pPr fontAlgn="t"/>
            <a:r>
              <a:rPr lang="en-GB" sz="1400" b="1" dirty="0"/>
              <a:t>State the extent</a:t>
            </a:r>
            <a:r>
              <a:rPr lang="en-GB" sz="1400" dirty="0"/>
              <a:t> to which you think the findings can be generalised; if </a:t>
            </a:r>
            <a:r>
              <a:rPr lang="en-GB" sz="1400" dirty="0" err="1"/>
              <a:t>quan</a:t>
            </a:r>
            <a:r>
              <a:rPr lang="en-GB" sz="1400" dirty="0"/>
              <a:t> – think: who are the target population? If </a:t>
            </a:r>
            <a:r>
              <a:rPr lang="en-GB" sz="1400" dirty="0" err="1"/>
              <a:t>quan</a:t>
            </a:r>
            <a:r>
              <a:rPr lang="en-GB" sz="1400" dirty="0"/>
              <a:t>. or qual. – think: what sampling technique was used, sample size, participant characteristics. You could also show awareness that transferability is also about whether the findings are robust (i.e. other corroborating evidence) and whether the information presented is ‘rich and thick’ enough to help the reader to determine whether transfer is wise</a:t>
            </a:r>
          </a:p>
          <a:p>
            <a:pPr fontAlgn="t"/>
            <a:r>
              <a:rPr lang="en-GB" sz="1400" b="1" dirty="0"/>
              <a:t>Contextualise: </a:t>
            </a:r>
            <a:r>
              <a:rPr lang="en-GB" sz="1400" dirty="0"/>
              <a:t>use the scenario and pick out as much relevant information as you can to support your argument</a:t>
            </a:r>
          </a:p>
          <a:p>
            <a:pPr fontAlgn="t"/>
            <a:r>
              <a:rPr lang="en-GB" sz="1400" b="1" dirty="0"/>
              <a:t>Discuss: </a:t>
            </a:r>
            <a:r>
              <a:rPr lang="en-GB" sz="1400" dirty="0"/>
              <a:t>Evaluate the sample (size, technique, people included and excluded) with regard to strengths and limitations.</a:t>
            </a:r>
          </a:p>
          <a:p>
            <a:pPr fontAlgn="t"/>
            <a:r>
              <a:rPr lang="en-GB" sz="1400" b="1" dirty="0"/>
              <a:t>Conclude: </a:t>
            </a:r>
            <a:r>
              <a:rPr lang="en-GB" sz="1400" dirty="0"/>
              <a:t>Re-read you answer and see if there is anything you want to add, e.g. an extra bit of contextualisation, a type of generalisability you have forgotten and then…write a concluding sentence which summarises your argument saying who these findings can and cannot be generalised.</a:t>
            </a:r>
          </a:p>
        </p:txBody>
      </p:sp>
      <p:sp>
        <p:nvSpPr>
          <p:cNvPr id="4" name="Rounded Rectangular Callout 3"/>
          <p:cNvSpPr/>
          <p:nvPr/>
        </p:nvSpPr>
        <p:spPr>
          <a:xfrm>
            <a:off x="8053077" y="1124744"/>
            <a:ext cx="2232248" cy="1080120"/>
          </a:xfrm>
          <a:prstGeom prst="wedgeRoundRectCallout">
            <a:avLst>
              <a:gd name="adj1" fmla="val -101852"/>
              <a:gd name="adj2" fmla="val 3851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This will show that you have </a:t>
            </a:r>
            <a:r>
              <a:rPr lang="en-GB" sz="1600" b="1" dirty="0"/>
              <a:t>understood the question</a:t>
            </a:r>
            <a:endParaRPr lang="en-GB" sz="1600" dirty="0"/>
          </a:p>
          <a:p>
            <a:pPr algn="ctr"/>
            <a:endParaRPr lang="en-GB" dirty="0"/>
          </a:p>
        </p:txBody>
      </p:sp>
      <p:sp>
        <p:nvSpPr>
          <p:cNvPr id="5" name="Rounded Rectangular Callout 4"/>
          <p:cNvSpPr/>
          <p:nvPr/>
        </p:nvSpPr>
        <p:spPr>
          <a:xfrm>
            <a:off x="8042412" y="2420888"/>
            <a:ext cx="2232248" cy="1368152"/>
          </a:xfrm>
          <a:prstGeom prst="wedgeRoundRectCallout">
            <a:avLst>
              <a:gd name="adj1" fmla="val -94173"/>
              <a:gd name="adj2" fmla="val 3028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This shows that you are focused and will demonstrate your understanding of relevant factors</a:t>
            </a:r>
            <a:endParaRPr lang="en-GB" dirty="0"/>
          </a:p>
        </p:txBody>
      </p:sp>
      <p:sp>
        <p:nvSpPr>
          <p:cNvPr id="6" name="Rounded Rectangular Callout 5"/>
          <p:cNvSpPr/>
          <p:nvPr/>
        </p:nvSpPr>
        <p:spPr>
          <a:xfrm>
            <a:off x="7918671" y="3933056"/>
            <a:ext cx="2376264" cy="936104"/>
          </a:xfrm>
          <a:prstGeom prst="wedgeRoundRectCallout">
            <a:avLst>
              <a:gd name="adj1" fmla="val -117183"/>
              <a:gd name="adj2" fmla="val 218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This will show your </a:t>
            </a:r>
            <a:r>
              <a:rPr lang="en-GB" sz="1600" b="1" dirty="0"/>
              <a:t>effective use of the stimulus/scenario</a:t>
            </a:r>
            <a:endParaRPr lang="en-GB" sz="1600" dirty="0"/>
          </a:p>
          <a:p>
            <a:pPr algn="ctr"/>
            <a:endParaRPr lang="en-GB" sz="1600" dirty="0"/>
          </a:p>
        </p:txBody>
      </p:sp>
      <p:sp>
        <p:nvSpPr>
          <p:cNvPr id="7" name="Rounded Rectangular Callout 6"/>
          <p:cNvSpPr/>
          <p:nvPr/>
        </p:nvSpPr>
        <p:spPr>
          <a:xfrm>
            <a:off x="7998486" y="5013176"/>
            <a:ext cx="2376264" cy="1512168"/>
          </a:xfrm>
          <a:prstGeom prst="wedgeRoundRectCallout">
            <a:avLst>
              <a:gd name="adj1" fmla="val -118016"/>
              <a:gd name="adj2" fmla="val -321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This shows your awareness of </a:t>
            </a:r>
            <a:r>
              <a:rPr lang="en-GB" sz="1600" b="1" dirty="0"/>
              <a:t>strengths and limitations</a:t>
            </a:r>
            <a:r>
              <a:rPr lang="en-GB" sz="1600" dirty="0"/>
              <a:t> in regard to the approach taken in the scenario</a:t>
            </a:r>
          </a:p>
          <a:p>
            <a:pPr algn="ctr"/>
            <a:endParaRPr lang="en-GB" sz="1600" dirty="0"/>
          </a:p>
        </p:txBody>
      </p:sp>
    </p:spTree>
    <p:extLst>
      <p:ext uri="{BB962C8B-B14F-4D97-AF65-F5344CB8AC3E}">
        <p14:creationId xmlns:p14="http://schemas.microsoft.com/office/powerpoint/2010/main" val="309738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down)">
                                      <p:cBhvr>
                                        <p:cTn id="73" dur="580">
                                          <p:stCondLst>
                                            <p:cond delay="0"/>
                                          </p:stCondLst>
                                        </p:cTn>
                                        <p:tgtEl>
                                          <p:spTgt spid="6"/>
                                        </p:tgtEl>
                                      </p:cBhvr>
                                    </p:animEffect>
                                    <p:anim calcmode="lin" valueType="num">
                                      <p:cBhvr>
                                        <p:cTn id="7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9" dur="26">
                                          <p:stCondLst>
                                            <p:cond delay="650"/>
                                          </p:stCondLst>
                                        </p:cTn>
                                        <p:tgtEl>
                                          <p:spTgt spid="6"/>
                                        </p:tgtEl>
                                      </p:cBhvr>
                                      <p:to x="100000" y="60000"/>
                                    </p:animScale>
                                    <p:animScale>
                                      <p:cBhvr>
                                        <p:cTn id="80" dur="166" decel="50000">
                                          <p:stCondLst>
                                            <p:cond delay="676"/>
                                          </p:stCondLst>
                                        </p:cTn>
                                        <p:tgtEl>
                                          <p:spTgt spid="6"/>
                                        </p:tgtEl>
                                      </p:cBhvr>
                                      <p:to x="100000" y="100000"/>
                                    </p:animScale>
                                    <p:animScale>
                                      <p:cBhvr>
                                        <p:cTn id="81" dur="26">
                                          <p:stCondLst>
                                            <p:cond delay="1312"/>
                                          </p:stCondLst>
                                        </p:cTn>
                                        <p:tgtEl>
                                          <p:spTgt spid="6"/>
                                        </p:tgtEl>
                                      </p:cBhvr>
                                      <p:to x="100000" y="80000"/>
                                    </p:animScale>
                                    <p:animScale>
                                      <p:cBhvr>
                                        <p:cTn id="82" dur="166" decel="50000">
                                          <p:stCondLst>
                                            <p:cond delay="1338"/>
                                          </p:stCondLst>
                                        </p:cTn>
                                        <p:tgtEl>
                                          <p:spTgt spid="6"/>
                                        </p:tgtEl>
                                      </p:cBhvr>
                                      <p:to x="100000" y="100000"/>
                                    </p:animScale>
                                    <p:animScale>
                                      <p:cBhvr>
                                        <p:cTn id="83" dur="26">
                                          <p:stCondLst>
                                            <p:cond delay="1642"/>
                                          </p:stCondLst>
                                        </p:cTn>
                                        <p:tgtEl>
                                          <p:spTgt spid="6"/>
                                        </p:tgtEl>
                                      </p:cBhvr>
                                      <p:to x="100000" y="90000"/>
                                    </p:animScale>
                                    <p:animScale>
                                      <p:cBhvr>
                                        <p:cTn id="84" dur="166" decel="50000">
                                          <p:stCondLst>
                                            <p:cond delay="1668"/>
                                          </p:stCondLst>
                                        </p:cTn>
                                        <p:tgtEl>
                                          <p:spTgt spid="6"/>
                                        </p:tgtEl>
                                      </p:cBhvr>
                                      <p:to x="100000" y="100000"/>
                                    </p:animScale>
                                    <p:animScale>
                                      <p:cBhvr>
                                        <p:cTn id="85" dur="26">
                                          <p:stCondLst>
                                            <p:cond delay="1808"/>
                                          </p:stCondLst>
                                        </p:cTn>
                                        <p:tgtEl>
                                          <p:spTgt spid="6"/>
                                        </p:tgtEl>
                                      </p:cBhvr>
                                      <p:to x="100000" y="95000"/>
                                    </p:animScale>
                                    <p:animScale>
                                      <p:cBhvr>
                                        <p:cTn id="86" dur="166" decel="50000">
                                          <p:stCondLst>
                                            <p:cond delay="1834"/>
                                          </p:stCondLst>
                                        </p:cTn>
                                        <p:tgtEl>
                                          <p:spTgt spid="6"/>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grpId="0" nodeType="click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down)">
                                      <p:cBhvr>
                                        <p:cTn id="91" dur="580">
                                          <p:stCondLst>
                                            <p:cond delay="0"/>
                                          </p:stCondLst>
                                        </p:cTn>
                                        <p:tgtEl>
                                          <p:spTgt spid="7"/>
                                        </p:tgtEl>
                                      </p:cBhvr>
                                    </p:animEffect>
                                    <p:anim calcmode="lin" valueType="num">
                                      <p:cBhvr>
                                        <p:cTn id="9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7" dur="26">
                                          <p:stCondLst>
                                            <p:cond delay="650"/>
                                          </p:stCondLst>
                                        </p:cTn>
                                        <p:tgtEl>
                                          <p:spTgt spid="7"/>
                                        </p:tgtEl>
                                      </p:cBhvr>
                                      <p:to x="100000" y="60000"/>
                                    </p:animScale>
                                    <p:animScale>
                                      <p:cBhvr>
                                        <p:cTn id="98" dur="166" decel="50000">
                                          <p:stCondLst>
                                            <p:cond delay="676"/>
                                          </p:stCondLst>
                                        </p:cTn>
                                        <p:tgtEl>
                                          <p:spTgt spid="7"/>
                                        </p:tgtEl>
                                      </p:cBhvr>
                                      <p:to x="100000" y="100000"/>
                                    </p:animScale>
                                    <p:animScale>
                                      <p:cBhvr>
                                        <p:cTn id="99" dur="26">
                                          <p:stCondLst>
                                            <p:cond delay="1312"/>
                                          </p:stCondLst>
                                        </p:cTn>
                                        <p:tgtEl>
                                          <p:spTgt spid="7"/>
                                        </p:tgtEl>
                                      </p:cBhvr>
                                      <p:to x="100000" y="80000"/>
                                    </p:animScale>
                                    <p:animScale>
                                      <p:cBhvr>
                                        <p:cTn id="100" dur="166" decel="50000">
                                          <p:stCondLst>
                                            <p:cond delay="1338"/>
                                          </p:stCondLst>
                                        </p:cTn>
                                        <p:tgtEl>
                                          <p:spTgt spid="7"/>
                                        </p:tgtEl>
                                      </p:cBhvr>
                                      <p:to x="100000" y="100000"/>
                                    </p:animScale>
                                    <p:animScale>
                                      <p:cBhvr>
                                        <p:cTn id="101" dur="26">
                                          <p:stCondLst>
                                            <p:cond delay="1642"/>
                                          </p:stCondLst>
                                        </p:cTn>
                                        <p:tgtEl>
                                          <p:spTgt spid="7"/>
                                        </p:tgtEl>
                                      </p:cBhvr>
                                      <p:to x="100000" y="90000"/>
                                    </p:animScale>
                                    <p:animScale>
                                      <p:cBhvr>
                                        <p:cTn id="102" dur="166" decel="50000">
                                          <p:stCondLst>
                                            <p:cond delay="1668"/>
                                          </p:stCondLst>
                                        </p:cTn>
                                        <p:tgtEl>
                                          <p:spTgt spid="7"/>
                                        </p:tgtEl>
                                      </p:cBhvr>
                                      <p:to x="100000" y="100000"/>
                                    </p:animScale>
                                    <p:animScale>
                                      <p:cBhvr>
                                        <p:cTn id="103" dur="26">
                                          <p:stCondLst>
                                            <p:cond delay="1808"/>
                                          </p:stCondLst>
                                        </p:cTn>
                                        <p:tgtEl>
                                          <p:spTgt spid="7"/>
                                        </p:tgtEl>
                                      </p:cBhvr>
                                      <p:to x="100000" y="95000"/>
                                    </p:animScale>
                                    <p:animScale>
                                      <p:cBhvr>
                                        <p:cTn id="10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716" y="339512"/>
            <a:ext cx="8507288" cy="1143000"/>
          </a:xfrm>
        </p:spPr>
        <p:txBody>
          <a:bodyPr>
            <a:noAutofit/>
          </a:bodyPr>
          <a:lstStyle/>
          <a:p>
            <a:r>
              <a:rPr lang="en-GB" sz="3600" b="1" dirty="0"/>
              <a:t>Discuss</a:t>
            </a:r>
            <a:r>
              <a:rPr lang="en-GB" sz="3600" dirty="0"/>
              <a:t> </a:t>
            </a:r>
            <a:r>
              <a:rPr lang="en-GB" sz="3600" dirty="0">
                <a:solidFill>
                  <a:srgbClr val="FF0000"/>
                </a:solidFill>
              </a:rPr>
              <a:t>how</a:t>
            </a:r>
            <a:r>
              <a:rPr lang="en-GB" sz="3600" dirty="0"/>
              <a:t> a researcher could ensure that the results of the study are </a:t>
            </a:r>
            <a:r>
              <a:rPr lang="en-GB" sz="3600" b="1" dirty="0"/>
              <a:t>credible</a:t>
            </a:r>
            <a:r>
              <a:rPr lang="en-GB" sz="3600" dirty="0"/>
              <a:t>.</a:t>
            </a:r>
            <a:r>
              <a:rPr lang="en-GB" sz="3600" dirty="0">
                <a:solidFill>
                  <a:prstClr val="black"/>
                </a:solidFill>
              </a:rPr>
              <a:t> (9)</a:t>
            </a:r>
            <a:br>
              <a:rPr lang="en-GB" sz="3600" dirty="0"/>
            </a:br>
            <a:endParaRPr lang="en-GB" sz="3600" dirty="0"/>
          </a:p>
        </p:txBody>
      </p:sp>
      <p:sp>
        <p:nvSpPr>
          <p:cNvPr id="3" name="Content Placeholder 2"/>
          <p:cNvSpPr>
            <a:spLocks noGrp="1"/>
          </p:cNvSpPr>
          <p:nvPr>
            <p:ph idx="1"/>
          </p:nvPr>
        </p:nvSpPr>
        <p:spPr>
          <a:xfrm>
            <a:off x="1293716" y="2133600"/>
            <a:ext cx="6219604" cy="4511040"/>
          </a:xfrm>
        </p:spPr>
        <p:txBody>
          <a:bodyPr>
            <a:normAutofit fontScale="55000" lnSpcReduction="20000"/>
          </a:bodyPr>
          <a:lstStyle/>
          <a:p>
            <a:pPr fontAlgn="t"/>
            <a:r>
              <a:rPr lang="en-GB" sz="4500" dirty="0">
                <a:solidFill>
                  <a:schemeClr val="bg2">
                    <a:lumMod val="25000"/>
                  </a:schemeClr>
                </a:solidFill>
              </a:rPr>
              <a:t>Read the question carefully; its not asking whether the findings are credible or not, its asking </a:t>
            </a:r>
            <a:r>
              <a:rPr lang="en-GB" sz="4500" b="1" dirty="0">
                <a:solidFill>
                  <a:srgbClr val="FF0000"/>
                </a:solidFill>
              </a:rPr>
              <a:t>HOW</a:t>
            </a:r>
            <a:r>
              <a:rPr lang="en-GB" sz="4500" dirty="0">
                <a:solidFill>
                  <a:schemeClr val="bg2">
                    <a:lumMod val="25000"/>
                  </a:schemeClr>
                </a:solidFill>
              </a:rPr>
              <a:t> the researcher can ensure this…not so straight forward </a:t>
            </a:r>
            <a:r>
              <a:rPr lang="en-GB" sz="4500" dirty="0">
                <a:solidFill>
                  <a:schemeClr val="bg2">
                    <a:lumMod val="25000"/>
                  </a:schemeClr>
                </a:solidFill>
                <a:sym typeface="Wingdings" panose="05000000000000000000" pitchFamily="2" charset="2"/>
              </a:rPr>
              <a:t></a:t>
            </a:r>
            <a:endParaRPr lang="en-GB" sz="4500" b="1" dirty="0">
              <a:solidFill>
                <a:schemeClr val="bg2">
                  <a:lumMod val="25000"/>
                </a:schemeClr>
              </a:solidFill>
            </a:endParaRPr>
          </a:p>
          <a:p>
            <a:pPr fontAlgn="t"/>
            <a:r>
              <a:rPr lang="en-GB" sz="4500" b="1" dirty="0">
                <a:solidFill>
                  <a:schemeClr val="bg2">
                    <a:lumMod val="25000"/>
                  </a:schemeClr>
                </a:solidFill>
              </a:rPr>
              <a:t>Defining </a:t>
            </a:r>
            <a:r>
              <a:rPr lang="en-GB" sz="4500" dirty="0">
                <a:solidFill>
                  <a:schemeClr val="bg2">
                    <a:lumMod val="25000"/>
                  </a:schemeClr>
                </a:solidFill>
              </a:rPr>
              <a:t>what you understand by ‘</a:t>
            </a:r>
            <a:r>
              <a:rPr lang="en-GB" sz="4500" b="1" dirty="0">
                <a:solidFill>
                  <a:schemeClr val="bg2">
                    <a:lumMod val="25000"/>
                  </a:schemeClr>
                </a:solidFill>
              </a:rPr>
              <a:t>credibility</a:t>
            </a:r>
            <a:r>
              <a:rPr lang="en-GB" sz="4500" dirty="0">
                <a:solidFill>
                  <a:schemeClr val="bg2">
                    <a:lumMod val="25000"/>
                  </a:schemeClr>
                </a:solidFill>
              </a:rPr>
              <a:t>’; </a:t>
            </a:r>
          </a:p>
          <a:p>
            <a:pPr lvl="1" fontAlgn="t"/>
            <a:r>
              <a:rPr lang="en-GB" sz="4300" dirty="0">
                <a:solidFill>
                  <a:schemeClr val="bg2">
                    <a:lumMod val="25000"/>
                  </a:schemeClr>
                </a:solidFill>
              </a:rPr>
              <a:t>encompasses a wide array of concepts, </a:t>
            </a:r>
          </a:p>
          <a:p>
            <a:pPr lvl="1" fontAlgn="t"/>
            <a:r>
              <a:rPr lang="en-GB" sz="4300" dirty="0">
                <a:solidFill>
                  <a:schemeClr val="bg2">
                    <a:lumMod val="25000"/>
                  </a:schemeClr>
                </a:solidFill>
              </a:rPr>
              <a:t>e.g. internal/external validity and reliability (QUAN)</a:t>
            </a:r>
          </a:p>
          <a:p>
            <a:pPr lvl="1" fontAlgn="t"/>
            <a:r>
              <a:rPr lang="en-GB" sz="4300" dirty="0">
                <a:solidFill>
                  <a:schemeClr val="bg2">
                    <a:lumMod val="25000"/>
                  </a:schemeClr>
                </a:solidFill>
              </a:rPr>
              <a:t>trustworthiness, triangulation (method/data/researcher) (QUAL);</a:t>
            </a:r>
          </a:p>
          <a:p>
            <a:endParaRPr lang="en-GB" dirty="0"/>
          </a:p>
        </p:txBody>
      </p:sp>
    </p:spTree>
    <p:extLst>
      <p:ext uri="{BB962C8B-B14F-4D97-AF65-F5344CB8AC3E}">
        <p14:creationId xmlns:p14="http://schemas.microsoft.com/office/powerpoint/2010/main" val="20947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374A0-47D1-40C5-A22D-233F7F170F22}"/>
              </a:ext>
            </a:extLst>
          </p:cNvPr>
          <p:cNvSpPr>
            <a:spLocks noGrp="1"/>
          </p:cNvSpPr>
          <p:nvPr>
            <p:ph type="title"/>
          </p:nvPr>
        </p:nvSpPr>
        <p:spPr/>
        <p:txBody>
          <a:bodyPr>
            <a:normAutofit fontScale="90000"/>
          </a:bodyPr>
          <a:lstStyle/>
          <a:p>
            <a:r>
              <a:rPr lang="en-GB" sz="5400" b="1" dirty="0"/>
              <a:t>Main argument: </a:t>
            </a:r>
            <a:r>
              <a:rPr lang="en-GB" sz="5400" dirty="0"/>
              <a:t>Ways of ensuring credibility: </a:t>
            </a:r>
            <a:br>
              <a:rPr lang="en-GB" sz="5400" dirty="0"/>
            </a:br>
            <a:endParaRPr lang="en-GB" dirty="0"/>
          </a:p>
        </p:txBody>
      </p:sp>
      <p:sp>
        <p:nvSpPr>
          <p:cNvPr id="3" name="Content Placeholder 2">
            <a:extLst>
              <a:ext uri="{FF2B5EF4-FFF2-40B4-BE49-F238E27FC236}">
                <a16:creationId xmlns:a16="http://schemas.microsoft.com/office/drawing/2014/main" id="{5A43EB73-05F2-44D0-BB4D-3ED8274A4386}"/>
              </a:ext>
            </a:extLst>
          </p:cNvPr>
          <p:cNvSpPr>
            <a:spLocks noGrp="1"/>
          </p:cNvSpPr>
          <p:nvPr>
            <p:ph idx="1"/>
          </p:nvPr>
        </p:nvSpPr>
        <p:spPr>
          <a:xfrm>
            <a:off x="1251676" y="2286000"/>
            <a:ext cx="10178323" cy="4434840"/>
          </a:xfrm>
        </p:spPr>
        <p:txBody>
          <a:bodyPr>
            <a:normAutofit fontScale="40000" lnSpcReduction="20000"/>
          </a:bodyPr>
          <a:lstStyle/>
          <a:p>
            <a:pPr fontAlgn="t"/>
            <a:r>
              <a:rPr lang="en-GB" sz="5000" b="1" dirty="0"/>
              <a:t>Triangulation: </a:t>
            </a:r>
            <a:r>
              <a:rPr lang="en-GB" sz="5000" dirty="0"/>
              <a:t>Methods (qual/</a:t>
            </a:r>
            <a:r>
              <a:rPr lang="en-GB" sz="5000" dirty="0" err="1"/>
              <a:t>quan</a:t>
            </a:r>
            <a:r>
              <a:rPr lang="en-GB" sz="5000" dirty="0"/>
              <a:t>), Data (test-retest), Researchers (inter-rater);</a:t>
            </a:r>
          </a:p>
          <a:p>
            <a:pPr fontAlgn="t"/>
            <a:r>
              <a:rPr lang="en-GB" sz="5000" dirty="0"/>
              <a:t>Credibility is about validity and any form of bias in the study can reduce credibility</a:t>
            </a:r>
          </a:p>
          <a:p>
            <a:pPr lvl="1" fontAlgn="t"/>
            <a:r>
              <a:rPr lang="en-GB" sz="5000" dirty="0"/>
              <a:t>What could the researcher do differently to overcome biases?</a:t>
            </a:r>
          </a:p>
          <a:p>
            <a:pPr lvl="1" fontAlgn="t"/>
            <a:r>
              <a:rPr lang="en-GB" sz="5000" dirty="0"/>
              <a:t>Single/double blind design</a:t>
            </a:r>
          </a:p>
          <a:p>
            <a:pPr lvl="1" fontAlgn="t"/>
            <a:r>
              <a:rPr lang="en-GB" sz="5000" dirty="0"/>
              <a:t>Reflexivity</a:t>
            </a:r>
          </a:p>
          <a:p>
            <a:pPr fontAlgn="t"/>
            <a:r>
              <a:rPr lang="en-GB" sz="5000" b="1" dirty="0"/>
              <a:t>Fit, Relevance, Workability, and Modifiability </a:t>
            </a:r>
            <a:r>
              <a:rPr lang="en-GB" sz="5000" dirty="0"/>
              <a:t>(grounded theory ppt)</a:t>
            </a:r>
          </a:p>
          <a:p>
            <a:pPr fontAlgn="t"/>
            <a:r>
              <a:rPr lang="en-GB" sz="5000" b="1" dirty="0"/>
              <a:t>Contextualise: </a:t>
            </a:r>
            <a:r>
              <a:rPr lang="en-GB" sz="5000" dirty="0"/>
              <a:t>As before, use the scenario and pick out as much relevant information as you can to support your argument</a:t>
            </a:r>
          </a:p>
          <a:p>
            <a:pPr fontAlgn="t"/>
            <a:r>
              <a:rPr lang="en-GB" sz="5000" b="1" dirty="0"/>
              <a:t>Discuss: </a:t>
            </a:r>
            <a:r>
              <a:rPr lang="en-GB" sz="5000" dirty="0"/>
              <a:t>Evaluate the suggestions you have made in terms of their strengths and limitations</a:t>
            </a:r>
          </a:p>
          <a:p>
            <a:pPr fontAlgn="t"/>
            <a:r>
              <a:rPr lang="en-GB" sz="5000" b="1" dirty="0"/>
              <a:t>Conclude: </a:t>
            </a:r>
            <a:r>
              <a:rPr lang="en-GB" sz="5000" dirty="0"/>
              <a:t>Re-read you answer and see if there is anything you want to add before writing a concluding sentence which summarises your argument saying how credibility can be ensured in this study.</a:t>
            </a:r>
          </a:p>
          <a:p>
            <a:endParaRPr lang="en-GB" dirty="0"/>
          </a:p>
        </p:txBody>
      </p:sp>
    </p:spTree>
    <p:extLst>
      <p:ext uri="{BB962C8B-B14F-4D97-AF65-F5344CB8AC3E}">
        <p14:creationId xmlns:p14="http://schemas.microsoft.com/office/powerpoint/2010/main" val="414933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838" y="203736"/>
            <a:ext cx="10178323" cy="1492136"/>
          </a:xfrm>
        </p:spPr>
        <p:txBody>
          <a:bodyPr>
            <a:normAutofit/>
          </a:bodyPr>
          <a:lstStyle/>
          <a:p>
            <a:r>
              <a:rPr lang="en-GB" b="1" dirty="0">
                <a:effectLst/>
              </a:rPr>
              <a:t>Discuss </a:t>
            </a:r>
            <a:r>
              <a:rPr lang="en-GB" dirty="0">
                <a:solidFill>
                  <a:srgbClr val="FF0000"/>
                </a:solidFill>
                <a:effectLst/>
              </a:rPr>
              <a:t>how</a:t>
            </a:r>
            <a:r>
              <a:rPr lang="en-GB" dirty="0">
                <a:effectLst/>
              </a:rPr>
              <a:t> the researcher in the study could </a:t>
            </a:r>
            <a:r>
              <a:rPr lang="en-GB" b="1" dirty="0">
                <a:effectLst/>
              </a:rPr>
              <a:t>avoid bias</a:t>
            </a:r>
            <a:r>
              <a:rPr lang="en-GB" dirty="0">
                <a:effectLst/>
              </a:rPr>
              <a:t>. </a:t>
            </a:r>
            <a:r>
              <a:rPr lang="en-GB" dirty="0">
                <a:solidFill>
                  <a:prstClr val="black"/>
                </a:solidFill>
              </a:rPr>
              <a:t>(9)</a:t>
            </a:r>
            <a:endParaRPr lang="en-GB" dirty="0"/>
          </a:p>
        </p:txBody>
      </p:sp>
      <p:sp>
        <p:nvSpPr>
          <p:cNvPr id="3" name="Content Placeholder 2"/>
          <p:cNvSpPr>
            <a:spLocks noGrp="1"/>
          </p:cNvSpPr>
          <p:nvPr>
            <p:ph idx="1"/>
          </p:nvPr>
        </p:nvSpPr>
        <p:spPr>
          <a:xfrm>
            <a:off x="1135440" y="2076872"/>
            <a:ext cx="8640960" cy="3790528"/>
          </a:xfrm>
        </p:spPr>
        <p:txBody>
          <a:bodyPr>
            <a:normAutofit fontScale="40000" lnSpcReduction="20000"/>
          </a:bodyPr>
          <a:lstStyle/>
          <a:p>
            <a:pPr fontAlgn="t"/>
            <a:r>
              <a:rPr lang="en-GB" sz="5600" dirty="0">
                <a:solidFill>
                  <a:schemeClr val="bg1">
                    <a:lumMod val="50000"/>
                  </a:schemeClr>
                </a:solidFill>
              </a:rPr>
              <a:t>Read the question carefully; its not asking whether the findings are biased or not, its asking </a:t>
            </a:r>
            <a:r>
              <a:rPr lang="en-GB" sz="5600" b="1" dirty="0">
                <a:solidFill>
                  <a:schemeClr val="bg1">
                    <a:lumMod val="50000"/>
                  </a:schemeClr>
                </a:solidFill>
              </a:rPr>
              <a:t>HOW </a:t>
            </a:r>
            <a:r>
              <a:rPr lang="en-GB" sz="5600" dirty="0">
                <a:solidFill>
                  <a:schemeClr val="bg1">
                    <a:lumMod val="50000"/>
                  </a:schemeClr>
                </a:solidFill>
              </a:rPr>
              <a:t>the researcher can avoid bias …not so straight forward </a:t>
            </a:r>
            <a:r>
              <a:rPr lang="en-GB" sz="5600" dirty="0">
                <a:solidFill>
                  <a:schemeClr val="bg1">
                    <a:lumMod val="50000"/>
                  </a:schemeClr>
                </a:solidFill>
                <a:sym typeface="Wingdings" panose="05000000000000000000" pitchFamily="2" charset="2"/>
              </a:rPr>
              <a:t></a:t>
            </a:r>
          </a:p>
          <a:p>
            <a:pPr marL="0" indent="0" fontAlgn="t">
              <a:buNone/>
            </a:pPr>
            <a:endParaRPr lang="en-GB" sz="5600" b="1" dirty="0">
              <a:solidFill>
                <a:schemeClr val="bg1">
                  <a:lumMod val="50000"/>
                </a:schemeClr>
              </a:solidFill>
            </a:endParaRPr>
          </a:p>
          <a:p>
            <a:pPr fontAlgn="t"/>
            <a:r>
              <a:rPr lang="en-GB" sz="5600" b="1" dirty="0">
                <a:solidFill>
                  <a:schemeClr val="bg1">
                    <a:lumMod val="50000"/>
                  </a:schemeClr>
                </a:solidFill>
              </a:rPr>
              <a:t>Defining </a:t>
            </a:r>
            <a:r>
              <a:rPr lang="en-GB" sz="5600" dirty="0">
                <a:solidFill>
                  <a:schemeClr val="bg1">
                    <a:lumMod val="50000"/>
                  </a:schemeClr>
                </a:solidFill>
              </a:rPr>
              <a:t>what you understand by ‘</a:t>
            </a:r>
            <a:r>
              <a:rPr lang="en-GB" sz="5600" b="1" dirty="0">
                <a:solidFill>
                  <a:schemeClr val="bg1">
                    <a:lumMod val="50000"/>
                  </a:schemeClr>
                </a:solidFill>
              </a:rPr>
              <a:t>bias</a:t>
            </a:r>
            <a:r>
              <a:rPr lang="en-GB" sz="5600" dirty="0">
                <a:solidFill>
                  <a:schemeClr val="bg1">
                    <a:lumMod val="50000"/>
                  </a:schemeClr>
                </a:solidFill>
              </a:rPr>
              <a:t>’; </a:t>
            </a:r>
          </a:p>
          <a:p>
            <a:pPr lvl="1" fontAlgn="t"/>
            <a:r>
              <a:rPr lang="en-GB" sz="5400" dirty="0">
                <a:solidFill>
                  <a:schemeClr val="bg1">
                    <a:lumMod val="50000"/>
                  </a:schemeClr>
                </a:solidFill>
              </a:rPr>
              <a:t>disproportionate favouring of a certain outcome</a:t>
            </a:r>
          </a:p>
          <a:p>
            <a:pPr lvl="1" fontAlgn="t"/>
            <a:r>
              <a:rPr lang="en-GB" sz="5400" dirty="0">
                <a:solidFill>
                  <a:schemeClr val="bg1">
                    <a:lumMod val="50000"/>
                  </a:schemeClr>
                </a:solidFill>
              </a:rPr>
              <a:t>anything which might skew the findings in a certain direction</a:t>
            </a:r>
          </a:p>
          <a:p>
            <a:pPr lvl="1" fontAlgn="t"/>
            <a:r>
              <a:rPr lang="en-GB" sz="5400" dirty="0">
                <a:solidFill>
                  <a:schemeClr val="bg1">
                    <a:lumMod val="50000"/>
                  </a:schemeClr>
                </a:solidFill>
              </a:rPr>
              <a:t>can encompass participant bias: double blind, demand characteristics (experimental designs), social desirability, evaluation apprehension, researcher bias: single blind, reflexivity</a:t>
            </a:r>
          </a:p>
          <a:p>
            <a:endParaRPr lang="en-GB" dirty="0"/>
          </a:p>
        </p:txBody>
      </p:sp>
    </p:spTree>
    <p:extLst>
      <p:ext uri="{BB962C8B-B14F-4D97-AF65-F5344CB8AC3E}">
        <p14:creationId xmlns:p14="http://schemas.microsoft.com/office/powerpoint/2010/main" val="148488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3B13-9AD4-4789-AFA6-8D4068E51309}"/>
              </a:ext>
            </a:extLst>
          </p:cNvPr>
          <p:cNvSpPr>
            <a:spLocks noGrp="1"/>
          </p:cNvSpPr>
          <p:nvPr>
            <p:ph type="title"/>
          </p:nvPr>
        </p:nvSpPr>
        <p:spPr>
          <a:xfrm>
            <a:off x="1251676" y="382383"/>
            <a:ext cx="10178323" cy="913017"/>
          </a:xfrm>
        </p:spPr>
        <p:txBody>
          <a:bodyPr>
            <a:normAutofit fontScale="90000"/>
          </a:bodyPr>
          <a:lstStyle/>
          <a:p>
            <a:r>
              <a:rPr lang="en-GB" sz="5400" b="1" dirty="0"/>
              <a:t>Main argument: </a:t>
            </a:r>
            <a:r>
              <a:rPr lang="en-GB" sz="5400" dirty="0"/>
              <a:t>avoiding bias</a:t>
            </a:r>
            <a:br>
              <a:rPr lang="en-GB" sz="5400" dirty="0"/>
            </a:br>
            <a:endParaRPr lang="en-GB" dirty="0"/>
          </a:p>
        </p:txBody>
      </p:sp>
      <p:sp>
        <p:nvSpPr>
          <p:cNvPr id="3" name="Content Placeholder 2">
            <a:extLst>
              <a:ext uri="{FF2B5EF4-FFF2-40B4-BE49-F238E27FC236}">
                <a16:creationId xmlns:a16="http://schemas.microsoft.com/office/drawing/2014/main" id="{F1ADA5F0-6183-4C4D-9271-A5971BD0991F}"/>
              </a:ext>
            </a:extLst>
          </p:cNvPr>
          <p:cNvSpPr>
            <a:spLocks noGrp="1"/>
          </p:cNvSpPr>
          <p:nvPr>
            <p:ph idx="1"/>
          </p:nvPr>
        </p:nvSpPr>
        <p:spPr>
          <a:xfrm>
            <a:off x="1373597" y="1295400"/>
            <a:ext cx="7739924" cy="3593591"/>
          </a:xfrm>
        </p:spPr>
        <p:txBody>
          <a:bodyPr>
            <a:normAutofit fontScale="25000" lnSpcReduction="20000"/>
          </a:bodyPr>
          <a:lstStyle/>
          <a:p>
            <a:pPr marL="0" indent="0" fontAlgn="t">
              <a:buNone/>
            </a:pPr>
            <a:r>
              <a:rPr lang="en-GB" sz="8000" b="1" dirty="0"/>
              <a:t>Researcher bias</a:t>
            </a:r>
            <a:r>
              <a:rPr lang="en-GB" sz="8000" dirty="0"/>
              <a:t>: Inter-rater reliability/researcher triangulation</a:t>
            </a:r>
          </a:p>
          <a:p>
            <a:pPr fontAlgn="t"/>
            <a:r>
              <a:rPr lang="en-GB" sz="8000" b="1" dirty="0"/>
              <a:t>Quan researcher</a:t>
            </a:r>
            <a:r>
              <a:rPr lang="en-GB" sz="8000" dirty="0"/>
              <a:t>: single blind design</a:t>
            </a:r>
          </a:p>
          <a:p>
            <a:pPr fontAlgn="t"/>
            <a:r>
              <a:rPr lang="en-GB" sz="8000" b="1" dirty="0"/>
              <a:t>Qual researcher</a:t>
            </a:r>
            <a:r>
              <a:rPr lang="en-GB" sz="8000" dirty="0"/>
              <a:t>: reflexivity journal and paragraph in the report</a:t>
            </a:r>
          </a:p>
          <a:p>
            <a:pPr fontAlgn="t"/>
            <a:r>
              <a:rPr lang="en-GB" sz="8000" b="1" dirty="0"/>
              <a:t>Case studies</a:t>
            </a:r>
            <a:r>
              <a:rPr lang="en-GB" sz="8000" dirty="0"/>
              <a:t>; special issues - longitudinal nature = relationship between researcher and participant</a:t>
            </a:r>
          </a:p>
          <a:p>
            <a:pPr fontAlgn="t"/>
            <a:r>
              <a:rPr lang="en-GB" sz="8000" b="1" dirty="0"/>
              <a:t>Interviewer bias: </a:t>
            </a:r>
            <a:r>
              <a:rPr lang="en-GB" sz="8000" dirty="0"/>
              <a:t>leading questions, training, think about who is doing the interview; Facilitator in a focus group; body language and paralinguistic can confer agreement and disagreement and shape the interview; inter-rater on transcripts</a:t>
            </a:r>
          </a:p>
          <a:p>
            <a:pPr fontAlgn="t"/>
            <a:r>
              <a:rPr lang="en-GB" sz="8000" b="1" dirty="0"/>
              <a:t>Observer bias; </a:t>
            </a:r>
            <a:r>
              <a:rPr lang="en-GB" sz="8000" dirty="0"/>
              <a:t>need good training , well operationalised observation schedule; inter-rater</a:t>
            </a:r>
          </a:p>
          <a:p>
            <a:pPr fontAlgn="t"/>
            <a:r>
              <a:rPr lang="en-GB" sz="8000" b="1" dirty="0"/>
              <a:t>Bias during qual analysis</a:t>
            </a:r>
            <a:r>
              <a:rPr lang="en-GB" sz="8000" dirty="0"/>
              <a:t>; relevance (seek </a:t>
            </a:r>
            <a:r>
              <a:rPr lang="en-GB" sz="8000" dirty="0" err="1"/>
              <a:t>Pps</a:t>
            </a:r>
            <a:r>
              <a:rPr lang="en-GB" sz="8000" dirty="0"/>
              <a:t> views), saturation</a:t>
            </a:r>
          </a:p>
          <a:p>
            <a:pPr fontAlgn="t"/>
            <a:r>
              <a:rPr lang="en-GB" sz="8000" b="1" dirty="0"/>
              <a:t>Focus groups</a:t>
            </a:r>
            <a:r>
              <a:rPr lang="en-GB" sz="8000" dirty="0"/>
              <a:t> can become biased; minority influence, groupthink, risky shift</a:t>
            </a:r>
          </a:p>
          <a:p>
            <a:pPr fontAlgn="t"/>
            <a:r>
              <a:rPr lang="en-GB" sz="8000" b="1" dirty="0"/>
              <a:t>Participant bias: </a:t>
            </a:r>
            <a:r>
              <a:rPr lang="en-GB" sz="8000" dirty="0"/>
              <a:t>Double blind design, wording on standardised instructions, one way mirror in an observation, use independent measures with random allocation</a:t>
            </a:r>
          </a:p>
          <a:p>
            <a:endParaRPr lang="en-GB" dirty="0"/>
          </a:p>
        </p:txBody>
      </p:sp>
    </p:spTree>
    <p:extLst>
      <p:ext uri="{BB962C8B-B14F-4D97-AF65-F5344CB8AC3E}">
        <p14:creationId xmlns:p14="http://schemas.microsoft.com/office/powerpoint/2010/main" val="59283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6650C-50D3-4D73-BAB0-EBAE3356D5DB}"/>
              </a:ext>
            </a:extLst>
          </p:cNvPr>
          <p:cNvSpPr>
            <a:spLocks noGrp="1"/>
          </p:cNvSpPr>
          <p:nvPr>
            <p:ph type="title"/>
          </p:nvPr>
        </p:nvSpPr>
        <p:spPr>
          <a:xfrm>
            <a:off x="1251676" y="382383"/>
            <a:ext cx="10178323" cy="730137"/>
          </a:xfrm>
        </p:spPr>
        <p:txBody>
          <a:bodyPr>
            <a:normAutofit fontScale="90000"/>
          </a:bodyPr>
          <a:lstStyle/>
          <a:p>
            <a:r>
              <a:rPr lang="en-GB" dirty="0"/>
              <a:t>One more thing before we finish</a:t>
            </a:r>
          </a:p>
        </p:txBody>
      </p:sp>
      <p:sp>
        <p:nvSpPr>
          <p:cNvPr id="3" name="Content Placeholder 2">
            <a:extLst>
              <a:ext uri="{FF2B5EF4-FFF2-40B4-BE49-F238E27FC236}">
                <a16:creationId xmlns:a16="http://schemas.microsoft.com/office/drawing/2014/main" id="{B6803EAF-E88C-4DCD-9818-937C2E3A01C8}"/>
              </a:ext>
            </a:extLst>
          </p:cNvPr>
          <p:cNvSpPr>
            <a:spLocks noGrp="1"/>
          </p:cNvSpPr>
          <p:nvPr>
            <p:ph idx="1"/>
          </p:nvPr>
        </p:nvSpPr>
        <p:spPr>
          <a:xfrm>
            <a:off x="1251677" y="1432560"/>
            <a:ext cx="3640363" cy="4447031"/>
          </a:xfrm>
        </p:spPr>
        <p:txBody>
          <a:bodyPr/>
          <a:lstStyle/>
          <a:p>
            <a:r>
              <a:rPr lang="en-GB" dirty="0"/>
              <a:t>When you have a free hour; watch this awesome documentary about Margaret Mead and Derek Freedman: </a:t>
            </a:r>
            <a:endParaRPr lang="en-GB" u="sng" dirty="0"/>
          </a:p>
          <a:p>
            <a:r>
              <a:rPr lang="en-GB" dirty="0"/>
              <a:t>These guys were anthropologists but you can learn a lot about the issues of conducting cross cultural research, the realities of taking the emic/etic approach etc.</a:t>
            </a:r>
          </a:p>
        </p:txBody>
      </p:sp>
      <p:pic>
        <p:nvPicPr>
          <p:cNvPr id="4" name="Online Media 3" title="Tales From The Jungle: Margaret Mead - Part 1 of 6">
            <a:hlinkClick r:id="" action="ppaction://media"/>
            <a:extLst>
              <a:ext uri="{FF2B5EF4-FFF2-40B4-BE49-F238E27FC236}">
                <a16:creationId xmlns:a16="http://schemas.microsoft.com/office/drawing/2014/main" id="{ACFA7056-D35E-4A85-93EC-FC1848608FF1}"/>
              </a:ext>
            </a:extLst>
          </p:cNvPr>
          <p:cNvPicPr>
            <a:picLocks noRot="1" noChangeAspect="1"/>
          </p:cNvPicPr>
          <p:nvPr>
            <a:videoFile r:link="rId1"/>
          </p:nvPr>
        </p:nvPicPr>
        <p:blipFill>
          <a:blip r:embed="rId3"/>
          <a:stretch>
            <a:fillRect/>
          </a:stretch>
        </p:blipFill>
        <p:spPr>
          <a:xfrm>
            <a:off x="5455921" y="1569720"/>
            <a:ext cx="6096000" cy="3429000"/>
          </a:xfrm>
          <a:prstGeom prst="rect">
            <a:avLst/>
          </a:prstGeom>
        </p:spPr>
      </p:pic>
    </p:spTree>
    <p:extLst>
      <p:ext uri="{BB962C8B-B14F-4D97-AF65-F5344CB8AC3E}">
        <p14:creationId xmlns:p14="http://schemas.microsoft.com/office/powerpoint/2010/main" val="144714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4"/>
                </p:tgtEl>
              </p:cMediaNode>
            </p:video>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Badge</Template>
  <TotalTime>21</TotalTime>
  <Words>4202</Words>
  <Application>Microsoft Office PowerPoint</Application>
  <PresentationFormat>Widescreen</PresentationFormat>
  <Paragraphs>299</Paragraphs>
  <Slides>45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Gill Sans MT</vt:lpstr>
      <vt:lpstr>Impact</vt:lpstr>
      <vt:lpstr>myriad-pro-regular</vt:lpstr>
      <vt:lpstr>Badge</vt:lpstr>
      <vt:lpstr>Day 3</vt:lpstr>
      <vt:lpstr>What are we doing today? (3)</vt:lpstr>
      <vt:lpstr>Paper 3 (HL)</vt:lpstr>
      <vt:lpstr>What will the paper look like?</vt:lpstr>
      <vt:lpstr>Timing in this exam</vt:lpstr>
      <vt:lpstr>Question 1</vt:lpstr>
      <vt:lpstr>Identify the research method used and outline two characteristics of the method. (3)</vt:lpstr>
      <vt:lpstr>Suitable Research Methods</vt:lpstr>
      <vt:lpstr>Timing in Q1a</vt:lpstr>
      <vt:lpstr>How are marks allocated in Q1a</vt:lpstr>
      <vt:lpstr>Interview</vt:lpstr>
      <vt:lpstr>Drop-down menu: Interviews</vt:lpstr>
      <vt:lpstr>Characteristics of Interviews:                   Semi-structured </vt:lpstr>
      <vt:lpstr>Characteristics of Interviews:                   Unstructured </vt:lpstr>
      <vt:lpstr>Characteristics of Interviews:                   Focus groups</vt:lpstr>
      <vt:lpstr>Focus Groups Cont’d</vt:lpstr>
      <vt:lpstr>Q1b. Describe the sampling method used in the study. (3)</vt:lpstr>
      <vt:lpstr>Q1c Suggest an alternative or additional research method giving one reason for your choice. (3)</vt:lpstr>
      <vt:lpstr>Question 1 c</vt:lpstr>
      <vt:lpstr>Example 1c for a scenario where the method was interviewing</vt:lpstr>
      <vt:lpstr>Question 2 </vt:lpstr>
      <vt:lpstr>Describe the ethical considerations that were applied in the study and explain if further ethical considerations could be applied. (6) </vt:lpstr>
      <vt:lpstr>Commands terms;  Describe and Explain</vt:lpstr>
      <vt:lpstr>Question 2a sample writing</vt:lpstr>
      <vt:lpstr>Q2b Describe the ethical considerations in reporting the results AND explain additional ethical considerations that could be taken into account when applying the findings of the study. (6)</vt:lpstr>
      <vt:lpstr>ReportinG findings</vt:lpstr>
      <vt:lpstr>Part 1: Ethical considerations in reporting – 150 words</vt:lpstr>
      <vt:lpstr>Ethical considerations in reporting could include: </vt:lpstr>
      <vt:lpstr>When being asked about your study in an interview with the media</vt:lpstr>
      <vt:lpstr>Quick ASIDE…</vt:lpstr>
      <vt:lpstr>The second part:  after the AND!</vt:lpstr>
      <vt:lpstr>Further considerations</vt:lpstr>
      <vt:lpstr>Limitations might relate to … </vt:lpstr>
      <vt:lpstr>Q3: YOUR PAPER WILL INCLUDE ONE OF THE FOLLOWING.  </vt:lpstr>
      <vt:lpstr>Mark scheme for Question 3</vt:lpstr>
      <vt:lpstr>The Mark Scheme</vt:lpstr>
      <vt:lpstr>Command term: DISCUSS                              (an ao3 command term)</vt:lpstr>
      <vt:lpstr>Structure and length</vt:lpstr>
      <vt:lpstr>Discuss the possibility of generalizing /transferring the findings of the study. (9) </vt:lpstr>
      <vt:lpstr>Planning the 9 marker: Meeting the assessment criteria</vt:lpstr>
      <vt:lpstr>Discuss how a researcher could ensure that the results of the study are credible. (9) </vt:lpstr>
      <vt:lpstr>Main argument: Ways of ensuring credibility:  </vt:lpstr>
      <vt:lpstr>Discuss how the researcher in the study could avoid bias. (9)</vt:lpstr>
      <vt:lpstr>Main argument: avoiding bias </vt:lpstr>
      <vt:lpstr>One more thing before we finish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dc:title>
  <dc:creator>user</dc:creator>
  <cp:lastModifiedBy>user</cp:lastModifiedBy>
  <cp:revision>3</cp:revision>
  <dcterms:created xsi:type="dcterms:W3CDTF">2019-07-18T09:28:21Z</dcterms:created>
  <dcterms:modified xsi:type="dcterms:W3CDTF">2019-07-19T23:28:46Z</dcterms:modified>
</cp:coreProperties>
</file>