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374" r:id="rId4"/>
    <p:sldId id="434" r:id="rId5"/>
    <p:sldId id="257" r:id="rId6"/>
    <p:sldId id="435" r:id="rId7"/>
    <p:sldId id="258" r:id="rId8"/>
    <p:sldId id="261" r:id="rId9"/>
    <p:sldId id="534" r:id="rId10"/>
    <p:sldId id="266" r:id="rId11"/>
    <p:sldId id="268" r:id="rId12"/>
    <p:sldId id="271" r:id="rId13"/>
    <p:sldId id="272" r:id="rId14"/>
    <p:sldId id="373" r:id="rId15"/>
    <p:sldId id="273" r:id="rId16"/>
    <p:sldId id="274" r:id="rId17"/>
    <p:sldId id="276" r:id="rId18"/>
    <p:sldId id="277" r:id="rId19"/>
    <p:sldId id="278" r:id="rId20"/>
    <p:sldId id="279" r:id="rId21"/>
    <p:sldId id="280" r:id="rId22"/>
    <p:sldId id="281" r:id="rId23"/>
    <p:sldId id="283" r:id="rId24"/>
    <p:sldId id="282" r:id="rId25"/>
    <p:sldId id="284" r:id="rId26"/>
    <p:sldId id="285" r:id="rId27"/>
    <p:sldId id="286" r:id="rId28"/>
    <p:sldId id="287" r:id="rId29"/>
    <p:sldId id="288" r:id="rId30"/>
    <p:sldId id="508" r:id="rId31"/>
    <p:sldId id="269" r:id="rId32"/>
    <p:sldId id="289" r:id="rId33"/>
    <p:sldId id="270" r:id="rId34"/>
    <p:sldId id="509" r:id="rId35"/>
    <p:sldId id="305" r:id="rId36"/>
    <p:sldId id="306" r:id="rId37"/>
    <p:sldId id="307" r:id="rId38"/>
    <p:sldId id="308" r:id="rId39"/>
    <p:sldId id="309" r:id="rId40"/>
    <p:sldId id="510" r:id="rId41"/>
    <p:sldId id="511" r:id="rId42"/>
    <p:sldId id="310" r:id="rId43"/>
    <p:sldId id="31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EC40D3"/>
    <a:srgbClr val="99FF33"/>
    <a:srgbClr val="FF99FF"/>
    <a:srgbClr val="33FC24"/>
    <a:srgbClr val="A80A30"/>
    <a:srgbClr val="D8F490"/>
    <a:srgbClr val="AAE80E"/>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EF2E8"/>
          </a:solidFill>
        </a:fill>
      </a:tcStyle>
    </a:wholeTbl>
    <a:band1H>
      <a:tcStyle>
        <a:tcBdr/>
        <a:fill>
          <a:solidFill>
            <a:srgbClr val="FCE5CC"/>
          </a:solidFill>
        </a:fill>
      </a:tcStyle>
    </a:band1H>
    <a:band2H>
      <a:tcStyle>
        <a:tcBdr/>
      </a:tcStyle>
    </a:band2H>
    <a:band1V>
      <a:tcStyle>
        <a:tcBdr/>
        <a:fill>
          <a:solidFill>
            <a:srgbClr val="FCE5CC"/>
          </a:solidFill>
        </a:fill>
      </a:tcStyle>
    </a:band1V>
    <a:band2V>
      <a:tcStyle>
        <a:tcBdr/>
      </a:tcStyle>
    </a:band2V>
    <a:lastCol>
      <a:tcTxStyle b="on">
        <a:font>
          <a:latin typeface="+mn-lt"/>
          <a:ea typeface="+mn-ea"/>
          <a:cs typeface="+mn-cs"/>
        </a:font>
        <a:srgbClr val="FFFFFF"/>
      </a:tcTxStyle>
      <a:tcStyle>
        <a:tcBdr/>
        <a:fill>
          <a:solidFill>
            <a:srgbClr val="F8B323"/>
          </a:solidFill>
        </a:fill>
      </a:tcStyle>
    </a:lastCol>
    <a:firstCol>
      <a:tcTxStyle b="on">
        <a:font>
          <a:latin typeface="+mn-lt"/>
          <a:ea typeface="+mn-ea"/>
          <a:cs typeface="+mn-cs"/>
        </a:font>
        <a:srgbClr val="FFFFFF"/>
      </a:tcTxStyle>
      <a:tcStyle>
        <a:tcBdr/>
        <a:fill>
          <a:solidFill>
            <a:srgbClr val="F8B323"/>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F8B323"/>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F8B32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9" autoAdjust="0"/>
    <p:restoredTop sz="94660"/>
  </p:normalViewPr>
  <p:slideViewPr>
    <p:cSldViewPr snapToGrid="0">
      <p:cViewPr varScale="1">
        <p:scale>
          <a:sx n="59" d="100"/>
          <a:sy n="59" d="100"/>
        </p:scale>
        <p:origin x="108"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8B323"/>
        </a:solidFill>
        <a:effectLst/>
      </p:bgPr>
    </p:bg>
    <p:spTree>
      <p:nvGrpSpPr>
        <p:cNvPr id="1" name=""/>
        <p:cNvGrpSpPr/>
        <p:nvPr/>
      </p:nvGrpSpPr>
      <p:grpSpPr>
        <a:xfrm>
          <a:off x="0" y="0"/>
          <a:ext cx="0" cy="0"/>
          <a:chOff x="0" y="0"/>
          <a:chExt cx="0" cy="0"/>
        </a:xfrm>
      </p:grpSpPr>
      <p:sp>
        <p:nvSpPr>
          <p:cNvPr id="2" name="Freeform 6" title="scalloped circle">
            <a:extLst>
              <a:ext uri="{FF2B5EF4-FFF2-40B4-BE49-F238E27FC236}">
                <a16:creationId xmlns:a16="http://schemas.microsoft.com/office/drawing/2014/main" id="{FDAAB763-FCE7-4E6D-992B-79E2D24016E3}"/>
              </a:ext>
            </a:extLst>
          </p:cNvPr>
          <p:cNvSpPr/>
          <p:nvPr/>
        </p:nvSpPr>
        <p:spPr>
          <a:xfrm>
            <a:off x="3557015" y="630936"/>
            <a:ext cx="5235570" cy="5229225"/>
          </a:xfrm>
          <a:custGeom>
            <a:avLst/>
            <a:gdLst>
              <a:gd name="f0" fmla="val w"/>
              <a:gd name="f1" fmla="val h"/>
              <a:gd name="f2" fmla="val 0"/>
              <a:gd name="f3" fmla="val 3298"/>
              <a:gd name="f4" fmla="val 3294"/>
              <a:gd name="f5" fmla="val 1649"/>
              <a:gd name="f6" fmla="val 1681"/>
              <a:gd name="f7" fmla="val 3"/>
              <a:gd name="f8" fmla="val 1712"/>
              <a:gd name="f9" fmla="val 11"/>
              <a:gd name="f10" fmla="val 1742"/>
              <a:gd name="f11" fmla="val 23"/>
              <a:gd name="f12" fmla="val 1773"/>
              <a:gd name="f13" fmla="val 38"/>
              <a:gd name="f14" fmla="val 1802"/>
              <a:gd name="f15" fmla="val 55"/>
              <a:gd name="f16" fmla="val 1832"/>
              <a:gd name="f17" fmla="val 73"/>
              <a:gd name="f18" fmla="val 1862"/>
              <a:gd name="f19" fmla="val 89"/>
              <a:gd name="f20" fmla="val 1892"/>
              <a:gd name="f21" fmla="val 105"/>
              <a:gd name="f22" fmla="val 1921"/>
              <a:gd name="f23" fmla="val 117"/>
              <a:gd name="f24" fmla="val 1953"/>
              <a:gd name="f25" fmla="val 125"/>
              <a:gd name="f26" fmla="val 1984"/>
              <a:gd name="f27" fmla="val 129"/>
              <a:gd name="f28" fmla="val 2017"/>
              <a:gd name="f29" fmla="val 2051"/>
              <a:gd name="f30" fmla="val 127"/>
              <a:gd name="f31" fmla="val 2085"/>
              <a:gd name="f32" fmla="val 123"/>
              <a:gd name="f33" fmla="val 2119"/>
              <a:gd name="f34" fmla="val 118"/>
              <a:gd name="f35" fmla="val 2153"/>
              <a:gd name="f36" fmla="val 114"/>
              <a:gd name="f37" fmla="val 2187"/>
              <a:gd name="f38" fmla="val 111"/>
              <a:gd name="f39" fmla="val 2219"/>
              <a:gd name="f40" fmla="val 112"/>
              <a:gd name="f41" fmla="val 2250"/>
              <a:gd name="f42" fmla="val 116"/>
              <a:gd name="f43" fmla="val 2280"/>
              <a:gd name="f44" fmla="val 2305"/>
              <a:gd name="f45" fmla="val 138"/>
              <a:gd name="f46" fmla="val 2329"/>
              <a:gd name="f47" fmla="val 155"/>
              <a:gd name="f48" fmla="val 2350"/>
              <a:gd name="f49" fmla="val 175"/>
              <a:gd name="f50" fmla="val 2371"/>
              <a:gd name="f51" fmla="val 198"/>
              <a:gd name="f52" fmla="val 2390"/>
              <a:gd name="f53" fmla="val 222"/>
              <a:gd name="f54" fmla="val 2409"/>
              <a:gd name="f55" fmla="val 247"/>
              <a:gd name="f56" fmla="val 2428"/>
              <a:gd name="f57" fmla="val 272"/>
              <a:gd name="f58" fmla="val 2447"/>
              <a:gd name="f59" fmla="val 296"/>
              <a:gd name="f60" fmla="val 2467"/>
              <a:gd name="f61" fmla="val 319"/>
              <a:gd name="f62" fmla="val 2490"/>
              <a:gd name="f63" fmla="val 339"/>
              <a:gd name="f64" fmla="val 2512"/>
              <a:gd name="f65" fmla="val 357"/>
              <a:gd name="f66" fmla="val 2537"/>
              <a:gd name="f67" fmla="val 371"/>
              <a:gd name="f68" fmla="val 2564"/>
              <a:gd name="f69" fmla="val 383"/>
              <a:gd name="f70" fmla="val 2593"/>
              <a:gd name="f71" fmla="val 393"/>
              <a:gd name="f72" fmla="val 2623"/>
              <a:gd name="f73" fmla="val 402"/>
              <a:gd name="f74" fmla="val 2653"/>
              <a:gd name="f75" fmla="val 410"/>
              <a:gd name="f76" fmla="val 2684"/>
              <a:gd name="f77" fmla="val 418"/>
              <a:gd name="f78" fmla="val 2713"/>
              <a:gd name="f79" fmla="val 427"/>
              <a:gd name="f80" fmla="val 2742"/>
              <a:gd name="f81" fmla="val 437"/>
              <a:gd name="f82" fmla="val 2769"/>
              <a:gd name="f83" fmla="val 449"/>
              <a:gd name="f84" fmla="val 2793"/>
              <a:gd name="f85" fmla="val 464"/>
              <a:gd name="f86" fmla="val 2815"/>
              <a:gd name="f87" fmla="val 482"/>
              <a:gd name="f88" fmla="val 2833"/>
              <a:gd name="f89" fmla="val 504"/>
              <a:gd name="f90" fmla="val 2848"/>
              <a:gd name="f91" fmla="val 528"/>
              <a:gd name="f92" fmla="val 2860"/>
              <a:gd name="f93" fmla="val 555"/>
              <a:gd name="f94" fmla="val 2870"/>
              <a:gd name="f95" fmla="val 584"/>
              <a:gd name="f96" fmla="val 2879"/>
              <a:gd name="f97" fmla="val 613"/>
              <a:gd name="f98" fmla="val 2887"/>
              <a:gd name="f99" fmla="val 644"/>
              <a:gd name="f100" fmla="val 2895"/>
              <a:gd name="f101" fmla="val 674"/>
              <a:gd name="f102" fmla="val 2904"/>
              <a:gd name="f103" fmla="val 704"/>
              <a:gd name="f104" fmla="val 2914"/>
              <a:gd name="f105" fmla="val 733"/>
              <a:gd name="f106" fmla="val 2926"/>
              <a:gd name="f107" fmla="val 760"/>
              <a:gd name="f108" fmla="val 2940"/>
              <a:gd name="f109" fmla="val 785"/>
              <a:gd name="f110" fmla="val 2958"/>
              <a:gd name="f111" fmla="val 807"/>
              <a:gd name="f112" fmla="val 2978"/>
              <a:gd name="f113" fmla="val 830"/>
              <a:gd name="f114" fmla="val 3001"/>
              <a:gd name="f115" fmla="val 850"/>
              <a:gd name="f116" fmla="val 3025"/>
              <a:gd name="f117" fmla="val 869"/>
              <a:gd name="f118" fmla="val 3051"/>
              <a:gd name="f119" fmla="val 888"/>
              <a:gd name="f120" fmla="val 3076"/>
              <a:gd name="f121" fmla="val 907"/>
              <a:gd name="f122" fmla="val 3100"/>
              <a:gd name="f123" fmla="val 926"/>
              <a:gd name="f124" fmla="val 3123"/>
              <a:gd name="f125" fmla="val 947"/>
              <a:gd name="f126" fmla="val 3143"/>
              <a:gd name="f127" fmla="val 968"/>
              <a:gd name="f128" fmla="val 3160"/>
              <a:gd name="f129" fmla="val 992"/>
              <a:gd name="f130" fmla="val 3173"/>
              <a:gd name="f131" fmla="val 1017"/>
              <a:gd name="f132" fmla="val 3182"/>
              <a:gd name="f133" fmla="val 1047"/>
              <a:gd name="f134" fmla="val 3186"/>
              <a:gd name="f135" fmla="val 1078"/>
              <a:gd name="f136" fmla="val 3187"/>
              <a:gd name="f137" fmla="val 1110"/>
              <a:gd name="f138" fmla="val 3184"/>
              <a:gd name="f139" fmla="val 1144"/>
              <a:gd name="f140" fmla="val 3180"/>
              <a:gd name="f141" fmla="val 1178"/>
              <a:gd name="f142" fmla="val 3175"/>
              <a:gd name="f143" fmla="val 1212"/>
              <a:gd name="f144" fmla="val 3171"/>
              <a:gd name="f145" fmla="val 1246"/>
              <a:gd name="f146" fmla="val 3169"/>
              <a:gd name="f147" fmla="val 1280"/>
              <a:gd name="f148" fmla="val 1313"/>
              <a:gd name="f149" fmla="val 1344"/>
              <a:gd name="f150" fmla="val 3181"/>
              <a:gd name="f151" fmla="val 1375"/>
              <a:gd name="f152" fmla="val 3193"/>
              <a:gd name="f153" fmla="val 1404"/>
              <a:gd name="f154" fmla="val 3209"/>
              <a:gd name="f155" fmla="val 1434"/>
              <a:gd name="f156" fmla="val 3225"/>
              <a:gd name="f157" fmla="val 1464"/>
              <a:gd name="f158" fmla="val 3243"/>
              <a:gd name="f159" fmla="val 1494"/>
              <a:gd name="f160" fmla="val 3260"/>
              <a:gd name="f161" fmla="val 1523"/>
              <a:gd name="f162" fmla="val 3275"/>
              <a:gd name="f163" fmla="val 1554"/>
              <a:gd name="f164" fmla="val 3287"/>
              <a:gd name="f165" fmla="val 1584"/>
              <a:gd name="f166" fmla="val 3295"/>
              <a:gd name="f167" fmla="val 1615"/>
              <a:gd name="f168" fmla="val 1647"/>
              <a:gd name="f169" fmla="val 1679"/>
              <a:gd name="f170" fmla="val 1710"/>
              <a:gd name="f171" fmla="val 1740"/>
              <a:gd name="f172" fmla="val 1771"/>
              <a:gd name="f173" fmla="val 1800"/>
              <a:gd name="f174" fmla="val 1830"/>
              <a:gd name="f175" fmla="val 1860"/>
              <a:gd name="f176" fmla="val 1890"/>
              <a:gd name="f177" fmla="val 1919"/>
              <a:gd name="f178" fmla="val 1950"/>
              <a:gd name="f179" fmla="val 1981"/>
              <a:gd name="f180" fmla="val 2014"/>
              <a:gd name="f181" fmla="val 2048"/>
              <a:gd name="f182" fmla="val 2082"/>
              <a:gd name="f183" fmla="val 2116"/>
              <a:gd name="f184" fmla="val 2150"/>
              <a:gd name="f185" fmla="val 2184"/>
              <a:gd name="f186" fmla="val 2216"/>
              <a:gd name="f187" fmla="val 2247"/>
              <a:gd name="f188" fmla="val 2277"/>
              <a:gd name="f189" fmla="val 2302"/>
              <a:gd name="f190" fmla="val 2326"/>
              <a:gd name="f191" fmla="val 2347"/>
              <a:gd name="f192" fmla="val 2368"/>
              <a:gd name="f193" fmla="val 2387"/>
              <a:gd name="f194" fmla="val 2406"/>
              <a:gd name="f195" fmla="val 2425"/>
              <a:gd name="f196" fmla="val 2444"/>
              <a:gd name="f197" fmla="val 2464"/>
              <a:gd name="f198" fmla="val 2487"/>
              <a:gd name="f199" fmla="val 2509"/>
              <a:gd name="f200" fmla="val 2534"/>
              <a:gd name="f201" fmla="val 2561"/>
              <a:gd name="f202" fmla="val 2590"/>
              <a:gd name="f203" fmla="val 2620"/>
              <a:gd name="f204" fmla="val 2650"/>
              <a:gd name="f205" fmla="val 2681"/>
              <a:gd name="f206" fmla="val 2710"/>
              <a:gd name="f207" fmla="val 2739"/>
              <a:gd name="f208" fmla="val 2766"/>
              <a:gd name="f209" fmla="val 2790"/>
              <a:gd name="f210" fmla="val 2812"/>
              <a:gd name="f211" fmla="val 2830"/>
              <a:gd name="f212" fmla="val 2845"/>
              <a:gd name="f213" fmla="val 2857"/>
              <a:gd name="f214" fmla="val 2867"/>
              <a:gd name="f215" fmla="val 2876"/>
              <a:gd name="f216" fmla="val 2884"/>
              <a:gd name="f217" fmla="val 2892"/>
              <a:gd name="f218" fmla="val 2901"/>
              <a:gd name="f219" fmla="val 2911"/>
              <a:gd name="f220" fmla="val 2923"/>
              <a:gd name="f221" fmla="val 2937"/>
              <a:gd name="f222" fmla="val 2955"/>
              <a:gd name="f223" fmla="val 2975"/>
              <a:gd name="f224" fmla="val 2998"/>
              <a:gd name="f225" fmla="val 3022"/>
              <a:gd name="f226" fmla="val 3047"/>
              <a:gd name="f227" fmla="val 3072"/>
              <a:gd name="f228" fmla="val 3096"/>
              <a:gd name="f229" fmla="val 3119"/>
              <a:gd name="f230" fmla="val 3139"/>
              <a:gd name="f231" fmla="val 3156"/>
              <a:gd name="f232" fmla="val 3178"/>
              <a:gd name="f233" fmla="val 3183"/>
              <a:gd name="f234" fmla="val 3176"/>
              <a:gd name="f235" fmla="val 3167"/>
              <a:gd name="f236" fmla="val 3165"/>
              <a:gd name="f237" fmla="val 3177"/>
              <a:gd name="f238" fmla="val 3189"/>
              <a:gd name="f239" fmla="val 3205"/>
              <a:gd name="f240" fmla="val 3221"/>
              <a:gd name="f241" fmla="val 3239"/>
              <a:gd name="f242" fmla="val 3256"/>
              <a:gd name="f243" fmla="val 3271"/>
              <a:gd name="f244" fmla="val 3283"/>
              <a:gd name="f245" fmla="val 3291"/>
              <a:gd name="f246" fmla="val 1617"/>
              <a:gd name="f247" fmla="val 1586"/>
              <a:gd name="f248" fmla="val 1556"/>
              <a:gd name="f249" fmla="val 1525"/>
              <a:gd name="f250" fmla="val 1496"/>
              <a:gd name="f251" fmla="val 1466"/>
              <a:gd name="f252" fmla="val 1436"/>
              <a:gd name="f253" fmla="val 1406"/>
              <a:gd name="f254" fmla="val 1376"/>
              <a:gd name="f255" fmla="val 1345"/>
              <a:gd name="f256" fmla="val 1314"/>
              <a:gd name="f257" fmla="val 1281"/>
              <a:gd name="f258" fmla="val 1247"/>
              <a:gd name="f259" fmla="val 1213"/>
              <a:gd name="f260" fmla="val 1179"/>
              <a:gd name="f261" fmla="val 1145"/>
              <a:gd name="f262" fmla="val 1111"/>
              <a:gd name="f263" fmla="val 1079"/>
              <a:gd name="f264" fmla="val 1048"/>
              <a:gd name="f265" fmla="val 1018"/>
              <a:gd name="f266" fmla="val 993"/>
              <a:gd name="f267" fmla="val 969"/>
              <a:gd name="f268" fmla="val 948"/>
              <a:gd name="f269" fmla="val 927"/>
              <a:gd name="f270" fmla="val 908"/>
              <a:gd name="f271" fmla="val 889"/>
              <a:gd name="f272" fmla="val 870"/>
              <a:gd name="f273" fmla="val 851"/>
              <a:gd name="f274" fmla="val 831"/>
              <a:gd name="f275" fmla="val 808"/>
              <a:gd name="f276" fmla="val 786"/>
              <a:gd name="f277" fmla="val 761"/>
              <a:gd name="f278" fmla="val 734"/>
              <a:gd name="f279" fmla="val 705"/>
              <a:gd name="f280" fmla="val 675"/>
              <a:gd name="f281" fmla="val 645"/>
              <a:gd name="f282" fmla="val 614"/>
              <a:gd name="f283" fmla="val 585"/>
              <a:gd name="f284" fmla="val 556"/>
              <a:gd name="f285" fmla="val 529"/>
              <a:gd name="f286" fmla="val 505"/>
              <a:gd name="f287" fmla="val 483"/>
              <a:gd name="f288" fmla="val 465"/>
              <a:gd name="f289" fmla="val 450"/>
              <a:gd name="f290" fmla="val 438"/>
              <a:gd name="f291" fmla="val 428"/>
              <a:gd name="f292" fmla="val 419"/>
              <a:gd name="f293" fmla="val 411"/>
              <a:gd name="f294" fmla="val 403"/>
              <a:gd name="f295" fmla="val 394"/>
              <a:gd name="f296" fmla="val 384"/>
              <a:gd name="f297" fmla="val 372"/>
              <a:gd name="f298" fmla="val 358"/>
              <a:gd name="f299" fmla="val 340"/>
              <a:gd name="f300" fmla="val 320"/>
              <a:gd name="f301" fmla="val 297"/>
              <a:gd name="f302" fmla="val 90"/>
              <a:gd name="f303" fmla="*/ f0 1 3298"/>
              <a:gd name="f304" fmla="*/ f1 1 3294"/>
              <a:gd name="f305" fmla="val f2"/>
              <a:gd name="f306" fmla="val f3"/>
              <a:gd name="f307" fmla="val f4"/>
              <a:gd name="f308" fmla="+- f307 0 f305"/>
              <a:gd name="f309" fmla="+- f306 0 f305"/>
              <a:gd name="f310" fmla="*/ f309 1 3298"/>
              <a:gd name="f311" fmla="*/ f308 1 3294"/>
              <a:gd name="f312" fmla="*/ 0 1 f310"/>
              <a:gd name="f313" fmla="*/ f306 1 f310"/>
              <a:gd name="f314" fmla="*/ 0 1 f311"/>
              <a:gd name="f315" fmla="*/ f307 1 f311"/>
              <a:gd name="f316" fmla="*/ f312 f303 1"/>
              <a:gd name="f317" fmla="*/ f313 f303 1"/>
              <a:gd name="f318" fmla="*/ f315 f304 1"/>
              <a:gd name="f319" fmla="*/ f314 f304 1"/>
            </a:gdLst>
            <a:ahLst/>
            <a:cxnLst>
              <a:cxn ang="3cd4">
                <a:pos x="hc" y="t"/>
              </a:cxn>
              <a:cxn ang="0">
                <a:pos x="r" y="vc"/>
              </a:cxn>
              <a:cxn ang="cd4">
                <a:pos x="hc" y="b"/>
              </a:cxn>
              <a:cxn ang="cd2">
                <a:pos x="l" y="vc"/>
              </a:cxn>
            </a:cxnLst>
            <a:rect l="f316" t="f319" r="f317" b="f318"/>
            <a:pathLst>
              <a:path w="3298" h="3294">
                <a:moveTo>
                  <a:pt x="f5" y="f2"/>
                </a:move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7"/>
                </a:lnTo>
                <a:lnTo>
                  <a:pt x="f29" y="f30"/>
                </a:lnTo>
                <a:lnTo>
                  <a:pt x="f31" y="f32"/>
                </a:lnTo>
                <a:lnTo>
                  <a:pt x="f33" y="f34"/>
                </a:lnTo>
                <a:lnTo>
                  <a:pt x="f35" y="f36"/>
                </a:lnTo>
                <a:lnTo>
                  <a:pt x="f37" y="f38"/>
                </a:lnTo>
                <a:lnTo>
                  <a:pt x="f39" y="f40"/>
                </a:lnTo>
                <a:lnTo>
                  <a:pt x="f41" y="f42"/>
                </a:lnTo>
                <a:lnTo>
                  <a:pt x="f43" y="f25"/>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113"/>
                </a:lnTo>
                <a:lnTo>
                  <a:pt x="f114" y="f115"/>
                </a:lnTo>
                <a:lnTo>
                  <a:pt x="f116" y="f117"/>
                </a:lnTo>
                <a:lnTo>
                  <a:pt x="f118" y="f119"/>
                </a:lnTo>
                <a:lnTo>
                  <a:pt x="f120" y="f121"/>
                </a:lnTo>
                <a:lnTo>
                  <a:pt x="f122" y="f123"/>
                </a:lnTo>
                <a:lnTo>
                  <a:pt x="f124" y="f125"/>
                </a:lnTo>
                <a:lnTo>
                  <a:pt x="f126" y="f127"/>
                </a:lnTo>
                <a:lnTo>
                  <a:pt x="f128" y="f129"/>
                </a:lnTo>
                <a:lnTo>
                  <a:pt x="f130" y="f131"/>
                </a:lnTo>
                <a:lnTo>
                  <a:pt x="f132" y="f133"/>
                </a:lnTo>
                <a:lnTo>
                  <a:pt x="f134" y="f135"/>
                </a:lnTo>
                <a:lnTo>
                  <a:pt x="f136" y="f137"/>
                </a:lnTo>
                <a:lnTo>
                  <a:pt x="f138" y="f139"/>
                </a:lnTo>
                <a:lnTo>
                  <a:pt x="f140" y="f141"/>
                </a:lnTo>
                <a:lnTo>
                  <a:pt x="f142" y="f143"/>
                </a:lnTo>
                <a:lnTo>
                  <a:pt x="f144" y="f145"/>
                </a:lnTo>
                <a:lnTo>
                  <a:pt x="f146" y="f147"/>
                </a:lnTo>
                <a:lnTo>
                  <a:pt x="f146" y="f148"/>
                </a:lnTo>
                <a:lnTo>
                  <a:pt x="f130" y="f149"/>
                </a:lnTo>
                <a:lnTo>
                  <a:pt x="f150" y="f151"/>
                </a:lnTo>
                <a:lnTo>
                  <a:pt x="f152" y="f153"/>
                </a:lnTo>
                <a:lnTo>
                  <a:pt x="f154" y="f155"/>
                </a:lnTo>
                <a:lnTo>
                  <a:pt x="f156" y="f157"/>
                </a:lnTo>
                <a:lnTo>
                  <a:pt x="f158" y="f159"/>
                </a:lnTo>
                <a:lnTo>
                  <a:pt x="f160" y="f161"/>
                </a:lnTo>
                <a:lnTo>
                  <a:pt x="f162" y="f163"/>
                </a:lnTo>
                <a:lnTo>
                  <a:pt x="f164" y="f165"/>
                </a:lnTo>
                <a:lnTo>
                  <a:pt x="f166" y="f167"/>
                </a:lnTo>
                <a:lnTo>
                  <a:pt x="f3" y="f168"/>
                </a:lnTo>
                <a:lnTo>
                  <a:pt x="f166" y="f169"/>
                </a:lnTo>
                <a:lnTo>
                  <a:pt x="f164" y="f170"/>
                </a:lnTo>
                <a:lnTo>
                  <a:pt x="f162" y="f171"/>
                </a:lnTo>
                <a:lnTo>
                  <a:pt x="f160" y="f172"/>
                </a:lnTo>
                <a:lnTo>
                  <a:pt x="f158" y="f173"/>
                </a:lnTo>
                <a:lnTo>
                  <a:pt x="f156" y="f174"/>
                </a:lnTo>
                <a:lnTo>
                  <a:pt x="f154" y="f175"/>
                </a:lnTo>
                <a:lnTo>
                  <a:pt x="f152" y="f176"/>
                </a:lnTo>
                <a:lnTo>
                  <a:pt x="f150" y="f177"/>
                </a:lnTo>
                <a:lnTo>
                  <a:pt x="f130" y="f178"/>
                </a:lnTo>
                <a:lnTo>
                  <a:pt x="f146" y="f179"/>
                </a:lnTo>
                <a:lnTo>
                  <a:pt x="f146" y="f180"/>
                </a:lnTo>
                <a:lnTo>
                  <a:pt x="f144" y="f181"/>
                </a:lnTo>
                <a:lnTo>
                  <a:pt x="f142" y="f182"/>
                </a:lnTo>
                <a:lnTo>
                  <a:pt x="f140" y="f183"/>
                </a:lnTo>
                <a:lnTo>
                  <a:pt x="f138" y="f184"/>
                </a:lnTo>
                <a:lnTo>
                  <a:pt x="f136" y="f185"/>
                </a:lnTo>
                <a:lnTo>
                  <a:pt x="f134" y="f186"/>
                </a:lnTo>
                <a:lnTo>
                  <a:pt x="f132" y="f187"/>
                </a:lnTo>
                <a:lnTo>
                  <a:pt x="f130" y="f188"/>
                </a:lnTo>
                <a:lnTo>
                  <a:pt x="f128" y="f189"/>
                </a:lnTo>
                <a:lnTo>
                  <a:pt x="f126" y="f190"/>
                </a:lnTo>
                <a:lnTo>
                  <a:pt x="f124" y="f191"/>
                </a:lnTo>
                <a:lnTo>
                  <a:pt x="f122" y="f192"/>
                </a:lnTo>
                <a:lnTo>
                  <a:pt x="f120" y="f193"/>
                </a:lnTo>
                <a:lnTo>
                  <a:pt x="f118" y="f194"/>
                </a:lnTo>
                <a:lnTo>
                  <a:pt x="f116" y="f195"/>
                </a:lnTo>
                <a:lnTo>
                  <a:pt x="f114" y="f196"/>
                </a:lnTo>
                <a:lnTo>
                  <a:pt x="f112" y="f197"/>
                </a:lnTo>
                <a:lnTo>
                  <a:pt x="f110" y="f198"/>
                </a:lnTo>
                <a:lnTo>
                  <a:pt x="f108" y="f199"/>
                </a:lnTo>
                <a:lnTo>
                  <a:pt x="f106" y="f200"/>
                </a:lnTo>
                <a:lnTo>
                  <a:pt x="f104" y="f201"/>
                </a:lnTo>
                <a:lnTo>
                  <a:pt x="f102" y="f202"/>
                </a:lnTo>
                <a:lnTo>
                  <a:pt x="f100" y="f203"/>
                </a:lnTo>
                <a:lnTo>
                  <a:pt x="f98" y="f204"/>
                </a:lnTo>
                <a:lnTo>
                  <a:pt x="f96" y="f205"/>
                </a:lnTo>
                <a:lnTo>
                  <a:pt x="f94" y="f206"/>
                </a:lnTo>
                <a:lnTo>
                  <a:pt x="f92" y="f207"/>
                </a:lnTo>
                <a:lnTo>
                  <a:pt x="f90" y="f208"/>
                </a:lnTo>
                <a:lnTo>
                  <a:pt x="f88" y="f209"/>
                </a:lnTo>
                <a:lnTo>
                  <a:pt x="f86" y="f210"/>
                </a:lnTo>
                <a:lnTo>
                  <a:pt x="f84" y="f211"/>
                </a:lnTo>
                <a:lnTo>
                  <a:pt x="f82" y="f212"/>
                </a:lnTo>
                <a:lnTo>
                  <a:pt x="f80" y="f213"/>
                </a:lnTo>
                <a:lnTo>
                  <a:pt x="f78" y="f214"/>
                </a:lnTo>
                <a:lnTo>
                  <a:pt x="f76" y="f215"/>
                </a:lnTo>
                <a:lnTo>
                  <a:pt x="f74" y="f216"/>
                </a:lnTo>
                <a:lnTo>
                  <a:pt x="f72" y="f217"/>
                </a:lnTo>
                <a:lnTo>
                  <a:pt x="f70" y="f218"/>
                </a:lnTo>
                <a:lnTo>
                  <a:pt x="f68" y="f219"/>
                </a:lnTo>
                <a:lnTo>
                  <a:pt x="f66" y="f220"/>
                </a:lnTo>
                <a:lnTo>
                  <a:pt x="f64" y="f221"/>
                </a:lnTo>
                <a:lnTo>
                  <a:pt x="f62" y="f222"/>
                </a:lnTo>
                <a:lnTo>
                  <a:pt x="f60" y="f223"/>
                </a:lnTo>
                <a:lnTo>
                  <a:pt x="f58" y="f224"/>
                </a:lnTo>
                <a:lnTo>
                  <a:pt x="f56" y="f225"/>
                </a:lnTo>
                <a:lnTo>
                  <a:pt x="f54" y="f226"/>
                </a:lnTo>
                <a:lnTo>
                  <a:pt x="f52" y="f227"/>
                </a:lnTo>
                <a:lnTo>
                  <a:pt x="f50" y="f228"/>
                </a:lnTo>
                <a:lnTo>
                  <a:pt x="f48" y="f229"/>
                </a:lnTo>
                <a:lnTo>
                  <a:pt x="f46" y="f230"/>
                </a:lnTo>
                <a:lnTo>
                  <a:pt x="f44" y="f231"/>
                </a:lnTo>
                <a:lnTo>
                  <a:pt x="f43" y="f146"/>
                </a:lnTo>
                <a:lnTo>
                  <a:pt x="f41" y="f232"/>
                </a:lnTo>
                <a:lnTo>
                  <a:pt x="f39" y="f132"/>
                </a:lnTo>
                <a:lnTo>
                  <a:pt x="f37" y="f233"/>
                </a:lnTo>
                <a:lnTo>
                  <a:pt x="f35" y="f140"/>
                </a:lnTo>
                <a:lnTo>
                  <a:pt x="f33" y="f234"/>
                </a:lnTo>
                <a:lnTo>
                  <a:pt x="f31" y="f144"/>
                </a:lnTo>
                <a:lnTo>
                  <a:pt x="f29" y="f235"/>
                </a:lnTo>
                <a:lnTo>
                  <a:pt x="f28" y="f236"/>
                </a:lnTo>
                <a:lnTo>
                  <a:pt x="f26" y="f236"/>
                </a:lnTo>
                <a:lnTo>
                  <a:pt x="f24" y="f146"/>
                </a:lnTo>
                <a:lnTo>
                  <a:pt x="f22" y="f237"/>
                </a:lnTo>
                <a:lnTo>
                  <a:pt x="f20" y="f238"/>
                </a:lnTo>
                <a:lnTo>
                  <a:pt x="f18" y="f239"/>
                </a:lnTo>
                <a:lnTo>
                  <a:pt x="f16" y="f240"/>
                </a:lnTo>
                <a:lnTo>
                  <a:pt x="f14" y="f241"/>
                </a:lnTo>
                <a:lnTo>
                  <a:pt x="f12" y="f242"/>
                </a:lnTo>
                <a:lnTo>
                  <a:pt x="f10" y="f243"/>
                </a:lnTo>
                <a:lnTo>
                  <a:pt x="f8" y="f244"/>
                </a:lnTo>
                <a:lnTo>
                  <a:pt x="f6" y="f245"/>
                </a:lnTo>
                <a:lnTo>
                  <a:pt x="f5" y="f4"/>
                </a:lnTo>
                <a:lnTo>
                  <a:pt x="f246" y="f245"/>
                </a:lnTo>
                <a:lnTo>
                  <a:pt x="f247" y="f244"/>
                </a:lnTo>
                <a:lnTo>
                  <a:pt x="f248" y="f243"/>
                </a:lnTo>
                <a:lnTo>
                  <a:pt x="f249" y="f242"/>
                </a:lnTo>
                <a:lnTo>
                  <a:pt x="f250" y="f241"/>
                </a:lnTo>
                <a:lnTo>
                  <a:pt x="f251" y="f240"/>
                </a:lnTo>
                <a:lnTo>
                  <a:pt x="f252" y="f239"/>
                </a:lnTo>
                <a:lnTo>
                  <a:pt x="f253" y="f238"/>
                </a:lnTo>
                <a:lnTo>
                  <a:pt x="f254" y="f237"/>
                </a:lnTo>
                <a:lnTo>
                  <a:pt x="f255" y="f146"/>
                </a:lnTo>
                <a:lnTo>
                  <a:pt x="f256" y="f236"/>
                </a:lnTo>
                <a:lnTo>
                  <a:pt x="f257" y="f236"/>
                </a:lnTo>
                <a:lnTo>
                  <a:pt x="f258" y="f235"/>
                </a:lnTo>
                <a:lnTo>
                  <a:pt x="f259" y="f144"/>
                </a:lnTo>
                <a:lnTo>
                  <a:pt x="f260" y="f234"/>
                </a:lnTo>
                <a:lnTo>
                  <a:pt x="f261" y="f140"/>
                </a:lnTo>
                <a:lnTo>
                  <a:pt x="f262" y="f233"/>
                </a:lnTo>
                <a:lnTo>
                  <a:pt x="f263" y="f132"/>
                </a:lnTo>
                <a:lnTo>
                  <a:pt x="f264" y="f232"/>
                </a:lnTo>
                <a:lnTo>
                  <a:pt x="f265" y="f146"/>
                </a:lnTo>
                <a:lnTo>
                  <a:pt x="f266" y="f231"/>
                </a:lnTo>
                <a:lnTo>
                  <a:pt x="f267" y="f230"/>
                </a:lnTo>
                <a:lnTo>
                  <a:pt x="f268" y="f229"/>
                </a:lnTo>
                <a:lnTo>
                  <a:pt x="f269" y="f228"/>
                </a:lnTo>
                <a:lnTo>
                  <a:pt x="f270" y="f227"/>
                </a:lnTo>
                <a:lnTo>
                  <a:pt x="f271" y="f226"/>
                </a:lnTo>
                <a:lnTo>
                  <a:pt x="f272" y="f225"/>
                </a:lnTo>
                <a:lnTo>
                  <a:pt x="f273" y="f224"/>
                </a:lnTo>
                <a:lnTo>
                  <a:pt x="f274" y="f223"/>
                </a:lnTo>
                <a:lnTo>
                  <a:pt x="f275" y="f222"/>
                </a:lnTo>
                <a:lnTo>
                  <a:pt x="f276" y="f221"/>
                </a:lnTo>
                <a:lnTo>
                  <a:pt x="f277" y="f220"/>
                </a:lnTo>
                <a:lnTo>
                  <a:pt x="f278" y="f219"/>
                </a:lnTo>
                <a:lnTo>
                  <a:pt x="f279" y="f218"/>
                </a:lnTo>
                <a:lnTo>
                  <a:pt x="f280" y="f217"/>
                </a:lnTo>
                <a:lnTo>
                  <a:pt x="f281" y="f216"/>
                </a:lnTo>
                <a:lnTo>
                  <a:pt x="f282" y="f215"/>
                </a:lnTo>
                <a:lnTo>
                  <a:pt x="f283" y="f214"/>
                </a:lnTo>
                <a:lnTo>
                  <a:pt x="f284" y="f213"/>
                </a:lnTo>
                <a:lnTo>
                  <a:pt x="f285" y="f212"/>
                </a:lnTo>
                <a:lnTo>
                  <a:pt x="f286" y="f211"/>
                </a:lnTo>
                <a:lnTo>
                  <a:pt x="f287" y="f210"/>
                </a:lnTo>
                <a:lnTo>
                  <a:pt x="f288" y="f209"/>
                </a:lnTo>
                <a:lnTo>
                  <a:pt x="f289" y="f208"/>
                </a:lnTo>
                <a:lnTo>
                  <a:pt x="f290" y="f207"/>
                </a:lnTo>
                <a:lnTo>
                  <a:pt x="f291" y="f206"/>
                </a:lnTo>
                <a:lnTo>
                  <a:pt x="f292" y="f205"/>
                </a:lnTo>
                <a:lnTo>
                  <a:pt x="f293" y="f204"/>
                </a:lnTo>
                <a:lnTo>
                  <a:pt x="f294" y="f203"/>
                </a:lnTo>
                <a:lnTo>
                  <a:pt x="f295" y="f202"/>
                </a:lnTo>
                <a:lnTo>
                  <a:pt x="f296" y="f201"/>
                </a:lnTo>
                <a:lnTo>
                  <a:pt x="f297" y="f200"/>
                </a:lnTo>
                <a:lnTo>
                  <a:pt x="f298" y="f199"/>
                </a:lnTo>
                <a:lnTo>
                  <a:pt x="f299" y="f198"/>
                </a:lnTo>
                <a:lnTo>
                  <a:pt x="f300" y="f197"/>
                </a:lnTo>
                <a:lnTo>
                  <a:pt x="f301" y="f196"/>
                </a:lnTo>
                <a:lnTo>
                  <a:pt x="f57" y="f195"/>
                </a:lnTo>
                <a:lnTo>
                  <a:pt x="f55" y="f194"/>
                </a:lnTo>
                <a:lnTo>
                  <a:pt x="f53" y="f193"/>
                </a:lnTo>
                <a:lnTo>
                  <a:pt x="f51" y="f192"/>
                </a:lnTo>
                <a:lnTo>
                  <a:pt x="f49" y="f191"/>
                </a:lnTo>
                <a:lnTo>
                  <a:pt x="f47" y="f190"/>
                </a:lnTo>
                <a:lnTo>
                  <a:pt x="f45" y="f189"/>
                </a:lnTo>
                <a:lnTo>
                  <a:pt x="f25" y="f188"/>
                </a:lnTo>
                <a:lnTo>
                  <a:pt x="f42" y="f187"/>
                </a:lnTo>
                <a:lnTo>
                  <a:pt x="f40" y="f186"/>
                </a:lnTo>
                <a:lnTo>
                  <a:pt x="f38" y="f185"/>
                </a:lnTo>
                <a:lnTo>
                  <a:pt x="f36" y="f184"/>
                </a:lnTo>
                <a:lnTo>
                  <a:pt x="f34" y="f183"/>
                </a:lnTo>
                <a:lnTo>
                  <a:pt x="f32" y="f182"/>
                </a:lnTo>
                <a:lnTo>
                  <a:pt x="f30" y="f181"/>
                </a:lnTo>
                <a:lnTo>
                  <a:pt x="f27" y="f180"/>
                </a:lnTo>
                <a:lnTo>
                  <a:pt x="f27" y="f179"/>
                </a:lnTo>
                <a:lnTo>
                  <a:pt x="f25" y="f178"/>
                </a:lnTo>
                <a:lnTo>
                  <a:pt x="f23" y="f177"/>
                </a:lnTo>
                <a:lnTo>
                  <a:pt x="f21" y="f176"/>
                </a:lnTo>
                <a:lnTo>
                  <a:pt x="f302" y="f175"/>
                </a:lnTo>
                <a:lnTo>
                  <a:pt x="f17" y="f174"/>
                </a:lnTo>
                <a:lnTo>
                  <a:pt x="f15" y="f173"/>
                </a:lnTo>
                <a:lnTo>
                  <a:pt x="f13" y="f172"/>
                </a:lnTo>
                <a:lnTo>
                  <a:pt x="f11" y="f171"/>
                </a:lnTo>
                <a:lnTo>
                  <a:pt x="f9" y="f170"/>
                </a:lnTo>
                <a:lnTo>
                  <a:pt x="f7" y="f169"/>
                </a:lnTo>
                <a:lnTo>
                  <a:pt x="f2" y="f168"/>
                </a:lnTo>
                <a:lnTo>
                  <a:pt x="f7" y="f167"/>
                </a:lnTo>
                <a:lnTo>
                  <a:pt x="f9" y="f165"/>
                </a:lnTo>
                <a:lnTo>
                  <a:pt x="f11" y="f163"/>
                </a:lnTo>
                <a:lnTo>
                  <a:pt x="f13" y="f161"/>
                </a:lnTo>
                <a:lnTo>
                  <a:pt x="f15" y="f159"/>
                </a:lnTo>
                <a:lnTo>
                  <a:pt x="f17" y="f157"/>
                </a:lnTo>
                <a:lnTo>
                  <a:pt x="f302" y="f155"/>
                </a:lnTo>
                <a:lnTo>
                  <a:pt x="f21" y="f153"/>
                </a:lnTo>
                <a:lnTo>
                  <a:pt x="f23" y="f151"/>
                </a:lnTo>
                <a:lnTo>
                  <a:pt x="f25" y="f149"/>
                </a:lnTo>
                <a:lnTo>
                  <a:pt x="f27" y="f148"/>
                </a:lnTo>
                <a:lnTo>
                  <a:pt x="f27" y="f147"/>
                </a:lnTo>
                <a:lnTo>
                  <a:pt x="f30" y="f145"/>
                </a:lnTo>
                <a:lnTo>
                  <a:pt x="f32" y="f143"/>
                </a:lnTo>
                <a:lnTo>
                  <a:pt x="f34" y="f141"/>
                </a:lnTo>
                <a:lnTo>
                  <a:pt x="f36" y="f139"/>
                </a:lnTo>
                <a:lnTo>
                  <a:pt x="f38" y="f137"/>
                </a:lnTo>
                <a:lnTo>
                  <a:pt x="f40" y="f135"/>
                </a:lnTo>
                <a:lnTo>
                  <a:pt x="f42" y="f133"/>
                </a:lnTo>
                <a:lnTo>
                  <a:pt x="f25" y="f131"/>
                </a:lnTo>
                <a:lnTo>
                  <a:pt x="f45" y="f129"/>
                </a:lnTo>
                <a:lnTo>
                  <a:pt x="f47" y="f127"/>
                </a:lnTo>
                <a:lnTo>
                  <a:pt x="f49" y="f125"/>
                </a:lnTo>
                <a:lnTo>
                  <a:pt x="f51" y="f123"/>
                </a:lnTo>
                <a:lnTo>
                  <a:pt x="f53" y="f121"/>
                </a:lnTo>
                <a:lnTo>
                  <a:pt x="f55" y="f119"/>
                </a:lnTo>
                <a:lnTo>
                  <a:pt x="f57" y="f117"/>
                </a:lnTo>
                <a:lnTo>
                  <a:pt x="f301" y="f115"/>
                </a:lnTo>
                <a:lnTo>
                  <a:pt x="f300" y="f113"/>
                </a:lnTo>
                <a:lnTo>
                  <a:pt x="f299" y="f111"/>
                </a:lnTo>
                <a:lnTo>
                  <a:pt x="f298" y="f109"/>
                </a:lnTo>
                <a:lnTo>
                  <a:pt x="f297" y="f107"/>
                </a:lnTo>
                <a:lnTo>
                  <a:pt x="f296" y="f105"/>
                </a:lnTo>
                <a:lnTo>
                  <a:pt x="f295" y="f103"/>
                </a:lnTo>
                <a:lnTo>
                  <a:pt x="f294" y="f101"/>
                </a:lnTo>
                <a:lnTo>
                  <a:pt x="f293" y="f99"/>
                </a:lnTo>
                <a:lnTo>
                  <a:pt x="f292" y="f97"/>
                </a:lnTo>
                <a:lnTo>
                  <a:pt x="f291" y="f95"/>
                </a:lnTo>
                <a:lnTo>
                  <a:pt x="f290" y="f93"/>
                </a:lnTo>
                <a:lnTo>
                  <a:pt x="f289" y="f91"/>
                </a:lnTo>
                <a:lnTo>
                  <a:pt x="f288" y="f89"/>
                </a:lnTo>
                <a:lnTo>
                  <a:pt x="f287" y="f87"/>
                </a:lnTo>
                <a:lnTo>
                  <a:pt x="f286" y="f85"/>
                </a:lnTo>
                <a:lnTo>
                  <a:pt x="f285" y="f83"/>
                </a:lnTo>
                <a:lnTo>
                  <a:pt x="f284" y="f81"/>
                </a:lnTo>
                <a:lnTo>
                  <a:pt x="f283" y="f79"/>
                </a:lnTo>
                <a:lnTo>
                  <a:pt x="f282" y="f77"/>
                </a:lnTo>
                <a:lnTo>
                  <a:pt x="f281" y="f75"/>
                </a:lnTo>
                <a:lnTo>
                  <a:pt x="f280" y="f73"/>
                </a:lnTo>
                <a:lnTo>
                  <a:pt x="f279" y="f71"/>
                </a:lnTo>
                <a:lnTo>
                  <a:pt x="f278" y="f69"/>
                </a:lnTo>
                <a:lnTo>
                  <a:pt x="f277" y="f67"/>
                </a:lnTo>
                <a:lnTo>
                  <a:pt x="f276" y="f65"/>
                </a:lnTo>
                <a:lnTo>
                  <a:pt x="f275" y="f63"/>
                </a:lnTo>
                <a:lnTo>
                  <a:pt x="f274" y="f61"/>
                </a:lnTo>
                <a:lnTo>
                  <a:pt x="f273" y="f59"/>
                </a:lnTo>
                <a:lnTo>
                  <a:pt x="f272" y="f57"/>
                </a:lnTo>
                <a:lnTo>
                  <a:pt x="f271" y="f55"/>
                </a:lnTo>
                <a:lnTo>
                  <a:pt x="f270" y="f53"/>
                </a:lnTo>
                <a:lnTo>
                  <a:pt x="f269" y="f51"/>
                </a:lnTo>
                <a:lnTo>
                  <a:pt x="f268" y="f49"/>
                </a:lnTo>
                <a:lnTo>
                  <a:pt x="f267" y="f47"/>
                </a:lnTo>
                <a:lnTo>
                  <a:pt x="f266" y="f45"/>
                </a:lnTo>
                <a:lnTo>
                  <a:pt x="f265" y="f25"/>
                </a:lnTo>
                <a:lnTo>
                  <a:pt x="f264" y="f42"/>
                </a:lnTo>
                <a:lnTo>
                  <a:pt x="f263" y="f40"/>
                </a:lnTo>
                <a:lnTo>
                  <a:pt x="f262" y="f38"/>
                </a:lnTo>
                <a:lnTo>
                  <a:pt x="f261" y="f36"/>
                </a:lnTo>
                <a:lnTo>
                  <a:pt x="f260" y="f34"/>
                </a:lnTo>
                <a:lnTo>
                  <a:pt x="f259" y="f32"/>
                </a:lnTo>
                <a:lnTo>
                  <a:pt x="f258" y="f30"/>
                </a:lnTo>
                <a:lnTo>
                  <a:pt x="f257" y="f27"/>
                </a:lnTo>
                <a:lnTo>
                  <a:pt x="f256" y="f27"/>
                </a:lnTo>
                <a:lnTo>
                  <a:pt x="f255" y="f25"/>
                </a:lnTo>
                <a:lnTo>
                  <a:pt x="f254" y="f23"/>
                </a:lnTo>
                <a:lnTo>
                  <a:pt x="f253" y="f21"/>
                </a:lnTo>
                <a:lnTo>
                  <a:pt x="f252" y="f19"/>
                </a:lnTo>
                <a:lnTo>
                  <a:pt x="f251" y="f17"/>
                </a:lnTo>
                <a:lnTo>
                  <a:pt x="f250" y="f15"/>
                </a:lnTo>
                <a:lnTo>
                  <a:pt x="f249" y="f13"/>
                </a:lnTo>
                <a:lnTo>
                  <a:pt x="f248" y="f11"/>
                </a:lnTo>
                <a:lnTo>
                  <a:pt x="f247" y="f9"/>
                </a:lnTo>
                <a:lnTo>
                  <a:pt x="f246" y="f7"/>
                </a:lnTo>
                <a:lnTo>
                  <a:pt x="f5" y="f2"/>
                </a:lnTo>
                <a:close/>
              </a:path>
            </a:pathLst>
          </a:custGeom>
          <a:solidFill>
            <a:srgbClr val="F3F3F2"/>
          </a:solidFill>
          <a:ln cap="flat">
            <a:noFill/>
            <a:prstDash val="solid"/>
          </a:ln>
        </p:spPr>
        <p:txBody>
          <a:bodyPr lIns="0" tIns="0" rIns="0" bIns="0"/>
          <a:lstStyle/>
          <a:p>
            <a:endParaRPr lang="en-GB"/>
          </a:p>
        </p:txBody>
      </p:sp>
      <p:sp>
        <p:nvSpPr>
          <p:cNvPr id="3" name="Title 1">
            <a:extLst>
              <a:ext uri="{FF2B5EF4-FFF2-40B4-BE49-F238E27FC236}">
                <a16:creationId xmlns:a16="http://schemas.microsoft.com/office/drawing/2014/main" id="{358C4EA5-CFCF-407C-8C5C-74BDBACD06B9}"/>
              </a:ext>
            </a:extLst>
          </p:cNvPr>
          <p:cNvSpPr txBox="1">
            <a:spLocks noGrp="1"/>
          </p:cNvSpPr>
          <p:nvPr>
            <p:ph type="ctrTitle"/>
          </p:nvPr>
        </p:nvSpPr>
        <p:spPr>
          <a:xfrm>
            <a:off x="1078525" y="1098386"/>
            <a:ext cx="10318418" cy="4394990"/>
          </a:xfrm>
        </p:spPr>
        <p:txBody>
          <a:bodyPr anchor="ctr" anchorCtr="1">
            <a:noAutofit/>
          </a:bodyPr>
          <a:lstStyle>
            <a:lvl1pPr algn="ctr">
              <a:defRPr sz="10000" spc="800"/>
            </a:lvl1pPr>
          </a:lstStyle>
          <a:p>
            <a:pPr lvl="0"/>
            <a:r>
              <a:rPr lang="en-US"/>
              <a:t>Click to edit Master title style</a:t>
            </a:r>
          </a:p>
        </p:txBody>
      </p:sp>
      <p:sp>
        <p:nvSpPr>
          <p:cNvPr id="4" name="Subtitle 2">
            <a:extLst>
              <a:ext uri="{FF2B5EF4-FFF2-40B4-BE49-F238E27FC236}">
                <a16:creationId xmlns:a16="http://schemas.microsoft.com/office/drawing/2014/main" id="{720FD43D-3D80-4917-ACDC-8CFF2A949491}"/>
              </a:ext>
            </a:extLst>
          </p:cNvPr>
          <p:cNvSpPr txBox="1">
            <a:spLocks noGrp="1"/>
          </p:cNvSpPr>
          <p:nvPr>
            <p:ph type="subTitle" idx="1"/>
          </p:nvPr>
        </p:nvSpPr>
        <p:spPr>
          <a:xfrm>
            <a:off x="2215042" y="5979197"/>
            <a:ext cx="8045375" cy="742282"/>
          </a:xfrm>
        </p:spPr>
        <p:txBody>
          <a:bodyPr anchorCtr="1"/>
          <a:lstStyle>
            <a:lvl1pPr marL="0" indent="0" algn="ctr">
              <a:lnSpc>
                <a:spcPct val="100000"/>
              </a:lnSpc>
              <a:buNone/>
              <a:defRPr b="1" cap="all" spc="400">
                <a:solidFill>
                  <a:srgbClr val="2A1A00"/>
                </a:solidFill>
              </a:defRPr>
            </a:lvl1pPr>
          </a:lstStyle>
          <a:p>
            <a:pPr lvl="0"/>
            <a:r>
              <a:rPr lang="en-US"/>
              <a:t>Click to edit Master subtitle style</a:t>
            </a:r>
          </a:p>
        </p:txBody>
      </p:sp>
      <p:sp>
        <p:nvSpPr>
          <p:cNvPr id="5" name="Date Placeholder 3">
            <a:extLst>
              <a:ext uri="{FF2B5EF4-FFF2-40B4-BE49-F238E27FC236}">
                <a16:creationId xmlns:a16="http://schemas.microsoft.com/office/drawing/2014/main" id="{68CED12A-A36A-4D9E-AC5D-32C6FEF0A880}"/>
              </a:ext>
            </a:extLst>
          </p:cNvPr>
          <p:cNvSpPr txBox="1">
            <a:spLocks noGrp="1"/>
          </p:cNvSpPr>
          <p:nvPr>
            <p:ph type="dt" sz="half" idx="7"/>
          </p:nvPr>
        </p:nvSpPr>
        <p:spPr>
          <a:xfrm>
            <a:off x="1078525" y="6375681"/>
            <a:ext cx="2329717" cy="348459"/>
          </a:xfrm>
        </p:spPr>
        <p:txBody>
          <a:bodyPr/>
          <a:lstStyle>
            <a:lvl1pPr>
              <a:defRPr>
                <a:solidFill>
                  <a:srgbClr val="895E04"/>
                </a:solidFill>
              </a:defRPr>
            </a:lvl1pPr>
          </a:lstStyle>
          <a:p>
            <a:pPr lvl="0"/>
            <a:fld id="{7D2315BB-CEA5-4F20-B9D7-C9CB3D3744BA}" type="datetime1">
              <a:rPr lang="en-US"/>
              <a:pPr lvl="0"/>
              <a:t>7/18/2019</a:t>
            </a:fld>
            <a:endParaRPr lang="en-US"/>
          </a:p>
        </p:txBody>
      </p:sp>
      <p:sp>
        <p:nvSpPr>
          <p:cNvPr id="6" name="Footer Placeholder 4">
            <a:extLst>
              <a:ext uri="{FF2B5EF4-FFF2-40B4-BE49-F238E27FC236}">
                <a16:creationId xmlns:a16="http://schemas.microsoft.com/office/drawing/2014/main" id="{A8605E8E-9122-4AD7-ACEF-89C4F39225AA}"/>
              </a:ext>
            </a:extLst>
          </p:cNvPr>
          <p:cNvSpPr txBox="1">
            <a:spLocks noGrp="1"/>
          </p:cNvSpPr>
          <p:nvPr>
            <p:ph type="ftr" sz="quarter" idx="9"/>
          </p:nvPr>
        </p:nvSpPr>
        <p:spPr>
          <a:xfrm>
            <a:off x="4180335" y="6375681"/>
            <a:ext cx="4114800" cy="345798"/>
          </a:xfrm>
        </p:spPr>
        <p:txBody>
          <a:bodyPr/>
          <a:lstStyle>
            <a:lvl1pPr>
              <a:defRPr>
                <a:solidFill>
                  <a:srgbClr val="895E04"/>
                </a:solidFill>
              </a:defRPr>
            </a:lvl1pPr>
          </a:lstStyle>
          <a:p>
            <a:pPr lvl="0"/>
            <a:endParaRPr lang="en-US"/>
          </a:p>
        </p:txBody>
      </p:sp>
      <p:sp>
        <p:nvSpPr>
          <p:cNvPr id="7" name="Slide Number Placeholder 5">
            <a:extLst>
              <a:ext uri="{FF2B5EF4-FFF2-40B4-BE49-F238E27FC236}">
                <a16:creationId xmlns:a16="http://schemas.microsoft.com/office/drawing/2014/main" id="{1960D595-1BB7-431E-8647-FE9CBDAB192D}"/>
              </a:ext>
            </a:extLst>
          </p:cNvPr>
          <p:cNvSpPr txBox="1">
            <a:spLocks noGrp="1"/>
          </p:cNvSpPr>
          <p:nvPr>
            <p:ph type="sldNum" sz="quarter" idx="8"/>
          </p:nvPr>
        </p:nvSpPr>
        <p:spPr>
          <a:xfrm>
            <a:off x="9067217" y="6375681"/>
            <a:ext cx="2329726" cy="345798"/>
          </a:xfrm>
        </p:spPr>
        <p:txBody>
          <a:bodyPr/>
          <a:lstStyle>
            <a:lvl1pPr>
              <a:defRPr>
                <a:solidFill>
                  <a:srgbClr val="895E04"/>
                </a:solidFill>
              </a:defRPr>
            </a:lvl1pPr>
          </a:lstStyle>
          <a:p>
            <a:pPr lvl="0"/>
            <a:fld id="{A359AA7D-E7DF-4D30-B6E3-74000279BBBA}" type="slidenum">
              <a:t>‹#›</a:t>
            </a:fld>
            <a:endParaRPr lang="en-US"/>
          </a:p>
        </p:txBody>
      </p:sp>
      <p:sp>
        <p:nvSpPr>
          <p:cNvPr id="8" name="Rectangle 12" title="left edge border">
            <a:extLst>
              <a:ext uri="{FF2B5EF4-FFF2-40B4-BE49-F238E27FC236}">
                <a16:creationId xmlns:a16="http://schemas.microsoft.com/office/drawing/2014/main" id="{2BF87F6B-50B2-40F7-B4B0-3903B84C554B}"/>
              </a:ext>
            </a:extLst>
          </p:cNvPr>
          <p:cNvSpPr/>
          <p:nvPr/>
        </p:nvSpPr>
        <p:spPr>
          <a:xfrm>
            <a:off x="0" y="0"/>
            <a:ext cx="283464" cy="6858000"/>
          </a:xfrm>
          <a:prstGeom prst="rect">
            <a:avLst/>
          </a:prstGeom>
          <a:solidFill>
            <a:srgbClr val="2A1A00"/>
          </a:solidFill>
          <a:ln cap="flat">
            <a:noFill/>
            <a:prstDash val="solid"/>
          </a:ln>
        </p:spPr>
        <p:txBody>
          <a:bodyPr lIns="0" tIns="0" rIns="0" bIns="0"/>
          <a:lstStyle/>
          <a:p>
            <a:endParaRPr lang="en-GB"/>
          </a:p>
        </p:txBody>
      </p:sp>
    </p:spTree>
    <p:extLst>
      <p:ext uri="{BB962C8B-B14F-4D97-AF65-F5344CB8AC3E}">
        <p14:creationId xmlns:p14="http://schemas.microsoft.com/office/powerpoint/2010/main" val="224781658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D5F8-C167-4463-995F-C2D98C8265DF}"/>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FE7DE356-488F-4ABB-AC78-91539817C367}"/>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E0ACAC-E24C-479C-AED0-1DB0B30ED474}"/>
              </a:ext>
            </a:extLst>
          </p:cNvPr>
          <p:cNvSpPr txBox="1">
            <a:spLocks noGrp="1"/>
          </p:cNvSpPr>
          <p:nvPr>
            <p:ph type="dt" sz="half" idx="7"/>
          </p:nvPr>
        </p:nvSpPr>
        <p:spPr/>
        <p:txBody>
          <a:bodyPr/>
          <a:lstStyle>
            <a:lvl1pPr>
              <a:defRPr/>
            </a:lvl1pPr>
          </a:lstStyle>
          <a:p>
            <a:pPr lvl="0"/>
            <a:fld id="{F4FBFE80-182C-4CB8-A55D-0252874BE580}" type="datetime1">
              <a:rPr lang="en-US"/>
              <a:pPr lvl="0"/>
              <a:t>7/18/2019</a:t>
            </a:fld>
            <a:endParaRPr lang="en-US"/>
          </a:p>
        </p:txBody>
      </p:sp>
      <p:sp>
        <p:nvSpPr>
          <p:cNvPr id="5" name="Footer Placeholder 4">
            <a:extLst>
              <a:ext uri="{FF2B5EF4-FFF2-40B4-BE49-F238E27FC236}">
                <a16:creationId xmlns:a16="http://schemas.microsoft.com/office/drawing/2014/main" id="{9102A506-FAA9-45B0-9802-5629CD7C125D}"/>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9A5F80D2-7D17-4E2F-B88E-9BB44D70AA26}"/>
              </a:ext>
            </a:extLst>
          </p:cNvPr>
          <p:cNvSpPr txBox="1">
            <a:spLocks noGrp="1"/>
          </p:cNvSpPr>
          <p:nvPr>
            <p:ph type="sldNum" sz="quarter" idx="8"/>
          </p:nvPr>
        </p:nvSpPr>
        <p:spPr/>
        <p:txBody>
          <a:bodyPr/>
          <a:lstStyle>
            <a:lvl1pPr>
              <a:defRPr/>
            </a:lvl1pPr>
          </a:lstStyle>
          <a:p>
            <a:pPr lvl="0"/>
            <a:fld id="{CCB1CBAB-FA51-4C83-97F1-2371F1A6F8F6}" type="slidenum">
              <a:t>‹#›</a:t>
            </a:fld>
            <a:endParaRPr lang="en-US"/>
          </a:p>
        </p:txBody>
      </p:sp>
    </p:spTree>
    <p:extLst>
      <p:ext uri="{BB962C8B-B14F-4D97-AF65-F5344CB8AC3E}">
        <p14:creationId xmlns:p14="http://schemas.microsoft.com/office/powerpoint/2010/main" val="22424179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2A1A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AB654-E36D-4558-AC37-E4EFECABC96A}"/>
              </a:ext>
            </a:extLst>
          </p:cNvPr>
          <p:cNvSpPr txBox="1">
            <a:spLocks noGrp="1"/>
          </p:cNvSpPr>
          <p:nvPr>
            <p:ph type="title"/>
          </p:nvPr>
        </p:nvSpPr>
        <p:spPr>
          <a:xfrm>
            <a:off x="3242928" y="1073889"/>
            <a:ext cx="8187071" cy="4064626"/>
          </a:xfrm>
        </p:spPr>
        <p:txBody>
          <a:bodyPr anchor="b"/>
          <a:lstStyle>
            <a:lvl1pPr>
              <a:defRPr sz="8400" spc="800">
                <a:solidFill>
                  <a:srgbClr val="F3F3F2"/>
                </a:solidFill>
              </a:defRPr>
            </a:lvl1pPr>
          </a:lstStyle>
          <a:p>
            <a:pPr lvl="0"/>
            <a:r>
              <a:rPr lang="en-US"/>
              <a:t>Click to edit Master title style</a:t>
            </a:r>
          </a:p>
        </p:txBody>
      </p:sp>
      <p:sp>
        <p:nvSpPr>
          <p:cNvPr id="3" name="Text Placeholder 2">
            <a:extLst>
              <a:ext uri="{FF2B5EF4-FFF2-40B4-BE49-F238E27FC236}">
                <a16:creationId xmlns:a16="http://schemas.microsoft.com/office/drawing/2014/main" id="{B9E8F618-CC13-4719-AAEB-8B2DAF12A0C6}"/>
              </a:ext>
            </a:extLst>
          </p:cNvPr>
          <p:cNvSpPr txBox="1">
            <a:spLocks noGrp="1"/>
          </p:cNvSpPr>
          <p:nvPr>
            <p:ph type="body" idx="1"/>
          </p:nvPr>
        </p:nvSpPr>
        <p:spPr>
          <a:xfrm>
            <a:off x="3242928" y="5159785"/>
            <a:ext cx="7017489" cy="951131"/>
          </a:xfrm>
        </p:spPr>
        <p:txBody>
          <a:bodyPr/>
          <a:lstStyle>
            <a:lvl1pPr marL="0" indent="0">
              <a:lnSpc>
                <a:spcPct val="100000"/>
              </a:lnSpc>
              <a:buNone/>
              <a:defRPr b="1" cap="all" spc="400">
                <a:solidFill>
                  <a:srgbClr val="F8B323"/>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892D1F0D-BCE3-410C-B354-252BF2E2768F}"/>
              </a:ext>
            </a:extLst>
          </p:cNvPr>
          <p:cNvSpPr txBox="1">
            <a:spLocks noGrp="1"/>
          </p:cNvSpPr>
          <p:nvPr>
            <p:ph type="dt" sz="half" idx="7"/>
          </p:nvPr>
        </p:nvSpPr>
        <p:spPr>
          <a:xfrm>
            <a:off x="3236546" y="6375681"/>
            <a:ext cx="1493946" cy="348459"/>
          </a:xfrm>
        </p:spPr>
        <p:txBody>
          <a:bodyPr/>
          <a:lstStyle>
            <a:lvl1pPr>
              <a:defRPr>
                <a:solidFill>
                  <a:srgbClr val="F3F3F2"/>
                </a:solidFill>
              </a:defRPr>
            </a:lvl1pPr>
          </a:lstStyle>
          <a:p>
            <a:pPr lvl="0"/>
            <a:fld id="{953A0173-F859-4CB0-B154-7DF56CE8F7BB}" type="datetime1">
              <a:rPr lang="en-US"/>
              <a:pPr lvl="0"/>
              <a:t>7/18/2019</a:t>
            </a:fld>
            <a:endParaRPr lang="en-US"/>
          </a:p>
        </p:txBody>
      </p:sp>
      <p:sp>
        <p:nvSpPr>
          <p:cNvPr id="5" name="Footer Placeholder 4">
            <a:extLst>
              <a:ext uri="{FF2B5EF4-FFF2-40B4-BE49-F238E27FC236}">
                <a16:creationId xmlns:a16="http://schemas.microsoft.com/office/drawing/2014/main" id="{A6FE84D9-8DB9-4012-B187-0079314EED2A}"/>
              </a:ext>
            </a:extLst>
          </p:cNvPr>
          <p:cNvSpPr txBox="1">
            <a:spLocks noGrp="1"/>
          </p:cNvSpPr>
          <p:nvPr>
            <p:ph type="ftr" sz="quarter" idx="9"/>
          </p:nvPr>
        </p:nvSpPr>
        <p:spPr>
          <a:xfrm>
            <a:off x="5279059" y="6375681"/>
            <a:ext cx="4114800" cy="345798"/>
          </a:xfrm>
        </p:spPr>
        <p:txBody>
          <a:bodyPr/>
          <a:lstStyle>
            <a:lvl1pPr>
              <a:defRPr>
                <a:solidFill>
                  <a:srgbClr val="F3F3F2"/>
                </a:solidFill>
              </a:defRPr>
            </a:lvl1pPr>
          </a:lstStyle>
          <a:p>
            <a:pPr lvl="0"/>
            <a:endParaRPr lang="en-US"/>
          </a:p>
        </p:txBody>
      </p:sp>
      <p:sp>
        <p:nvSpPr>
          <p:cNvPr id="6" name="Slide Number Placeholder 5">
            <a:extLst>
              <a:ext uri="{FF2B5EF4-FFF2-40B4-BE49-F238E27FC236}">
                <a16:creationId xmlns:a16="http://schemas.microsoft.com/office/drawing/2014/main" id="{11FC2128-A2EC-4CC5-8644-65ED3246FC20}"/>
              </a:ext>
            </a:extLst>
          </p:cNvPr>
          <p:cNvSpPr txBox="1">
            <a:spLocks noGrp="1"/>
          </p:cNvSpPr>
          <p:nvPr>
            <p:ph type="sldNum" sz="quarter" idx="8"/>
          </p:nvPr>
        </p:nvSpPr>
        <p:spPr>
          <a:xfrm>
            <a:off x="9942435" y="6375681"/>
            <a:ext cx="1487564" cy="345798"/>
          </a:xfrm>
        </p:spPr>
        <p:txBody>
          <a:bodyPr/>
          <a:lstStyle>
            <a:lvl1pPr>
              <a:defRPr>
                <a:solidFill>
                  <a:srgbClr val="F3F3F2"/>
                </a:solidFill>
              </a:defRPr>
            </a:lvl1pPr>
          </a:lstStyle>
          <a:p>
            <a:pPr lvl="0"/>
            <a:fld id="{71A97E93-F769-4899-B894-5875B4622BA1}" type="slidenum">
              <a:t>‹#›</a:t>
            </a:fld>
            <a:endParaRPr lang="en-US"/>
          </a:p>
        </p:txBody>
      </p:sp>
      <p:grpSp>
        <p:nvGrpSpPr>
          <p:cNvPr id="7" name="Group 6" title="left scallop shape">
            <a:extLst>
              <a:ext uri="{FF2B5EF4-FFF2-40B4-BE49-F238E27FC236}">
                <a16:creationId xmlns:a16="http://schemas.microsoft.com/office/drawing/2014/main" id="{A0F220C1-CBCB-42E8-8654-4215BCFD0355}"/>
              </a:ext>
            </a:extLst>
          </p:cNvPr>
          <p:cNvGrpSpPr/>
          <p:nvPr/>
        </p:nvGrpSpPr>
        <p:grpSpPr>
          <a:xfrm>
            <a:off x="0" y="0"/>
            <a:ext cx="2814642" cy="6858000"/>
            <a:chOff x="0" y="0"/>
            <a:chExt cx="2814642" cy="6858000"/>
          </a:xfrm>
        </p:grpSpPr>
        <p:sp>
          <p:nvSpPr>
            <p:cNvPr id="8" name="Freeform 6" title="left scallop shape">
              <a:extLst>
                <a:ext uri="{FF2B5EF4-FFF2-40B4-BE49-F238E27FC236}">
                  <a16:creationId xmlns:a16="http://schemas.microsoft.com/office/drawing/2014/main" id="{08FA7F74-7742-4206-BDA2-2BCF03C67E9B}"/>
                </a:ext>
              </a:extLst>
            </p:cNvPr>
            <p:cNvSpPr/>
            <p:nvPr/>
          </p:nvSpPr>
          <p:spPr>
            <a:xfrm>
              <a:off x="0" y="0"/>
              <a:ext cx="2814642" cy="6858000"/>
            </a:xfrm>
            <a:custGeom>
              <a:avLst/>
              <a:gdLst>
                <a:gd name="f0" fmla="val w"/>
                <a:gd name="f1" fmla="val h"/>
                <a:gd name="f2" fmla="val 0"/>
                <a:gd name="f3" fmla="val 1773"/>
                <a:gd name="f4" fmla="val 4320"/>
                <a:gd name="f5" fmla="val 891"/>
                <a:gd name="f6" fmla="val 906"/>
                <a:gd name="f7" fmla="val 56"/>
                <a:gd name="f8" fmla="val 921"/>
                <a:gd name="f9" fmla="val 111"/>
                <a:gd name="f10" fmla="val 938"/>
                <a:gd name="f11" fmla="val 165"/>
                <a:gd name="f12" fmla="val 957"/>
                <a:gd name="f13" fmla="val 217"/>
                <a:gd name="f14" fmla="val 980"/>
                <a:gd name="f15" fmla="val 266"/>
                <a:gd name="f16" fmla="val 1007"/>
                <a:gd name="f17" fmla="val 312"/>
                <a:gd name="f18" fmla="val 1036"/>
                <a:gd name="f19" fmla="val 351"/>
                <a:gd name="f20" fmla="val 1069"/>
                <a:gd name="f21" fmla="val 387"/>
                <a:gd name="f22" fmla="val 1105"/>
                <a:gd name="f23" fmla="val 422"/>
                <a:gd name="f24" fmla="val 1145"/>
                <a:gd name="f25" fmla="val 456"/>
                <a:gd name="f26" fmla="val 1185"/>
                <a:gd name="f27" fmla="val 487"/>
                <a:gd name="f28" fmla="val 1227"/>
                <a:gd name="f29" fmla="val 520"/>
                <a:gd name="f30" fmla="val 1270"/>
                <a:gd name="f31" fmla="val 551"/>
                <a:gd name="f32" fmla="val 1311"/>
                <a:gd name="f33" fmla="val 584"/>
                <a:gd name="f34" fmla="val 1352"/>
                <a:gd name="f35" fmla="val 617"/>
                <a:gd name="f36" fmla="val 1390"/>
                <a:gd name="f37" fmla="val 651"/>
                <a:gd name="f38" fmla="val 1425"/>
                <a:gd name="f39" fmla="val 687"/>
                <a:gd name="f40" fmla="val 1456"/>
                <a:gd name="f41" fmla="val 725"/>
                <a:gd name="f42" fmla="val 1484"/>
                <a:gd name="f43" fmla="val 765"/>
                <a:gd name="f44" fmla="val 1505"/>
                <a:gd name="f45" fmla="val 808"/>
                <a:gd name="f46" fmla="val 1521"/>
                <a:gd name="f47" fmla="val 856"/>
                <a:gd name="f48" fmla="val 1530"/>
                <a:gd name="f49" fmla="val 907"/>
                <a:gd name="f50" fmla="val 1534"/>
                <a:gd name="f51" fmla="val 960"/>
                <a:gd name="f52" fmla="val 1013"/>
                <a:gd name="f53" fmla="val 1068"/>
                <a:gd name="f54" fmla="val 1523"/>
                <a:gd name="f55" fmla="val 1125"/>
                <a:gd name="f56" fmla="val 1515"/>
                <a:gd name="f57" fmla="val 1181"/>
                <a:gd name="f58" fmla="val 1508"/>
                <a:gd name="f59" fmla="val 1237"/>
                <a:gd name="f60" fmla="val 1501"/>
                <a:gd name="f61" fmla="val 1293"/>
                <a:gd name="f62" fmla="val 1496"/>
                <a:gd name="f63" fmla="val 1350"/>
                <a:gd name="f64" fmla="val 1494"/>
                <a:gd name="f65" fmla="val 1405"/>
                <a:gd name="f66" fmla="val 1497"/>
                <a:gd name="f67" fmla="val 1458"/>
                <a:gd name="f68" fmla="val 1504"/>
                <a:gd name="f69" fmla="val 1511"/>
                <a:gd name="f70" fmla="val 1517"/>
                <a:gd name="f71" fmla="val 1560"/>
                <a:gd name="f72" fmla="val 1535"/>
                <a:gd name="f73" fmla="val 1610"/>
                <a:gd name="f74" fmla="val 1557"/>
                <a:gd name="f75" fmla="val 1659"/>
                <a:gd name="f76" fmla="val 1583"/>
                <a:gd name="f77" fmla="val 1708"/>
                <a:gd name="f78" fmla="val 1611"/>
                <a:gd name="f79" fmla="val 1757"/>
                <a:gd name="f80" fmla="val 1640"/>
                <a:gd name="f81" fmla="val 1807"/>
                <a:gd name="f82" fmla="val 1669"/>
                <a:gd name="f83" fmla="val 1855"/>
                <a:gd name="f84" fmla="val 1696"/>
                <a:gd name="f85" fmla="val 1905"/>
                <a:gd name="f86" fmla="val 1721"/>
                <a:gd name="f87" fmla="val 1954"/>
                <a:gd name="f88" fmla="val 1742"/>
                <a:gd name="f89" fmla="val 2006"/>
                <a:gd name="f90" fmla="val 1759"/>
                <a:gd name="f91" fmla="val 2057"/>
                <a:gd name="f92" fmla="val 1769"/>
                <a:gd name="f93" fmla="val 2108"/>
                <a:gd name="f94" fmla="val 2160"/>
                <a:gd name="f95" fmla="val 2212"/>
                <a:gd name="f96" fmla="val 2263"/>
                <a:gd name="f97" fmla="val 2314"/>
                <a:gd name="f98" fmla="val 2366"/>
                <a:gd name="f99" fmla="val 2415"/>
                <a:gd name="f100" fmla="val 2465"/>
                <a:gd name="f101" fmla="val 2513"/>
                <a:gd name="f102" fmla="val 2563"/>
                <a:gd name="f103" fmla="val 2612"/>
                <a:gd name="f104" fmla="val 2661"/>
                <a:gd name="f105" fmla="val 2710"/>
                <a:gd name="f106" fmla="val 2760"/>
                <a:gd name="f107" fmla="val 2809"/>
                <a:gd name="f108" fmla="val 2862"/>
                <a:gd name="f109" fmla="val 2915"/>
                <a:gd name="f110" fmla="val 2970"/>
                <a:gd name="f111" fmla="val 3027"/>
                <a:gd name="f112" fmla="val 3083"/>
                <a:gd name="f113" fmla="val 3139"/>
                <a:gd name="f114" fmla="val 3195"/>
                <a:gd name="f115" fmla="val 3252"/>
                <a:gd name="f116" fmla="val 3307"/>
                <a:gd name="f117" fmla="val 3360"/>
                <a:gd name="f118" fmla="val 3413"/>
                <a:gd name="f119" fmla="val 3464"/>
                <a:gd name="f120" fmla="val 3512"/>
                <a:gd name="f121" fmla="val 3555"/>
                <a:gd name="f122" fmla="val 3595"/>
                <a:gd name="f123" fmla="val 3633"/>
                <a:gd name="f124" fmla="val 3669"/>
                <a:gd name="f125" fmla="val 3703"/>
                <a:gd name="f126" fmla="val 3736"/>
                <a:gd name="f127" fmla="val 3769"/>
                <a:gd name="f128" fmla="val 3800"/>
                <a:gd name="f129" fmla="val 3833"/>
                <a:gd name="f130" fmla="val 3864"/>
                <a:gd name="f131" fmla="val 3898"/>
                <a:gd name="f132" fmla="val 3933"/>
                <a:gd name="f133" fmla="val 3969"/>
                <a:gd name="f134" fmla="val 4008"/>
                <a:gd name="f135" fmla="val 4054"/>
                <a:gd name="f136" fmla="val 4103"/>
                <a:gd name="f137" fmla="val 4155"/>
                <a:gd name="f138" fmla="val 4209"/>
                <a:gd name="f139" fmla="val 4264"/>
                <a:gd name="f140" fmla="*/ f0 1 1773"/>
                <a:gd name="f141" fmla="*/ f1 1 4320"/>
                <a:gd name="f142" fmla="val f2"/>
                <a:gd name="f143" fmla="val f3"/>
                <a:gd name="f144" fmla="val f4"/>
                <a:gd name="f145" fmla="+- f144 0 f142"/>
                <a:gd name="f146" fmla="+- f143 0 f142"/>
                <a:gd name="f147" fmla="*/ f146 1 1773"/>
                <a:gd name="f148" fmla="*/ f145 1 4320"/>
                <a:gd name="f149" fmla="*/ 0 1 f147"/>
                <a:gd name="f150" fmla="*/ f143 1 f147"/>
                <a:gd name="f151" fmla="*/ 0 1 f148"/>
                <a:gd name="f152" fmla="*/ f144 1 f148"/>
                <a:gd name="f153" fmla="*/ f149 f140 1"/>
                <a:gd name="f154" fmla="*/ f150 f140 1"/>
                <a:gd name="f155" fmla="*/ f152 f141 1"/>
                <a:gd name="f156" fmla="*/ f151 f141 1"/>
              </a:gdLst>
              <a:ahLst/>
              <a:cxnLst>
                <a:cxn ang="3cd4">
                  <a:pos x="hc" y="t"/>
                </a:cxn>
                <a:cxn ang="0">
                  <a:pos x="r" y="vc"/>
                </a:cxn>
                <a:cxn ang="cd4">
                  <a:pos x="hc" y="b"/>
                </a:cxn>
                <a:cxn ang="cd2">
                  <a:pos x="l" y="vc"/>
                </a:cxn>
              </a:cxnLst>
              <a:rect l="f153" t="f156" r="f154" b="f155"/>
              <a:pathLst>
                <a:path w="1773" h="4320">
                  <a:moveTo>
                    <a:pt x="f2" y="f2"/>
                  </a:moveTo>
                  <a:lnTo>
                    <a:pt x="f5" y="f2"/>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0" y="f52"/>
                  </a:lnTo>
                  <a:lnTo>
                    <a:pt x="f48"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93"/>
                  </a:lnTo>
                  <a:lnTo>
                    <a:pt x="f3" y="f94"/>
                  </a:lnTo>
                  <a:lnTo>
                    <a:pt x="f92" y="f95"/>
                  </a:lnTo>
                  <a:lnTo>
                    <a:pt x="f90" y="f96"/>
                  </a:lnTo>
                  <a:lnTo>
                    <a:pt x="f88" y="f97"/>
                  </a:lnTo>
                  <a:lnTo>
                    <a:pt x="f86" y="f98"/>
                  </a:lnTo>
                  <a:lnTo>
                    <a:pt x="f84" y="f99"/>
                  </a:lnTo>
                  <a:lnTo>
                    <a:pt x="f82" y="f100"/>
                  </a:lnTo>
                  <a:lnTo>
                    <a:pt x="f80" y="f101"/>
                  </a:lnTo>
                  <a:lnTo>
                    <a:pt x="f78" y="f102"/>
                  </a:lnTo>
                  <a:lnTo>
                    <a:pt x="f76" y="f103"/>
                  </a:lnTo>
                  <a:lnTo>
                    <a:pt x="f74" y="f104"/>
                  </a:lnTo>
                  <a:lnTo>
                    <a:pt x="f72" y="f105"/>
                  </a:lnTo>
                  <a:lnTo>
                    <a:pt x="f70" y="f106"/>
                  </a:lnTo>
                  <a:lnTo>
                    <a:pt x="f68" y="f107"/>
                  </a:lnTo>
                  <a:lnTo>
                    <a:pt x="f66" y="f108"/>
                  </a:lnTo>
                  <a:lnTo>
                    <a:pt x="f64" y="f109"/>
                  </a:lnTo>
                  <a:lnTo>
                    <a:pt x="f62" y="f110"/>
                  </a:lnTo>
                  <a:lnTo>
                    <a:pt x="f60" y="f111"/>
                  </a:lnTo>
                  <a:lnTo>
                    <a:pt x="f58" y="f112"/>
                  </a:lnTo>
                  <a:lnTo>
                    <a:pt x="f56" y="f113"/>
                  </a:lnTo>
                  <a:lnTo>
                    <a:pt x="f54" y="f114"/>
                  </a:lnTo>
                  <a:lnTo>
                    <a:pt x="f48" y="f115"/>
                  </a:lnTo>
                  <a:lnTo>
                    <a:pt x="f50" y="f116"/>
                  </a:lnTo>
                  <a:lnTo>
                    <a:pt x="f50" y="f117"/>
                  </a:lnTo>
                  <a:lnTo>
                    <a:pt x="f48" y="f118"/>
                  </a:lnTo>
                  <a:lnTo>
                    <a:pt x="f46" y="f119"/>
                  </a:lnTo>
                  <a:lnTo>
                    <a:pt x="f44" y="f120"/>
                  </a:lnTo>
                  <a:lnTo>
                    <a:pt x="f42" y="f121"/>
                  </a:lnTo>
                  <a:lnTo>
                    <a:pt x="f40" y="f122"/>
                  </a:lnTo>
                  <a:lnTo>
                    <a:pt x="f38" y="f123"/>
                  </a:lnTo>
                  <a:lnTo>
                    <a:pt x="f36" y="f124"/>
                  </a:lnTo>
                  <a:lnTo>
                    <a:pt x="f34" y="f125"/>
                  </a:lnTo>
                  <a:lnTo>
                    <a:pt x="f32" y="f126"/>
                  </a:lnTo>
                  <a:lnTo>
                    <a:pt x="f30" y="f127"/>
                  </a:lnTo>
                  <a:lnTo>
                    <a:pt x="f28" y="f128"/>
                  </a:lnTo>
                  <a:lnTo>
                    <a:pt x="f26" y="f129"/>
                  </a:lnTo>
                  <a:lnTo>
                    <a:pt x="f24" y="f130"/>
                  </a:lnTo>
                  <a:lnTo>
                    <a:pt x="f22" y="f131"/>
                  </a:lnTo>
                  <a:lnTo>
                    <a:pt x="f20" y="f132"/>
                  </a:lnTo>
                  <a:lnTo>
                    <a:pt x="f18" y="f133"/>
                  </a:lnTo>
                  <a:lnTo>
                    <a:pt x="f16" y="f134"/>
                  </a:lnTo>
                  <a:lnTo>
                    <a:pt x="f14" y="f135"/>
                  </a:lnTo>
                  <a:lnTo>
                    <a:pt x="f12" y="f136"/>
                  </a:lnTo>
                  <a:lnTo>
                    <a:pt x="f10" y="f137"/>
                  </a:lnTo>
                  <a:lnTo>
                    <a:pt x="f8" y="f138"/>
                  </a:lnTo>
                  <a:lnTo>
                    <a:pt x="f6" y="f139"/>
                  </a:lnTo>
                  <a:lnTo>
                    <a:pt x="f5" y="f4"/>
                  </a:lnTo>
                  <a:lnTo>
                    <a:pt x="f2" y="f4"/>
                  </a:lnTo>
                  <a:lnTo>
                    <a:pt x="f2" y="f2"/>
                  </a:lnTo>
                  <a:close/>
                </a:path>
              </a:pathLst>
            </a:custGeom>
            <a:solidFill>
              <a:srgbClr val="F3F3F2"/>
            </a:solidFill>
            <a:ln cap="flat">
              <a:noFill/>
              <a:prstDash val="solid"/>
            </a:ln>
          </p:spPr>
          <p:txBody>
            <a:bodyPr lIns="0" tIns="0" rIns="0" bIns="0"/>
            <a:lstStyle/>
            <a:p>
              <a:endParaRPr lang="en-GB"/>
            </a:p>
          </p:txBody>
        </p:sp>
        <p:sp>
          <p:nvSpPr>
            <p:cNvPr id="9" name="Freeform 11" title="left scallop inline">
              <a:extLst>
                <a:ext uri="{FF2B5EF4-FFF2-40B4-BE49-F238E27FC236}">
                  <a16:creationId xmlns:a16="http://schemas.microsoft.com/office/drawing/2014/main" id="{7CE103E5-63DD-47C8-A7A4-F9BF621F5D50}"/>
                </a:ext>
              </a:extLst>
            </p:cNvPr>
            <p:cNvSpPr/>
            <p:nvPr/>
          </p:nvSpPr>
          <p:spPr>
            <a:xfrm>
              <a:off x="874385" y="0"/>
              <a:ext cx="1646240" cy="6858000"/>
            </a:xfrm>
            <a:custGeom>
              <a:avLst/>
              <a:gdLst>
                <a:gd name="f0" fmla="val w"/>
                <a:gd name="f1" fmla="val h"/>
                <a:gd name="f2" fmla="val 0"/>
                <a:gd name="f3" fmla="val 1037"/>
                <a:gd name="f4" fmla="val 4320"/>
                <a:gd name="f5" fmla="val 171"/>
                <a:gd name="f6" fmla="val 188"/>
                <a:gd name="f7" fmla="val 55"/>
                <a:gd name="f8" fmla="val 204"/>
                <a:gd name="f9" fmla="val 110"/>
                <a:gd name="f10" fmla="val 220"/>
                <a:gd name="f11" fmla="val 166"/>
                <a:gd name="f12" fmla="val 234"/>
                <a:gd name="f13" fmla="val 223"/>
                <a:gd name="f14" fmla="val 251"/>
                <a:gd name="f15" fmla="val 278"/>
                <a:gd name="f16" fmla="val 269"/>
                <a:gd name="f17" fmla="val 331"/>
                <a:gd name="f18" fmla="val 292"/>
                <a:gd name="f19" fmla="val 381"/>
                <a:gd name="f20" fmla="val 319"/>
                <a:gd name="f21" fmla="val 427"/>
                <a:gd name="f22" fmla="val 349"/>
                <a:gd name="f23" fmla="val 466"/>
                <a:gd name="f24" fmla="val 382"/>
                <a:gd name="f25" fmla="val 503"/>
                <a:gd name="f26" fmla="val 420"/>
                <a:gd name="f27" fmla="val 537"/>
                <a:gd name="f28" fmla="val 460"/>
                <a:gd name="f29" fmla="val 571"/>
                <a:gd name="f30" fmla="val 502"/>
                <a:gd name="f31" fmla="val 603"/>
                <a:gd name="f32" fmla="val 544"/>
                <a:gd name="f33" fmla="val 635"/>
                <a:gd name="f34" fmla="val 587"/>
                <a:gd name="f35" fmla="val 668"/>
                <a:gd name="f36" fmla="val 628"/>
                <a:gd name="f37" fmla="val 700"/>
                <a:gd name="f38" fmla="val 667"/>
                <a:gd name="f39" fmla="val 734"/>
                <a:gd name="f40" fmla="val 703"/>
                <a:gd name="f41" fmla="val 771"/>
                <a:gd name="f42" fmla="val 736"/>
                <a:gd name="f43" fmla="val 808"/>
                <a:gd name="f44" fmla="val 763"/>
                <a:gd name="f45" fmla="val 848"/>
                <a:gd name="f46" fmla="val 786"/>
                <a:gd name="f47" fmla="val 893"/>
                <a:gd name="f48" fmla="val 800"/>
                <a:gd name="f49" fmla="val 937"/>
                <a:gd name="f50" fmla="val 809"/>
                <a:gd name="f51" fmla="val 986"/>
                <a:gd name="f52" fmla="val 813"/>
                <a:gd name="f53" fmla="val 1034"/>
                <a:gd name="f54" fmla="val 812"/>
                <a:gd name="f55" fmla="val 1085"/>
                <a:gd name="f56" fmla="val 1136"/>
                <a:gd name="f57" fmla="val 803"/>
                <a:gd name="f58" fmla="val 1189"/>
                <a:gd name="f59" fmla="val 796"/>
                <a:gd name="f60" fmla="val 1242"/>
                <a:gd name="f61" fmla="val 788"/>
                <a:gd name="f62" fmla="val 1295"/>
                <a:gd name="f63" fmla="val 782"/>
                <a:gd name="f64" fmla="val 1348"/>
                <a:gd name="f65" fmla="val 778"/>
                <a:gd name="f66" fmla="val 1401"/>
                <a:gd name="f67" fmla="val 775"/>
                <a:gd name="f68" fmla="val 1452"/>
                <a:gd name="f69" fmla="val 1502"/>
                <a:gd name="f70" fmla="val 784"/>
                <a:gd name="f71" fmla="val 1551"/>
                <a:gd name="f72" fmla="val 797"/>
                <a:gd name="f73" fmla="val 1602"/>
                <a:gd name="f74" fmla="val 817"/>
                <a:gd name="f75" fmla="val 1652"/>
                <a:gd name="f76" fmla="val 841"/>
                <a:gd name="f77" fmla="val 1702"/>
                <a:gd name="f78" fmla="val 868"/>
                <a:gd name="f79" fmla="val 1752"/>
                <a:gd name="f80" fmla="val 896"/>
                <a:gd name="f81" fmla="val 1801"/>
                <a:gd name="f82" fmla="val 926"/>
                <a:gd name="f83" fmla="val 1851"/>
                <a:gd name="f84" fmla="val 953"/>
                <a:gd name="f85" fmla="val 1901"/>
                <a:gd name="f86" fmla="val 980"/>
                <a:gd name="f87" fmla="val 1952"/>
                <a:gd name="f88" fmla="val 1003"/>
                <a:gd name="f89" fmla="val 2003"/>
                <a:gd name="f90" fmla="val 1021"/>
                <a:gd name="f91" fmla="val 2054"/>
                <a:gd name="f92" fmla="val 1031"/>
                <a:gd name="f93" fmla="val 2106"/>
                <a:gd name="f94" fmla="val 2160"/>
                <a:gd name="f95" fmla="val 2214"/>
                <a:gd name="f96" fmla="val 2266"/>
                <a:gd name="f97" fmla="val 2317"/>
                <a:gd name="f98" fmla="val 2368"/>
                <a:gd name="f99" fmla="val 2419"/>
                <a:gd name="f100" fmla="val 2469"/>
                <a:gd name="f101" fmla="val 2519"/>
                <a:gd name="f102" fmla="val 2568"/>
                <a:gd name="f103" fmla="val 2618"/>
                <a:gd name="f104" fmla="val 2668"/>
                <a:gd name="f105" fmla="val 2718"/>
                <a:gd name="f106" fmla="val 2769"/>
                <a:gd name="f107" fmla="val 2818"/>
                <a:gd name="f108" fmla="val 2868"/>
                <a:gd name="f109" fmla="val 2919"/>
                <a:gd name="f110" fmla="val 2972"/>
                <a:gd name="f111" fmla="val 3025"/>
                <a:gd name="f112" fmla="val 3078"/>
                <a:gd name="f113" fmla="val 3131"/>
                <a:gd name="f114" fmla="val 3184"/>
                <a:gd name="f115" fmla="val 3235"/>
                <a:gd name="f116" fmla="val 3286"/>
                <a:gd name="f117" fmla="val 3334"/>
                <a:gd name="f118" fmla="val 3383"/>
                <a:gd name="f119" fmla="val 3427"/>
                <a:gd name="f120" fmla="val 3472"/>
                <a:gd name="f121" fmla="val 3512"/>
                <a:gd name="f122" fmla="val 3549"/>
                <a:gd name="f123" fmla="val 3586"/>
                <a:gd name="f124" fmla="val 3620"/>
                <a:gd name="f125" fmla="val 3652"/>
                <a:gd name="f126" fmla="val 3685"/>
                <a:gd name="f127" fmla="val 3717"/>
                <a:gd name="f128" fmla="val 3749"/>
                <a:gd name="f129" fmla="val 3783"/>
                <a:gd name="f130" fmla="val 3817"/>
                <a:gd name="f131" fmla="val 3854"/>
                <a:gd name="f132" fmla="val 3893"/>
                <a:gd name="f133" fmla="val 3939"/>
                <a:gd name="f134" fmla="val 3989"/>
                <a:gd name="f135" fmla="val 4042"/>
                <a:gd name="f136" fmla="val 4097"/>
                <a:gd name="f137" fmla="val 4154"/>
                <a:gd name="f138" fmla="val 4210"/>
                <a:gd name="f139" fmla="val 4265"/>
                <a:gd name="f140" fmla="val 17"/>
                <a:gd name="f141" fmla="val 4278"/>
                <a:gd name="f142" fmla="val 33"/>
                <a:gd name="f143" fmla="val 4232"/>
                <a:gd name="f144" fmla="val 46"/>
                <a:gd name="f145" fmla="val 4183"/>
                <a:gd name="f146" fmla="val 60"/>
                <a:gd name="f147" fmla="val 4131"/>
                <a:gd name="f148" fmla="val 75"/>
                <a:gd name="f149" fmla="val 4075"/>
                <a:gd name="f150" fmla="val 90"/>
                <a:gd name="f151" fmla="val 4019"/>
                <a:gd name="f152" fmla="val 109"/>
                <a:gd name="f153" fmla="val 3964"/>
                <a:gd name="f154" fmla="val 129"/>
                <a:gd name="f155" fmla="val 3909"/>
                <a:gd name="f156" fmla="val 156"/>
                <a:gd name="f157" fmla="val 3855"/>
                <a:gd name="f158" fmla="val 186"/>
                <a:gd name="f159" fmla="val 3804"/>
                <a:gd name="f160" fmla="val 222"/>
                <a:gd name="f161" fmla="val 3756"/>
                <a:gd name="f162" fmla="val 261"/>
                <a:gd name="f163" fmla="val 3713"/>
                <a:gd name="f164" fmla="val 303"/>
                <a:gd name="f165" fmla="val 3672"/>
                <a:gd name="f166" fmla="val 348"/>
                <a:gd name="f167" fmla="val 3634"/>
                <a:gd name="f168" fmla="val 392"/>
                <a:gd name="f169" fmla="val 3599"/>
                <a:gd name="f170" fmla="val 438"/>
                <a:gd name="f171" fmla="val 3565"/>
                <a:gd name="f172" fmla="val 482"/>
                <a:gd name="f173" fmla="val 3531"/>
                <a:gd name="f174" fmla="val 523"/>
                <a:gd name="f175" fmla="val 3499"/>
                <a:gd name="f176" fmla="val 561"/>
                <a:gd name="f177" fmla="val 3466"/>
                <a:gd name="f178" fmla="val 594"/>
                <a:gd name="f179" fmla="val 3434"/>
                <a:gd name="f180" fmla="val 620"/>
                <a:gd name="f181" fmla="val 3400"/>
                <a:gd name="f182" fmla="val 638"/>
                <a:gd name="f183" fmla="val 3367"/>
                <a:gd name="f184" fmla="val 647"/>
                <a:gd name="f185" fmla="val 3336"/>
                <a:gd name="f186" fmla="val 652"/>
                <a:gd name="f187" fmla="val 3302"/>
                <a:gd name="f188" fmla="val 654"/>
                <a:gd name="f189" fmla="val 3265"/>
                <a:gd name="f190" fmla="val 651"/>
                <a:gd name="f191" fmla="val 3224"/>
                <a:gd name="f192" fmla="val 3181"/>
                <a:gd name="f193" fmla="val 642"/>
                <a:gd name="f194" fmla="val 3137"/>
                <a:gd name="f195" fmla="val 637"/>
                <a:gd name="f196" fmla="val 3091"/>
                <a:gd name="f197" fmla="val 626"/>
                <a:gd name="f198" fmla="val 3021"/>
                <a:gd name="f199" fmla="val 2952"/>
                <a:gd name="f200" fmla="val 616"/>
                <a:gd name="f201" fmla="val 2881"/>
                <a:gd name="f202" fmla="val 618"/>
                <a:gd name="f203" fmla="val 2809"/>
                <a:gd name="f204" fmla="val 2737"/>
                <a:gd name="f205" fmla="val 2681"/>
                <a:gd name="f206" fmla="val 661"/>
                <a:gd name="f207" fmla="val 2626"/>
                <a:gd name="f208" fmla="val 685"/>
                <a:gd name="f209" fmla="val 2574"/>
                <a:gd name="f210" fmla="val 711"/>
                <a:gd name="f211" fmla="val 2521"/>
                <a:gd name="f212" fmla="val 739"/>
                <a:gd name="f213" fmla="val 2472"/>
                <a:gd name="f214" fmla="val 767"/>
                <a:gd name="f215" fmla="val 2423"/>
                <a:gd name="f216" fmla="val 791"/>
                <a:gd name="f217" fmla="val 2381"/>
                <a:gd name="f218" fmla="val 2342"/>
                <a:gd name="f219" fmla="val 834"/>
                <a:gd name="f220" fmla="val 2303"/>
                <a:gd name="f221" fmla="val 851"/>
                <a:gd name="f222" fmla="val 2265"/>
                <a:gd name="f223" fmla="val 864"/>
                <a:gd name="f224" fmla="val 2228"/>
                <a:gd name="f225" fmla="val 873"/>
                <a:gd name="f226" fmla="val 2194"/>
                <a:gd name="f227" fmla="val 876"/>
                <a:gd name="f228" fmla="val 2126"/>
                <a:gd name="f229" fmla="val 2092"/>
                <a:gd name="f230" fmla="val 2055"/>
                <a:gd name="f231" fmla="val 2017"/>
                <a:gd name="f232" fmla="val 1978"/>
                <a:gd name="f233" fmla="val 1939"/>
                <a:gd name="f234" fmla="val 1897"/>
                <a:gd name="f235" fmla="val 1848"/>
                <a:gd name="f236" fmla="val 1799"/>
                <a:gd name="f237" fmla="val 1746"/>
                <a:gd name="f238" fmla="val 1694"/>
                <a:gd name="f239" fmla="val 1639"/>
                <a:gd name="f240" fmla="val 1583"/>
                <a:gd name="f241" fmla="val 1511"/>
                <a:gd name="f242" fmla="val 1439"/>
                <a:gd name="f243" fmla="val 1368"/>
                <a:gd name="f244" fmla="val 1299"/>
                <a:gd name="f245" fmla="val 1229"/>
                <a:gd name="f246" fmla="val 1183"/>
                <a:gd name="f247" fmla="val 1139"/>
                <a:gd name="f248" fmla="val 1096"/>
                <a:gd name="f249" fmla="val 1055"/>
                <a:gd name="f250" fmla="val 1018"/>
                <a:gd name="f251" fmla="val 984"/>
                <a:gd name="f252" fmla="val 920"/>
                <a:gd name="f253" fmla="val 886"/>
                <a:gd name="f254" fmla="val 854"/>
                <a:gd name="f255" fmla="val 822"/>
                <a:gd name="f256" fmla="val 789"/>
                <a:gd name="f257" fmla="val 755"/>
                <a:gd name="f258" fmla="val 721"/>
                <a:gd name="f259" fmla="val 686"/>
                <a:gd name="f260" fmla="val 648"/>
                <a:gd name="f261" fmla="val 607"/>
                <a:gd name="f262" fmla="val 564"/>
                <a:gd name="f263" fmla="val 516"/>
                <a:gd name="f264" fmla="val 465"/>
                <a:gd name="f265" fmla="val 411"/>
                <a:gd name="f266" fmla="val 356"/>
                <a:gd name="f267" fmla="val 301"/>
                <a:gd name="f268" fmla="val 245"/>
                <a:gd name="f269" fmla="val 189"/>
                <a:gd name="f270" fmla="val 137"/>
                <a:gd name="f271" fmla="val 88"/>
                <a:gd name="f272" fmla="val 42"/>
                <a:gd name="f273" fmla="*/ f0 1 1037"/>
                <a:gd name="f274" fmla="*/ f1 1 4320"/>
                <a:gd name="f275" fmla="val f2"/>
                <a:gd name="f276" fmla="val f3"/>
                <a:gd name="f277" fmla="val f4"/>
                <a:gd name="f278" fmla="+- f277 0 f275"/>
                <a:gd name="f279" fmla="+- f276 0 f275"/>
                <a:gd name="f280" fmla="*/ f279 1 1037"/>
                <a:gd name="f281" fmla="*/ f278 1 4320"/>
                <a:gd name="f282" fmla="*/ 0 1 f280"/>
                <a:gd name="f283" fmla="*/ f276 1 f280"/>
                <a:gd name="f284" fmla="*/ 0 1 f281"/>
                <a:gd name="f285" fmla="*/ f277 1 f281"/>
                <a:gd name="f286" fmla="*/ f282 f273 1"/>
                <a:gd name="f287" fmla="*/ f283 f273 1"/>
                <a:gd name="f288" fmla="*/ f285 f274 1"/>
                <a:gd name="f289" fmla="*/ f284 f274 1"/>
              </a:gdLst>
              <a:ahLst/>
              <a:cxnLst>
                <a:cxn ang="3cd4">
                  <a:pos x="hc" y="t"/>
                </a:cxn>
                <a:cxn ang="0">
                  <a:pos x="r" y="vc"/>
                </a:cxn>
                <a:cxn ang="cd4">
                  <a:pos x="hc" y="b"/>
                </a:cxn>
                <a:cxn ang="cd2">
                  <a:pos x="l" y="vc"/>
                </a:cxn>
              </a:cxnLst>
              <a:rect l="f286" t="f289" r="f287" b="f288"/>
              <a:pathLst>
                <a:path w="1037" h="4320">
                  <a:moveTo>
                    <a:pt x="f2" y="f2"/>
                  </a:moveTo>
                  <a:lnTo>
                    <a:pt x="f5" y="f2"/>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43" y="f56"/>
                  </a:lnTo>
                  <a:lnTo>
                    <a:pt x="f57" y="f58"/>
                  </a:lnTo>
                  <a:lnTo>
                    <a:pt x="f59" y="f60"/>
                  </a:lnTo>
                  <a:lnTo>
                    <a:pt x="f61" y="f62"/>
                  </a:lnTo>
                  <a:lnTo>
                    <a:pt x="f63" y="f64"/>
                  </a:lnTo>
                  <a:lnTo>
                    <a:pt x="f65" y="f66"/>
                  </a:lnTo>
                  <a:lnTo>
                    <a:pt x="f67" y="f68"/>
                  </a:lnTo>
                  <a:lnTo>
                    <a:pt x="f65"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93"/>
                  </a:lnTo>
                  <a:lnTo>
                    <a:pt x="f3" y="f94"/>
                  </a:lnTo>
                  <a:lnTo>
                    <a:pt x="f92" y="f95"/>
                  </a:lnTo>
                  <a:lnTo>
                    <a:pt x="f90" y="f96"/>
                  </a:lnTo>
                  <a:lnTo>
                    <a:pt x="f88" y="f97"/>
                  </a:lnTo>
                  <a:lnTo>
                    <a:pt x="f86" y="f98"/>
                  </a:lnTo>
                  <a:lnTo>
                    <a:pt x="f84" y="f99"/>
                  </a:lnTo>
                  <a:lnTo>
                    <a:pt x="f82" y="f100"/>
                  </a:lnTo>
                  <a:lnTo>
                    <a:pt x="f80" y="f101"/>
                  </a:lnTo>
                  <a:lnTo>
                    <a:pt x="f78" y="f102"/>
                  </a:lnTo>
                  <a:lnTo>
                    <a:pt x="f76" y="f103"/>
                  </a:lnTo>
                  <a:lnTo>
                    <a:pt x="f74" y="f104"/>
                  </a:lnTo>
                  <a:lnTo>
                    <a:pt x="f72" y="f105"/>
                  </a:lnTo>
                  <a:lnTo>
                    <a:pt x="f70" y="f106"/>
                  </a:lnTo>
                  <a:lnTo>
                    <a:pt x="f65" y="f107"/>
                  </a:lnTo>
                  <a:lnTo>
                    <a:pt x="f67" y="f108"/>
                  </a:lnTo>
                  <a:lnTo>
                    <a:pt x="f65" y="f109"/>
                  </a:lnTo>
                  <a:lnTo>
                    <a:pt x="f63" y="f110"/>
                  </a:lnTo>
                  <a:lnTo>
                    <a:pt x="f61" y="f111"/>
                  </a:lnTo>
                  <a:lnTo>
                    <a:pt x="f59" y="f112"/>
                  </a:lnTo>
                  <a:lnTo>
                    <a:pt x="f57" y="f113"/>
                  </a:lnTo>
                  <a:lnTo>
                    <a:pt x="f43" y="f114"/>
                  </a:lnTo>
                  <a:lnTo>
                    <a:pt x="f54" y="f115"/>
                  </a:lnTo>
                  <a:lnTo>
                    <a:pt x="f52" y="f116"/>
                  </a:lnTo>
                  <a:lnTo>
                    <a:pt x="f50" y="f117"/>
                  </a:lnTo>
                  <a:lnTo>
                    <a:pt x="f48" y="f118"/>
                  </a:lnTo>
                  <a:lnTo>
                    <a:pt x="f46" y="f119"/>
                  </a:lnTo>
                  <a:lnTo>
                    <a:pt x="f44" y="f120"/>
                  </a:lnTo>
                  <a:lnTo>
                    <a:pt x="f42" y="f121"/>
                  </a:lnTo>
                  <a:lnTo>
                    <a:pt x="f40" y="f122"/>
                  </a:lnTo>
                  <a:lnTo>
                    <a:pt x="f38" y="f123"/>
                  </a:lnTo>
                  <a:lnTo>
                    <a:pt x="f36" y="f124"/>
                  </a:lnTo>
                  <a:lnTo>
                    <a:pt x="f34" y="f125"/>
                  </a:lnTo>
                  <a:lnTo>
                    <a:pt x="f32" y="f126"/>
                  </a:lnTo>
                  <a:lnTo>
                    <a:pt x="f30" y="f127"/>
                  </a:lnTo>
                  <a:lnTo>
                    <a:pt x="f28" y="f128"/>
                  </a:lnTo>
                  <a:lnTo>
                    <a:pt x="f26" y="f129"/>
                  </a:lnTo>
                  <a:lnTo>
                    <a:pt x="f24" y="f130"/>
                  </a:lnTo>
                  <a:lnTo>
                    <a:pt x="f22" y="f131"/>
                  </a:lnTo>
                  <a:lnTo>
                    <a:pt x="f20" y="f132"/>
                  </a:lnTo>
                  <a:lnTo>
                    <a:pt x="f18" y="f133"/>
                  </a:lnTo>
                  <a:lnTo>
                    <a:pt x="f16" y="f134"/>
                  </a:lnTo>
                  <a:lnTo>
                    <a:pt x="f14" y="f135"/>
                  </a:lnTo>
                  <a:lnTo>
                    <a:pt x="f12" y="f136"/>
                  </a:lnTo>
                  <a:lnTo>
                    <a:pt x="f10" y="f137"/>
                  </a:lnTo>
                  <a:lnTo>
                    <a:pt x="f8" y="f138"/>
                  </a:lnTo>
                  <a:lnTo>
                    <a:pt x="f6" y="f139"/>
                  </a:lnTo>
                  <a:lnTo>
                    <a:pt x="f5" y="f4"/>
                  </a:lnTo>
                  <a:lnTo>
                    <a:pt x="f2" y="f4"/>
                  </a:lnTo>
                  <a:lnTo>
                    <a:pt x="f140" y="f141"/>
                  </a:lnTo>
                  <a:lnTo>
                    <a:pt x="f142" y="f143"/>
                  </a:lnTo>
                  <a:lnTo>
                    <a:pt x="f144" y="f145"/>
                  </a:lnTo>
                  <a:lnTo>
                    <a:pt x="f146" y="f147"/>
                  </a:lnTo>
                  <a:lnTo>
                    <a:pt x="f148" y="f149"/>
                  </a:lnTo>
                  <a:lnTo>
                    <a:pt x="f150" y="f151"/>
                  </a:lnTo>
                  <a:lnTo>
                    <a:pt x="f152" y="f153"/>
                  </a:lnTo>
                  <a:lnTo>
                    <a:pt x="f154" y="f155"/>
                  </a:lnTo>
                  <a:lnTo>
                    <a:pt x="f156" y="f157"/>
                  </a:lnTo>
                  <a:lnTo>
                    <a:pt x="f158" y="f159"/>
                  </a:lnTo>
                  <a:lnTo>
                    <a:pt x="f160" y="f161"/>
                  </a:lnTo>
                  <a:lnTo>
                    <a:pt x="f162" y="f163"/>
                  </a:lnTo>
                  <a:lnTo>
                    <a:pt x="f164" y="f165"/>
                  </a:lnTo>
                  <a:lnTo>
                    <a:pt x="f166" y="f167"/>
                  </a:lnTo>
                  <a:lnTo>
                    <a:pt x="f168" y="f169"/>
                  </a:lnTo>
                  <a:lnTo>
                    <a:pt x="f170" y="f171"/>
                  </a:lnTo>
                  <a:lnTo>
                    <a:pt x="f172" y="f173"/>
                  </a:lnTo>
                  <a:lnTo>
                    <a:pt x="f174" y="f175"/>
                  </a:lnTo>
                  <a:lnTo>
                    <a:pt x="f176" y="f177"/>
                  </a:lnTo>
                  <a:lnTo>
                    <a:pt x="f178" y="f179"/>
                  </a:lnTo>
                  <a:lnTo>
                    <a:pt x="f180" y="f181"/>
                  </a:lnTo>
                  <a:lnTo>
                    <a:pt x="f182" y="f183"/>
                  </a:lnTo>
                  <a:lnTo>
                    <a:pt x="f184" y="f185"/>
                  </a:lnTo>
                  <a:lnTo>
                    <a:pt x="f186" y="f187"/>
                  </a:lnTo>
                  <a:lnTo>
                    <a:pt x="f188" y="f189"/>
                  </a:lnTo>
                  <a:lnTo>
                    <a:pt x="f190" y="f191"/>
                  </a:lnTo>
                  <a:lnTo>
                    <a:pt x="f184" y="f192"/>
                  </a:lnTo>
                  <a:lnTo>
                    <a:pt x="f193" y="f194"/>
                  </a:lnTo>
                  <a:lnTo>
                    <a:pt x="f195" y="f196"/>
                  </a:lnTo>
                  <a:lnTo>
                    <a:pt x="f197" y="f198"/>
                  </a:lnTo>
                  <a:lnTo>
                    <a:pt x="f180" y="f199"/>
                  </a:lnTo>
                  <a:lnTo>
                    <a:pt x="f200" y="f201"/>
                  </a:lnTo>
                  <a:lnTo>
                    <a:pt x="f202" y="f203"/>
                  </a:lnTo>
                  <a:lnTo>
                    <a:pt x="f36" y="f204"/>
                  </a:lnTo>
                  <a:lnTo>
                    <a:pt x="f193" y="f205"/>
                  </a:lnTo>
                  <a:lnTo>
                    <a:pt x="f206" y="f207"/>
                  </a:lnTo>
                  <a:lnTo>
                    <a:pt x="f208" y="f209"/>
                  </a:lnTo>
                  <a:lnTo>
                    <a:pt x="f210" y="f211"/>
                  </a:lnTo>
                  <a:lnTo>
                    <a:pt x="f212" y="f213"/>
                  </a:lnTo>
                  <a:lnTo>
                    <a:pt x="f214" y="f215"/>
                  </a:lnTo>
                  <a:lnTo>
                    <a:pt x="f216" y="f217"/>
                  </a:lnTo>
                  <a:lnTo>
                    <a:pt x="f52" y="f218"/>
                  </a:lnTo>
                  <a:lnTo>
                    <a:pt x="f219" y="f220"/>
                  </a:lnTo>
                  <a:lnTo>
                    <a:pt x="f221" y="f222"/>
                  </a:lnTo>
                  <a:lnTo>
                    <a:pt x="f223" y="f224"/>
                  </a:lnTo>
                  <a:lnTo>
                    <a:pt x="f225" y="f226"/>
                  </a:lnTo>
                  <a:lnTo>
                    <a:pt x="f227" y="f94"/>
                  </a:lnTo>
                  <a:lnTo>
                    <a:pt x="f225" y="f228"/>
                  </a:lnTo>
                  <a:lnTo>
                    <a:pt x="f223" y="f229"/>
                  </a:lnTo>
                  <a:lnTo>
                    <a:pt x="f221" y="f230"/>
                  </a:lnTo>
                  <a:lnTo>
                    <a:pt x="f219" y="f231"/>
                  </a:lnTo>
                  <a:lnTo>
                    <a:pt x="f52" y="f232"/>
                  </a:lnTo>
                  <a:lnTo>
                    <a:pt x="f216" y="f233"/>
                  </a:lnTo>
                  <a:lnTo>
                    <a:pt x="f214" y="f234"/>
                  </a:lnTo>
                  <a:lnTo>
                    <a:pt x="f212" y="f235"/>
                  </a:lnTo>
                  <a:lnTo>
                    <a:pt x="f210" y="f236"/>
                  </a:lnTo>
                  <a:lnTo>
                    <a:pt x="f208" y="f237"/>
                  </a:lnTo>
                  <a:lnTo>
                    <a:pt x="f206" y="f238"/>
                  </a:lnTo>
                  <a:lnTo>
                    <a:pt x="f193" y="f239"/>
                  </a:lnTo>
                  <a:lnTo>
                    <a:pt x="f36" y="f240"/>
                  </a:lnTo>
                  <a:lnTo>
                    <a:pt x="f202" y="f241"/>
                  </a:lnTo>
                  <a:lnTo>
                    <a:pt x="f200" y="f242"/>
                  </a:lnTo>
                  <a:lnTo>
                    <a:pt x="f180" y="f243"/>
                  </a:lnTo>
                  <a:lnTo>
                    <a:pt x="f197" y="f244"/>
                  </a:lnTo>
                  <a:lnTo>
                    <a:pt x="f195" y="f245"/>
                  </a:lnTo>
                  <a:lnTo>
                    <a:pt x="f193" y="f246"/>
                  </a:lnTo>
                  <a:lnTo>
                    <a:pt x="f184" y="f247"/>
                  </a:lnTo>
                  <a:lnTo>
                    <a:pt x="f190" y="f248"/>
                  </a:lnTo>
                  <a:lnTo>
                    <a:pt x="f188" y="f249"/>
                  </a:lnTo>
                  <a:lnTo>
                    <a:pt x="f186" y="f250"/>
                  </a:lnTo>
                  <a:lnTo>
                    <a:pt x="f184" y="f251"/>
                  </a:lnTo>
                  <a:lnTo>
                    <a:pt x="f182" y="f84"/>
                  </a:lnTo>
                  <a:lnTo>
                    <a:pt x="f180" y="f252"/>
                  </a:lnTo>
                  <a:lnTo>
                    <a:pt x="f178" y="f253"/>
                  </a:lnTo>
                  <a:lnTo>
                    <a:pt x="f176" y="f254"/>
                  </a:lnTo>
                  <a:lnTo>
                    <a:pt x="f174" y="f255"/>
                  </a:lnTo>
                  <a:lnTo>
                    <a:pt x="f172" y="f256"/>
                  </a:lnTo>
                  <a:lnTo>
                    <a:pt x="f170" y="f257"/>
                  </a:lnTo>
                  <a:lnTo>
                    <a:pt x="f168" y="f258"/>
                  </a:lnTo>
                  <a:lnTo>
                    <a:pt x="f166" y="f259"/>
                  </a:lnTo>
                  <a:lnTo>
                    <a:pt x="f164" y="f260"/>
                  </a:lnTo>
                  <a:lnTo>
                    <a:pt x="f162" y="f261"/>
                  </a:lnTo>
                  <a:lnTo>
                    <a:pt x="f160" y="f262"/>
                  </a:lnTo>
                  <a:lnTo>
                    <a:pt x="f158" y="f263"/>
                  </a:lnTo>
                  <a:lnTo>
                    <a:pt x="f156" y="f264"/>
                  </a:lnTo>
                  <a:lnTo>
                    <a:pt x="f154" y="f265"/>
                  </a:lnTo>
                  <a:lnTo>
                    <a:pt x="f152" y="f266"/>
                  </a:lnTo>
                  <a:lnTo>
                    <a:pt x="f150" y="f267"/>
                  </a:lnTo>
                  <a:lnTo>
                    <a:pt x="f148" y="f268"/>
                  </a:lnTo>
                  <a:lnTo>
                    <a:pt x="f146" y="f269"/>
                  </a:lnTo>
                  <a:lnTo>
                    <a:pt x="f144" y="f270"/>
                  </a:lnTo>
                  <a:lnTo>
                    <a:pt x="f142" y="f271"/>
                  </a:lnTo>
                  <a:lnTo>
                    <a:pt x="f140" y="f272"/>
                  </a:lnTo>
                  <a:lnTo>
                    <a:pt x="f2" y="f2"/>
                  </a:lnTo>
                  <a:lnTo>
                    <a:pt x="f2" y="f2"/>
                  </a:lnTo>
                  <a:close/>
                </a:path>
              </a:pathLst>
            </a:custGeom>
            <a:solidFill>
              <a:srgbClr val="F8B323"/>
            </a:solidFill>
            <a:ln cap="flat">
              <a:noFill/>
              <a:prstDash val="solid"/>
            </a:ln>
          </p:spPr>
          <p:txBody>
            <a:bodyPr lIns="0" tIns="0" rIns="0" bIns="0"/>
            <a:lstStyle/>
            <a:p>
              <a:endParaRPr lang="en-GB"/>
            </a:p>
          </p:txBody>
        </p:sp>
      </p:grpSp>
    </p:spTree>
    <p:extLst>
      <p:ext uri="{BB962C8B-B14F-4D97-AF65-F5344CB8AC3E}">
        <p14:creationId xmlns:p14="http://schemas.microsoft.com/office/powerpoint/2010/main" val="726874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867FD-5815-44AF-9B60-7E84C5CDD61B}"/>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F6E05054-2995-4661-9461-70CB19CB4AEF}"/>
              </a:ext>
            </a:extLst>
          </p:cNvPr>
          <p:cNvSpPr txBox="1">
            <a:spLocks noGrp="1"/>
          </p:cNvSpPr>
          <p:nvPr>
            <p:ph idx="1"/>
          </p:nvPr>
        </p:nvSpPr>
        <p:spPr>
          <a:xfrm>
            <a:off x="1257300" y="2286000"/>
            <a:ext cx="4800600" cy="361949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93EE69-8090-47E8-9E69-400A1FC02A40}"/>
              </a:ext>
            </a:extLst>
          </p:cNvPr>
          <p:cNvSpPr txBox="1">
            <a:spLocks noGrp="1"/>
          </p:cNvSpPr>
          <p:nvPr>
            <p:ph idx="2"/>
          </p:nvPr>
        </p:nvSpPr>
        <p:spPr>
          <a:xfrm>
            <a:off x="6647797" y="2286000"/>
            <a:ext cx="4800600" cy="361949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332763-44F8-4207-BB4B-A353E340E22B}"/>
              </a:ext>
            </a:extLst>
          </p:cNvPr>
          <p:cNvSpPr txBox="1">
            <a:spLocks noGrp="1"/>
          </p:cNvSpPr>
          <p:nvPr>
            <p:ph type="dt" sz="half" idx="7"/>
          </p:nvPr>
        </p:nvSpPr>
        <p:spPr/>
        <p:txBody>
          <a:bodyPr/>
          <a:lstStyle>
            <a:lvl1pPr>
              <a:defRPr/>
            </a:lvl1pPr>
          </a:lstStyle>
          <a:p>
            <a:pPr lvl="0"/>
            <a:fld id="{E8A9B43F-CE22-486E-A20A-4C8F0394EAA3}" type="datetime1">
              <a:rPr lang="en-US"/>
              <a:pPr lvl="0"/>
              <a:t>7/18/2019</a:t>
            </a:fld>
            <a:endParaRPr lang="en-US"/>
          </a:p>
        </p:txBody>
      </p:sp>
      <p:sp>
        <p:nvSpPr>
          <p:cNvPr id="6" name="Footer Placeholder 5">
            <a:extLst>
              <a:ext uri="{FF2B5EF4-FFF2-40B4-BE49-F238E27FC236}">
                <a16:creationId xmlns:a16="http://schemas.microsoft.com/office/drawing/2014/main" id="{ABA07371-F798-4F3D-AFB4-C31171ACA133}"/>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FAB35F75-46F3-45B3-BE25-3BB7CDBB1A30}"/>
              </a:ext>
            </a:extLst>
          </p:cNvPr>
          <p:cNvSpPr txBox="1">
            <a:spLocks noGrp="1"/>
          </p:cNvSpPr>
          <p:nvPr>
            <p:ph type="sldNum" sz="quarter" idx="8"/>
          </p:nvPr>
        </p:nvSpPr>
        <p:spPr/>
        <p:txBody>
          <a:bodyPr/>
          <a:lstStyle>
            <a:lvl1pPr>
              <a:defRPr/>
            </a:lvl1pPr>
          </a:lstStyle>
          <a:p>
            <a:pPr lvl="0"/>
            <a:fld id="{A2221D69-6BFE-490B-9746-79965F9A1FBD}" type="slidenum">
              <a:t>‹#›</a:t>
            </a:fld>
            <a:endParaRPr lang="en-US"/>
          </a:p>
        </p:txBody>
      </p:sp>
    </p:spTree>
    <p:extLst>
      <p:ext uri="{BB962C8B-B14F-4D97-AF65-F5344CB8AC3E}">
        <p14:creationId xmlns:p14="http://schemas.microsoft.com/office/powerpoint/2010/main" val="2603049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3002-CEAC-4FDC-AF6B-CB33E55D7272}"/>
              </a:ext>
            </a:extLst>
          </p:cNvPr>
          <p:cNvSpPr txBox="1">
            <a:spLocks noGrp="1"/>
          </p:cNvSpPr>
          <p:nvPr>
            <p:ph type="title"/>
          </p:nvPr>
        </p:nvSpPr>
        <p:spPr>
          <a:xfrm>
            <a:off x="1252728" y="381003"/>
            <a:ext cx="10172700" cy="1493516"/>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665E6E25-2DA4-4E8E-B12C-4EACCEE54F98}"/>
              </a:ext>
            </a:extLst>
          </p:cNvPr>
          <p:cNvSpPr txBox="1">
            <a:spLocks noGrp="1"/>
          </p:cNvSpPr>
          <p:nvPr>
            <p:ph type="body" idx="1"/>
          </p:nvPr>
        </p:nvSpPr>
        <p:spPr>
          <a:xfrm>
            <a:off x="1251676" y="2199634"/>
            <a:ext cx="4800600" cy="632527"/>
          </a:xfrm>
        </p:spPr>
        <p:txBody>
          <a:bodyPr anchor="b">
            <a:noAutofit/>
          </a:bodyPr>
          <a:lstStyle>
            <a:lvl1pPr marL="0" indent="0">
              <a:lnSpc>
                <a:spcPct val="100000"/>
              </a:lnSpc>
              <a:buNone/>
              <a:defRPr sz="1900" b="1" cap="all" spc="200">
                <a:solidFill>
                  <a:srgbClr val="2A1A00"/>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B1BCB4BE-DC25-4988-9080-38B61E9ED8F4}"/>
              </a:ext>
            </a:extLst>
          </p:cNvPr>
          <p:cNvSpPr txBox="1">
            <a:spLocks noGrp="1"/>
          </p:cNvSpPr>
          <p:nvPr>
            <p:ph idx="2"/>
          </p:nvPr>
        </p:nvSpPr>
        <p:spPr>
          <a:xfrm>
            <a:off x="1257300" y="2909099"/>
            <a:ext cx="4800600" cy="2996397"/>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3932EF-C07A-4A4C-9770-9761CF2F3703}"/>
              </a:ext>
            </a:extLst>
          </p:cNvPr>
          <p:cNvSpPr txBox="1">
            <a:spLocks noGrp="1"/>
          </p:cNvSpPr>
          <p:nvPr>
            <p:ph type="body" idx="3"/>
          </p:nvPr>
        </p:nvSpPr>
        <p:spPr>
          <a:xfrm>
            <a:off x="6633862" y="2199634"/>
            <a:ext cx="4800600" cy="632527"/>
          </a:xfrm>
        </p:spPr>
        <p:txBody>
          <a:bodyPr anchor="b">
            <a:noAutofit/>
          </a:bodyPr>
          <a:lstStyle>
            <a:lvl1pPr marL="0" indent="0">
              <a:lnSpc>
                <a:spcPct val="100000"/>
              </a:lnSpc>
              <a:buNone/>
              <a:defRPr sz="1900" b="1" cap="all" spc="200">
                <a:solidFill>
                  <a:srgbClr val="2A1A00"/>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98E4626A-C895-4C96-A8E7-EB9899349EBF}"/>
              </a:ext>
            </a:extLst>
          </p:cNvPr>
          <p:cNvSpPr txBox="1">
            <a:spLocks noGrp="1"/>
          </p:cNvSpPr>
          <p:nvPr>
            <p:ph idx="4"/>
          </p:nvPr>
        </p:nvSpPr>
        <p:spPr>
          <a:xfrm>
            <a:off x="6633862" y="2909099"/>
            <a:ext cx="4800600" cy="2996397"/>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C8069E-AF21-411B-9E7C-DD9ECE49A156}"/>
              </a:ext>
            </a:extLst>
          </p:cNvPr>
          <p:cNvSpPr txBox="1">
            <a:spLocks noGrp="1"/>
          </p:cNvSpPr>
          <p:nvPr>
            <p:ph type="dt" sz="half" idx="7"/>
          </p:nvPr>
        </p:nvSpPr>
        <p:spPr/>
        <p:txBody>
          <a:bodyPr/>
          <a:lstStyle>
            <a:lvl1pPr>
              <a:defRPr/>
            </a:lvl1pPr>
          </a:lstStyle>
          <a:p>
            <a:pPr lvl="0"/>
            <a:fld id="{5917BEA2-DE95-40B2-ACDD-1497DE12C545}" type="datetime1">
              <a:rPr lang="en-US"/>
              <a:pPr lvl="0"/>
              <a:t>7/18/2019</a:t>
            </a:fld>
            <a:endParaRPr lang="en-US"/>
          </a:p>
        </p:txBody>
      </p:sp>
      <p:sp>
        <p:nvSpPr>
          <p:cNvPr id="8" name="Footer Placeholder 7">
            <a:extLst>
              <a:ext uri="{FF2B5EF4-FFF2-40B4-BE49-F238E27FC236}">
                <a16:creationId xmlns:a16="http://schemas.microsoft.com/office/drawing/2014/main" id="{747C5810-EFFF-4422-8303-A540CC4458DF}"/>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976F0D3D-82FC-4532-AD73-CFA50E3F77F3}"/>
              </a:ext>
            </a:extLst>
          </p:cNvPr>
          <p:cNvSpPr txBox="1">
            <a:spLocks noGrp="1"/>
          </p:cNvSpPr>
          <p:nvPr>
            <p:ph type="sldNum" sz="quarter" idx="8"/>
          </p:nvPr>
        </p:nvSpPr>
        <p:spPr/>
        <p:txBody>
          <a:bodyPr/>
          <a:lstStyle>
            <a:lvl1pPr>
              <a:defRPr/>
            </a:lvl1pPr>
          </a:lstStyle>
          <a:p>
            <a:pPr lvl="0"/>
            <a:fld id="{B3DD6AB3-06DF-4CAE-B5F9-C93AD4BED163}" type="slidenum">
              <a:t>‹#›</a:t>
            </a:fld>
            <a:endParaRPr lang="en-US"/>
          </a:p>
        </p:txBody>
      </p:sp>
    </p:spTree>
    <p:extLst>
      <p:ext uri="{BB962C8B-B14F-4D97-AF65-F5344CB8AC3E}">
        <p14:creationId xmlns:p14="http://schemas.microsoft.com/office/powerpoint/2010/main" val="456318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AD493-4432-443D-BEDA-315D68B0F162}"/>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431FCFD8-1E93-472E-BE3F-E5BDC839B0B0}"/>
              </a:ext>
            </a:extLst>
          </p:cNvPr>
          <p:cNvSpPr txBox="1">
            <a:spLocks noGrp="1"/>
          </p:cNvSpPr>
          <p:nvPr>
            <p:ph type="dt" sz="half" idx="7"/>
          </p:nvPr>
        </p:nvSpPr>
        <p:spPr/>
        <p:txBody>
          <a:bodyPr/>
          <a:lstStyle>
            <a:lvl1pPr>
              <a:defRPr/>
            </a:lvl1pPr>
          </a:lstStyle>
          <a:p>
            <a:pPr lvl="0"/>
            <a:fld id="{03B6C9ED-EEB3-4253-B5F7-B00E5B470E10}" type="datetime1">
              <a:rPr lang="en-US"/>
              <a:pPr lvl="0"/>
              <a:t>7/18/2019</a:t>
            </a:fld>
            <a:endParaRPr lang="en-US"/>
          </a:p>
        </p:txBody>
      </p:sp>
      <p:sp>
        <p:nvSpPr>
          <p:cNvPr id="4" name="Footer Placeholder 3">
            <a:extLst>
              <a:ext uri="{FF2B5EF4-FFF2-40B4-BE49-F238E27FC236}">
                <a16:creationId xmlns:a16="http://schemas.microsoft.com/office/drawing/2014/main" id="{EACD94D2-9E83-4408-902E-5381B5B610B5}"/>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BEB301F1-BA11-463C-9E15-78D6D68AC81D}"/>
              </a:ext>
            </a:extLst>
          </p:cNvPr>
          <p:cNvSpPr txBox="1">
            <a:spLocks noGrp="1"/>
          </p:cNvSpPr>
          <p:nvPr>
            <p:ph type="sldNum" sz="quarter" idx="8"/>
          </p:nvPr>
        </p:nvSpPr>
        <p:spPr/>
        <p:txBody>
          <a:bodyPr/>
          <a:lstStyle>
            <a:lvl1pPr>
              <a:defRPr/>
            </a:lvl1pPr>
          </a:lstStyle>
          <a:p>
            <a:pPr lvl="0"/>
            <a:fld id="{EEB92D07-0F10-4A74-BC3B-A8DB63D2BC7A}" type="slidenum">
              <a:t>‹#›</a:t>
            </a:fld>
            <a:endParaRPr lang="en-US"/>
          </a:p>
        </p:txBody>
      </p:sp>
    </p:spTree>
    <p:extLst>
      <p:ext uri="{BB962C8B-B14F-4D97-AF65-F5344CB8AC3E}">
        <p14:creationId xmlns:p14="http://schemas.microsoft.com/office/powerpoint/2010/main" val="2124818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88BE6C-A30C-4D48-A80E-FAC30A859A7F}"/>
              </a:ext>
            </a:extLst>
          </p:cNvPr>
          <p:cNvSpPr txBox="1">
            <a:spLocks noGrp="1"/>
          </p:cNvSpPr>
          <p:nvPr>
            <p:ph type="dt" sz="half" idx="7"/>
          </p:nvPr>
        </p:nvSpPr>
        <p:spPr/>
        <p:txBody>
          <a:bodyPr/>
          <a:lstStyle>
            <a:lvl1pPr>
              <a:defRPr/>
            </a:lvl1pPr>
          </a:lstStyle>
          <a:p>
            <a:pPr lvl="0"/>
            <a:fld id="{ADC5AC55-9AFA-4BBF-8EBE-272FF1C8A64A}" type="datetime1">
              <a:rPr lang="en-US"/>
              <a:pPr lvl="0"/>
              <a:t>7/18/2019</a:t>
            </a:fld>
            <a:endParaRPr lang="en-US"/>
          </a:p>
        </p:txBody>
      </p:sp>
      <p:sp>
        <p:nvSpPr>
          <p:cNvPr id="3" name="Footer Placeholder 2">
            <a:extLst>
              <a:ext uri="{FF2B5EF4-FFF2-40B4-BE49-F238E27FC236}">
                <a16:creationId xmlns:a16="http://schemas.microsoft.com/office/drawing/2014/main" id="{A5929D52-733A-4208-BC5D-B28DACB48871}"/>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706E45F0-C86D-4952-8555-B58BAA7EC1D5}"/>
              </a:ext>
            </a:extLst>
          </p:cNvPr>
          <p:cNvSpPr txBox="1">
            <a:spLocks noGrp="1"/>
          </p:cNvSpPr>
          <p:nvPr>
            <p:ph type="sldNum" sz="quarter" idx="8"/>
          </p:nvPr>
        </p:nvSpPr>
        <p:spPr/>
        <p:txBody>
          <a:bodyPr/>
          <a:lstStyle>
            <a:lvl1pPr>
              <a:defRPr/>
            </a:lvl1pPr>
          </a:lstStyle>
          <a:p>
            <a:pPr lvl="0"/>
            <a:fld id="{56E5130F-0B11-4677-9ADA-6C97BE4C7D0A}" type="slidenum">
              <a:t>‹#›</a:t>
            </a:fld>
            <a:endParaRPr lang="en-US"/>
          </a:p>
        </p:txBody>
      </p:sp>
    </p:spTree>
    <p:extLst>
      <p:ext uri="{BB962C8B-B14F-4D97-AF65-F5344CB8AC3E}">
        <p14:creationId xmlns:p14="http://schemas.microsoft.com/office/powerpoint/2010/main" val="1182341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Freeform 11" title="right scallop background shape">
            <a:extLst>
              <a:ext uri="{FF2B5EF4-FFF2-40B4-BE49-F238E27FC236}">
                <a16:creationId xmlns:a16="http://schemas.microsoft.com/office/drawing/2014/main" id="{869194AC-B3F2-4837-B6D2-29A393006985}"/>
              </a:ext>
            </a:extLst>
          </p:cNvPr>
          <p:cNvSpPr/>
          <p:nvPr/>
        </p:nvSpPr>
        <p:spPr>
          <a:xfrm>
            <a:off x="7389815" y="0"/>
            <a:ext cx="4802191" cy="6858000"/>
          </a:xfrm>
          <a:custGeom>
            <a:avLst/>
            <a:gdLst>
              <a:gd name="f0" fmla="val w"/>
              <a:gd name="f1" fmla="val h"/>
              <a:gd name="f2" fmla="val 0"/>
              <a:gd name="f3" fmla="val 3025"/>
              <a:gd name="f4" fmla="val 4320"/>
              <a:gd name="f5" fmla="val 3"/>
              <a:gd name="f6" fmla="val 4278"/>
              <a:gd name="f7" fmla="val 8"/>
              <a:gd name="f8" fmla="val 4243"/>
              <a:gd name="f9" fmla="val 14"/>
              <a:gd name="f10" fmla="val 4210"/>
              <a:gd name="f11" fmla="val 24"/>
              <a:gd name="f12" fmla="val 4183"/>
              <a:gd name="f13" fmla="val 34"/>
              <a:gd name="f14" fmla="val 4156"/>
              <a:gd name="f15" fmla="val 46"/>
              <a:gd name="f16" fmla="val 4133"/>
              <a:gd name="f17" fmla="val 58"/>
              <a:gd name="f18" fmla="val 4109"/>
              <a:gd name="f19" fmla="val 69"/>
              <a:gd name="f20" fmla="val 4087"/>
              <a:gd name="f21" fmla="val 80"/>
              <a:gd name="f22" fmla="val 4062"/>
              <a:gd name="f23" fmla="val 90"/>
              <a:gd name="f24" fmla="val 4036"/>
              <a:gd name="f25" fmla="val 99"/>
              <a:gd name="f26" fmla="val 4007"/>
              <a:gd name="f27" fmla="val 106"/>
              <a:gd name="f28" fmla="val 3976"/>
              <a:gd name="f29" fmla="val 111"/>
              <a:gd name="f30" fmla="val 3938"/>
              <a:gd name="f31" fmla="val 113"/>
              <a:gd name="f32" fmla="val 3895"/>
              <a:gd name="f33" fmla="val 3851"/>
              <a:gd name="f34" fmla="val 3815"/>
              <a:gd name="f35" fmla="val 3782"/>
              <a:gd name="f36" fmla="val 3752"/>
              <a:gd name="f37" fmla="val 3726"/>
              <a:gd name="f38" fmla="val 68"/>
              <a:gd name="f39" fmla="val 3702"/>
              <a:gd name="f40" fmla="val 56"/>
              <a:gd name="f41" fmla="val 3679"/>
              <a:gd name="f42" fmla="val 44"/>
              <a:gd name="f43" fmla="val 3655"/>
              <a:gd name="f44" fmla="val 33"/>
              <a:gd name="f45" fmla="val 3630"/>
              <a:gd name="f46" fmla="val 22"/>
              <a:gd name="f47" fmla="val 3604"/>
              <a:gd name="f48" fmla="val 13"/>
              <a:gd name="f49" fmla="val 3575"/>
              <a:gd name="f50" fmla="val 7"/>
              <a:gd name="f51" fmla="val 3542"/>
              <a:gd name="f52" fmla="val 1"/>
              <a:gd name="f53" fmla="val 3504"/>
              <a:gd name="f54" fmla="val 3461"/>
              <a:gd name="f55" fmla="val 3418"/>
              <a:gd name="f56" fmla="val 3380"/>
              <a:gd name="f57" fmla="val 3347"/>
              <a:gd name="f58" fmla="val 3319"/>
              <a:gd name="f59" fmla="val 3292"/>
              <a:gd name="f60" fmla="val 3267"/>
              <a:gd name="f61" fmla="val 3244"/>
              <a:gd name="f62" fmla="val 3222"/>
              <a:gd name="f63" fmla="val 3197"/>
              <a:gd name="f64" fmla="val 3171"/>
              <a:gd name="f65" fmla="val 3142"/>
              <a:gd name="f66" fmla="val 3109"/>
              <a:gd name="f67" fmla="val 3071"/>
              <a:gd name="f68" fmla="val 3028"/>
              <a:gd name="f69" fmla="val 2985"/>
              <a:gd name="f70" fmla="val 2947"/>
              <a:gd name="f71" fmla="val 2914"/>
              <a:gd name="f72" fmla="val 2885"/>
              <a:gd name="f73" fmla="val 2858"/>
              <a:gd name="f74" fmla="val 2834"/>
              <a:gd name="f75" fmla="val 2787"/>
              <a:gd name="f76" fmla="val 2763"/>
              <a:gd name="f77" fmla="val 2736"/>
              <a:gd name="f78" fmla="val 2707"/>
              <a:gd name="f79" fmla="val 2674"/>
              <a:gd name="f80" fmla="val 2637"/>
              <a:gd name="f81" fmla="val 2593"/>
              <a:gd name="f82" fmla="val 2550"/>
              <a:gd name="f83" fmla="val 2512"/>
              <a:gd name="f84" fmla="val 2479"/>
              <a:gd name="f85" fmla="val 2451"/>
              <a:gd name="f86" fmla="val 2424"/>
              <a:gd name="f87" fmla="val 2401"/>
              <a:gd name="f88" fmla="val 2354"/>
              <a:gd name="f89" fmla="val 2329"/>
              <a:gd name="f90" fmla="val 2303"/>
              <a:gd name="f91" fmla="val 2274"/>
              <a:gd name="f92" fmla="val 2241"/>
              <a:gd name="f93" fmla="val 2203"/>
              <a:gd name="f94" fmla="val 2159"/>
              <a:gd name="f95" fmla="val 2117"/>
              <a:gd name="f96" fmla="val 2079"/>
              <a:gd name="f97" fmla="val 2046"/>
              <a:gd name="f98" fmla="val 2017"/>
              <a:gd name="f99" fmla="val 1991"/>
              <a:gd name="f100" fmla="val 1966"/>
              <a:gd name="f101" fmla="val 1943"/>
              <a:gd name="f102" fmla="val 1919"/>
              <a:gd name="f103" fmla="val 1896"/>
              <a:gd name="f104" fmla="val 1869"/>
              <a:gd name="f105" fmla="val 1841"/>
              <a:gd name="f106" fmla="val 1807"/>
              <a:gd name="f107" fmla="val 1770"/>
              <a:gd name="f108" fmla="val 1727"/>
              <a:gd name="f109" fmla="val 1683"/>
              <a:gd name="f110" fmla="val 1646"/>
              <a:gd name="f111" fmla="val 1613"/>
              <a:gd name="f112" fmla="val 1583"/>
              <a:gd name="f113" fmla="val 1557"/>
              <a:gd name="f114" fmla="val 1533"/>
              <a:gd name="f115" fmla="val 1509"/>
              <a:gd name="f116" fmla="val 1486"/>
              <a:gd name="f117" fmla="val 1461"/>
              <a:gd name="f118" fmla="val 1435"/>
              <a:gd name="f119" fmla="val 1406"/>
              <a:gd name="f120" fmla="val 1373"/>
              <a:gd name="f121" fmla="val 1335"/>
              <a:gd name="f122" fmla="val 1292"/>
              <a:gd name="f123" fmla="val 1249"/>
              <a:gd name="f124" fmla="val 1211"/>
              <a:gd name="f125" fmla="val 1178"/>
              <a:gd name="f126" fmla="val 1149"/>
              <a:gd name="f127" fmla="val 1123"/>
              <a:gd name="f128" fmla="val 1098"/>
              <a:gd name="f129" fmla="val 1076"/>
              <a:gd name="f130" fmla="val 1053"/>
              <a:gd name="f131" fmla="val 1028"/>
              <a:gd name="f132" fmla="val 1001"/>
              <a:gd name="f133" fmla="val 973"/>
              <a:gd name="f134" fmla="val 940"/>
              <a:gd name="f135" fmla="val 902"/>
              <a:gd name="f136" fmla="val 859"/>
              <a:gd name="f137" fmla="val 816"/>
              <a:gd name="f138" fmla="val 778"/>
              <a:gd name="f139" fmla="val 745"/>
              <a:gd name="f140" fmla="val 716"/>
              <a:gd name="f141" fmla="val 690"/>
              <a:gd name="f142" fmla="val 665"/>
              <a:gd name="f143" fmla="val 641"/>
              <a:gd name="f144" fmla="val 618"/>
              <a:gd name="f145" fmla="val 594"/>
              <a:gd name="f146" fmla="val 568"/>
              <a:gd name="f147" fmla="val 538"/>
              <a:gd name="f148" fmla="val 505"/>
              <a:gd name="f149" fmla="val 469"/>
              <a:gd name="f150" fmla="val 424"/>
              <a:gd name="f151" fmla="val 382"/>
              <a:gd name="f152" fmla="val 344"/>
              <a:gd name="f153" fmla="val 313"/>
              <a:gd name="f154" fmla="val 284"/>
              <a:gd name="f155" fmla="val 258"/>
              <a:gd name="f156" fmla="val 233"/>
              <a:gd name="f157" fmla="val 211"/>
              <a:gd name="f158" fmla="val 187"/>
              <a:gd name="f159" fmla="val 164"/>
              <a:gd name="f160" fmla="val 137"/>
              <a:gd name="f161" fmla="val 110"/>
              <a:gd name="f162" fmla="val 77"/>
              <a:gd name="f163" fmla="val 42"/>
              <a:gd name="f164" fmla="*/ f0 1 3025"/>
              <a:gd name="f165" fmla="*/ f1 1 4320"/>
              <a:gd name="f166" fmla="val f2"/>
              <a:gd name="f167" fmla="val f3"/>
              <a:gd name="f168" fmla="val f4"/>
              <a:gd name="f169" fmla="+- f168 0 f166"/>
              <a:gd name="f170" fmla="+- f167 0 f166"/>
              <a:gd name="f171" fmla="*/ f170 1 3025"/>
              <a:gd name="f172" fmla="*/ f169 1 4320"/>
              <a:gd name="f173" fmla="*/ 0 1 f171"/>
              <a:gd name="f174" fmla="*/ f167 1 f171"/>
              <a:gd name="f175" fmla="*/ 0 1 f172"/>
              <a:gd name="f176" fmla="*/ f168 1 f172"/>
              <a:gd name="f177" fmla="*/ f173 f164 1"/>
              <a:gd name="f178" fmla="*/ f174 f164 1"/>
              <a:gd name="f179" fmla="*/ f176 f165 1"/>
              <a:gd name="f180" fmla="*/ f175 f165 1"/>
            </a:gdLst>
            <a:ahLst/>
            <a:cxnLst>
              <a:cxn ang="3cd4">
                <a:pos x="hc" y="t"/>
              </a:cxn>
              <a:cxn ang="0">
                <a:pos x="r" y="vc"/>
              </a:cxn>
              <a:cxn ang="cd4">
                <a:pos x="hc" y="b"/>
              </a:cxn>
              <a:cxn ang="cd2">
                <a:pos x="l" y="vc"/>
              </a:cxn>
            </a:cxnLst>
            <a:rect l="f177" t="f180" r="f178" b="f179"/>
            <a:pathLst>
              <a:path w="3025" h="4320">
                <a:moveTo>
                  <a:pt x="f2" y="f2"/>
                </a:moveTo>
                <a:lnTo>
                  <a:pt x="f3" y="f2"/>
                </a:lnTo>
                <a:lnTo>
                  <a:pt x="f3" y="f4"/>
                </a:lnTo>
                <a:lnTo>
                  <a:pt x="f2"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29" y="f33"/>
                </a:lnTo>
                <a:lnTo>
                  <a:pt x="f27" y="f34"/>
                </a:lnTo>
                <a:lnTo>
                  <a:pt x="f25" y="f35"/>
                </a:lnTo>
                <a:lnTo>
                  <a:pt x="f23" y="f36"/>
                </a:lnTo>
                <a:lnTo>
                  <a:pt x="f21" y="f37"/>
                </a:lnTo>
                <a:lnTo>
                  <a:pt x="f38" y="f39"/>
                </a:lnTo>
                <a:lnTo>
                  <a:pt x="f40" y="f41"/>
                </a:lnTo>
                <a:lnTo>
                  <a:pt x="f42" y="f43"/>
                </a:lnTo>
                <a:lnTo>
                  <a:pt x="f44" y="f45"/>
                </a:lnTo>
                <a:lnTo>
                  <a:pt x="f46" y="f47"/>
                </a:lnTo>
                <a:lnTo>
                  <a:pt x="f48" y="f49"/>
                </a:lnTo>
                <a:lnTo>
                  <a:pt x="f50" y="f51"/>
                </a:lnTo>
                <a:lnTo>
                  <a:pt x="f52" y="f53"/>
                </a:lnTo>
                <a:lnTo>
                  <a:pt x="f2" y="f54"/>
                </a:lnTo>
                <a:lnTo>
                  <a:pt x="f52" y="f55"/>
                </a:lnTo>
                <a:lnTo>
                  <a:pt x="f50" y="f56"/>
                </a:lnTo>
                <a:lnTo>
                  <a:pt x="f48" y="f57"/>
                </a:lnTo>
                <a:lnTo>
                  <a:pt x="f46" y="f58"/>
                </a:lnTo>
                <a:lnTo>
                  <a:pt x="f44" y="f59"/>
                </a:lnTo>
                <a:lnTo>
                  <a:pt x="f42" y="f60"/>
                </a:lnTo>
                <a:lnTo>
                  <a:pt x="f40" y="f61"/>
                </a:lnTo>
                <a:lnTo>
                  <a:pt x="f38" y="f62"/>
                </a:lnTo>
                <a:lnTo>
                  <a:pt x="f21" y="f63"/>
                </a:lnTo>
                <a:lnTo>
                  <a:pt x="f23" y="f64"/>
                </a:lnTo>
                <a:lnTo>
                  <a:pt x="f25" y="f65"/>
                </a:lnTo>
                <a:lnTo>
                  <a:pt x="f27" y="f66"/>
                </a:lnTo>
                <a:lnTo>
                  <a:pt x="f29" y="f67"/>
                </a:lnTo>
                <a:lnTo>
                  <a:pt x="f31" y="f68"/>
                </a:lnTo>
                <a:lnTo>
                  <a:pt x="f29" y="f69"/>
                </a:lnTo>
                <a:lnTo>
                  <a:pt x="f27" y="f70"/>
                </a:lnTo>
                <a:lnTo>
                  <a:pt x="f25" y="f71"/>
                </a:lnTo>
                <a:lnTo>
                  <a:pt x="f23" y="f72"/>
                </a:lnTo>
                <a:lnTo>
                  <a:pt x="f21" y="f73"/>
                </a:lnTo>
                <a:lnTo>
                  <a:pt x="f38" y="f74"/>
                </a:lnTo>
                <a:lnTo>
                  <a:pt x="f42" y="f75"/>
                </a:lnTo>
                <a:lnTo>
                  <a:pt x="f44" y="f76"/>
                </a:lnTo>
                <a:lnTo>
                  <a:pt x="f46" y="f77"/>
                </a:lnTo>
                <a:lnTo>
                  <a:pt x="f48" y="f78"/>
                </a:lnTo>
                <a:lnTo>
                  <a:pt x="f50" y="f79"/>
                </a:lnTo>
                <a:lnTo>
                  <a:pt x="f52" y="f80"/>
                </a:lnTo>
                <a:lnTo>
                  <a:pt x="f2" y="f81"/>
                </a:lnTo>
                <a:lnTo>
                  <a:pt x="f52" y="f82"/>
                </a:lnTo>
                <a:lnTo>
                  <a:pt x="f50" y="f83"/>
                </a:lnTo>
                <a:lnTo>
                  <a:pt x="f48" y="f84"/>
                </a:lnTo>
                <a:lnTo>
                  <a:pt x="f46" y="f85"/>
                </a:lnTo>
                <a:lnTo>
                  <a:pt x="f44" y="f86"/>
                </a:lnTo>
                <a:lnTo>
                  <a:pt x="f42" y="f87"/>
                </a:lnTo>
                <a:lnTo>
                  <a:pt x="f38" y="f88"/>
                </a:lnTo>
                <a:lnTo>
                  <a:pt x="f21" y="f89"/>
                </a:lnTo>
                <a:lnTo>
                  <a:pt x="f23" y="f90"/>
                </a:lnTo>
                <a:lnTo>
                  <a:pt x="f25" y="f91"/>
                </a:lnTo>
                <a:lnTo>
                  <a:pt x="f27" y="f92"/>
                </a:lnTo>
                <a:lnTo>
                  <a:pt x="f29" y="f93"/>
                </a:lnTo>
                <a:lnTo>
                  <a:pt x="f31" y="f94"/>
                </a:lnTo>
                <a:lnTo>
                  <a:pt x="f29" y="f95"/>
                </a:lnTo>
                <a:lnTo>
                  <a:pt x="f27" y="f96"/>
                </a:lnTo>
                <a:lnTo>
                  <a:pt x="f25" y="f97"/>
                </a:lnTo>
                <a:lnTo>
                  <a:pt x="f23" y="f98"/>
                </a:lnTo>
                <a:lnTo>
                  <a:pt x="f21" y="f99"/>
                </a:lnTo>
                <a:lnTo>
                  <a:pt x="f38" y="f100"/>
                </a:lnTo>
                <a:lnTo>
                  <a:pt x="f40" y="f101"/>
                </a:lnTo>
                <a:lnTo>
                  <a:pt x="f42" y="f102"/>
                </a:lnTo>
                <a:lnTo>
                  <a:pt x="f44" y="f103"/>
                </a:lnTo>
                <a:lnTo>
                  <a:pt x="f46" y="f104"/>
                </a:lnTo>
                <a:lnTo>
                  <a:pt x="f48" y="f105"/>
                </a:lnTo>
                <a:lnTo>
                  <a:pt x="f50" y="f106"/>
                </a:lnTo>
                <a:lnTo>
                  <a:pt x="f52" y="f107"/>
                </a:lnTo>
                <a:lnTo>
                  <a:pt x="f2" y="f108"/>
                </a:lnTo>
                <a:lnTo>
                  <a:pt x="f52" y="f109"/>
                </a:lnTo>
                <a:lnTo>
                  <a:pt x="f50" y="f110"/>
                </a:lnTo>
                <a:lnTo>
                  <a:pt x="f48" y="f111"/>
                </a:lnTo>
                <a:lnTo>
                  <a:pt x="f46" y="f112"/>
                </a:lnTo>
                <a:lnTo>
                  <a:pt x="f44" y="f113"/>
                </a:lnTo>
                <a:lnTo>
                  <a:pt x="f42" y="f114"/>
                </a:lnTo>
                <a:lnTo>
                  <a:pt x="f40" y="f115"/>
                </a:lnTo>
                <a:lnTo>
                  <a:pt x="f38" y="f116"/>
                </a:lnTo>
                <a:lnTo>
                  <a:pt x="f21" y="f117"/>
                </a:lnTo>
                <a:lnTo>
                  <a:pt x="f23" y="f118"/>
                </a:lnTo>
                <a:lnTo>
                  <a:pt x="f25" y="f119"/>
                </a:lnTo>
                <a:lnTo>
                  <a:pt x="f27" y="f120"/>
                </a:lnTo>
                <a:lnTo>
                  <a:pt x="f29" y="f121"/>
                </a:lnTo>
                <a:lnTo>
                  <a:pt x="f31" y="f122"/>
                </a:lnTo>
                <a:lnTo>
                  <a:pt x="f29" y="f123"/>
                </a:lnTo>
                <a:lnTo>
                  <a:pt x="f27" y="f124"/>
                </a:lnTo>
                <a:lnTo>
                  <a:pt x="f25" y="f125"/>
                </a:lnTo>
                <a:lnTo>
                  <a:pt x="f23" y="f126"/>
                </a:lnTo>
                <a:lnTo>
                  <a:pt x="f21" y="f127"/>
                </a:lnTo>
                <a:lnTo>
                  <a:pt x="f38" y="f128"/>
                </a:lnTo>
                <a:lnTo>
                  <a:pt x="f40" y="f129"/>
                </a:lnTo>
                <a:lnTo>
                  <a:pt x="f42" y="f130"/>
                </a:lnTo>
                <a:lnTo>
                  <a:pt x="f44" y="f131"/>
                </a:lnTo>
                <a:lnTo>
                  <a:pt x="f46" y="f132"/>
                </a:lnTo>
                <a:lnTo>
                  <a:pt x="f48" y="f133"/>
                </a:lnTo>
                <a:lnTo>
                  <a:pt x="f50" y="f134"/>
                </a:lnTo>
                <a:lnTo>
                  <a:pt x="f52" y="f135"/>
                </a:lnTo>
                <a:lnTo>
                  <a:pt x="f2" y="f136"/>
                </a:lnTo>
                <a:lnTo>
                  <a:pt x="f52" y="f137"/>
                </a:lnTo>
                <a:lnTo>
                  <a:pt x="f50" y="f138"/>
                </a:lnTo>
                <a:lnTo>
                  <a:pt x="f48" y="f139"/>
                </a:lnTo>
                <a:lnTo>
                  <a:pt x="f46" y="f140"/>
                </a:lnTo>
                <a:lnTo>
                  <a:pt x="f44" y="f141"/>
                </a:lnTo>
                <a:lnTo>
                  <a:pt x="f42" y="f142"/>
                </a:lnTo>
                <a:lnTo>
                  <a:pt x="f40" y="f143"/>
                </a:lnTo>
                <a:lnTo>
                  <a:pt x="f38" y="f144"/>
                </a:lnTo>
                <a:lnTo>
                  <a:pt x="f21" y="f145"/>
                </a:lnTo>
                <a:lnTo>
                  <a:pt x="f23" y="f146"/>
                </a:lnTo>
                <a:lnTo>
                  <a:pt x="f25" y="f147"/>
                </a:lnTo>
                <a:lnTo>
                  <a:pt x="f27" y="f148"/>
                </a:lnTo>
                <a:lnTo>
                  <a:pt x="f29" y="f149"/>
                </a:lnTo>
                <a:lnTo>
                  <a:pt x="f31" y="f150"/>
                </a:lnTo>
                <a:lnTo>
                  <a:pt x="f29" y="f151"/>
                </a:lnTo>
                <a:lnTo>
                  <a:pt x="f27" y="f152"/>
                </a:lnTo>
                <a:lnTo>
                  <a:pt x="f25" y="f153"/>
                </a:lnTo>
                <a:lnTo>
                  <a:pt x="f23" y="f154"/>
                </a:lnTo>
                <a:lnTo>
                  <a:pt x="f21" y="f155"/>
                </a:lnTo>
                <a:lnTo>
                  <a:pt x="f19" y="f156"/>
                </a:lnTo>
                <a:lnTo>
                  <a:pt x="f17" y="f157"/>
                </a:lnTo>
                <a:lnTo>
                  <a:pt x="f15" y="f158"/>
                </a:lnTo>
                <a:lnTo>
                  <a:pt x="f13" y="f159"/>
                </a:lnTo>
                <a:lnTo>
                  <a:pt x="f11" y="f160"/>
                </a:lnTo>
                <a:lnTo>
                  <a:pt x="f9" y="f161"/>
                </a:lnTo>
                <a:lnTo>
                  <a:pt x="f7" y="f162"/>
                </a:lnTo>
                <a:lnTo>
                  <a:pt x="f5" y="f163"/>
                </a:lnTo>
                <a:lnTo>
                  <a:pt x="f2" y="f2"/>
                </a:lnTo>
                <a:close/>
              </a:path>
            </a:pathLst>
          </a:custGeom>
          <a:solidFill>
            <a:srgbClr val="2A1A00"/>
          </a:solidFill>
          <a:ln cap="flat">
            <a:noFill/>
            <a:prstDash val="solid"/>
          </a:ln>
        </p:spPr>
        <p:txBody>
          <a:bodyPr lIns="0" tIns="0" rIns="0" bIns="0"/>
          <a:lstStyle/>
          <a:p>
            <a:endParaRPr lang="en-GB"/>
          </a:p>
        </p:txBody>
      </p:sp>
      <p:sp>
        <p:nvSpPr>
          <p:cNvPr id="3" name="Title 1">
            <a:extLst>
              <a:ext uri="{FF2B5EF4-FFF2-40B4-BE49-F238E27FC236}">
                <a16:creationId xmlns:a16="http://schemas.microsoft.com/office/drawing/2014/main" id="{8C11342C-22C2-4CEC-A662-C2D3883FDB99}"/>
              </a:ext>
            </a:extLst>
          </p:cNvPr>
          <p:cNvSpPr txBox="1">
            <a:spLocks noGrp="1"/>
          </p:cNvSpPr>
          <p:nvPr>
            <p:ph type="title"/>
          </p:nvPr>
        </p:nvSpPr>
        <p:spPr>
          <a:xfrm>
            <a:off x="8337883" y="457200"/>
            <a:ext cx="3092116" cy="1196675"/>
          </a:xfrm>
        </p:spPr>
        <p:txBody>
          <a:bodyPr anchor="b"/>
          <a:lstStyle>
            <a:lvl1pPr>
              <a:lnSpc>
                <a:spcPct val="100000"/>
              </a:lnSpc>
              <a:defRPr sz="1900" b="1" spc="300">
                <a:solidFill>
                  <a:srgbClr val="F8B323"/>
                </a:solidFill>
                <a:latin typeface="Gill Sans MT"/>
              </a:defRPr>
            </a:lvl1pPr>
          </a:lstStyle>
          <a:p>
            <a:pPr lvl="0"/>
            <a:r>
              <a:rPr lang="en-US"/>
              <a:t>Click to edit Master title style</a:t>
            </a:r>
          </a:p>
        </p:txBody>
      </p:sp>
      <p:sp>
        <p:nvSpPr>
          <p:cNvPr id="4" name="Content Placeholder 2">
            <a:extLst>
              <a:ext uri="{FF2B5EF4-FFF2-40B4-BE49-F238E27FC236}">
                <a16:creationId xmlns:a16="http://schemas.microsoft.com/office/drawing/2014/main" id="{CDA99CE9-6D11-4899-8F7C-D23193BE0393}"/>
              </a:ext>
            </a:extLst>
          </p:cNvPr>
          <p:cNvSpPr txBox="1">
            <a:spLocks noGrp="1"/>
          </p:cNvSpPr>
          <p:nvPr>
            <p:ph idx="1"/>
          </p:nvPr>
        </p:nvSpPr>
        <p:spPr>
          <a:xfrm>
            <a:off x="765051" y="920380"/>
            <a:ext cx="6158419" cy="4985125"/>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B831A681-5E87-46CE-9869-A115A25BB266}"/>
              </a:ext>
            </a:extLst>
          </p:cNvPr>
          <p:cNvSpPr txBox="1">
            <a:spLocks noGrp="1"/>
          </p:cNvSpPr>
          <p:nvPr>
            <p:ph type="body" idx="2"/>
          </p:nvPr>
        </p:nvSpPr>
        <p:spPr>
          <a:xfrm>
            <a:off x="8337883" y="1741337"/>
            <a:ext cx="3092116" cy="4164168"/>
          </a:xfrm>
        </p:spPr>
        <p:txBody>
          <a:bodyPr/>
          <a:lstStyle>
            <a:lvl1pPr marL="0" indent="0">
              <a:lnSpc>
                <a:spcPct val="120000"/>
              </a:lnSpc>
              <a:spcBef>
                <a:spcPts val="1200"/>
              </a:spcBef>
              <a:buNone/>
              <a:defRPr sz="1600">
                <a:solidFill>
                  <a:srgbClr val="F3F3F2"/>
                </a:solidFill>
              </a:defRPr>
            </a:lvl1pPr>
          </a:lstStyle>
          <a:p>
            <a:pPr lvl="0"/>
            <a:r>
              <a:rPr lang="en-US"/>
              <a:t>Click to edit Master text styles</a:t>
            </a:r>
          </a:p>
        </p:txBody>
      </p:sp>
      <p:sp>
        <p:nvSpPr>
          <p:cNvPr id="6" name="Date Placeholder 4">
            <a:extLst>
              <a:ext uri="{FF2B5EF4-FFF2-40B4-BE49-F238E27FC236}">
                <a16:creationId xmlns:a16="http://schemas.microsoft.com/office/drawing/2014/main" id="{93CA9519-D60E-4FFA-8D7D-CFB05041DAF7}"/>
              </a:ext>
            </a:extLst>
          </p:cNvPr>
          <p:cNvSpPr txBox="1">
            <a:spLocks noGrp="1"/>
          </p:cNvSpPr>
          <p:nvPr>
            <p:ph type="dt" sz="half" idx="7"/>
          </p:nvPr>
        </p:nvSpPr>
        <p:spPr>
          <a:xfrm>
            <a:off x="765051" y="6375681"/>
            <a:ext cx="1233351" cy="348459"/>
          </a:xfrm>
        </p:spPr>
        <p:txBody>
          <a:bodyPr/>
          <a:lstStyle>
            <a:lvl1pPr>
              <a:defRPr/>
            </a:lvl1pPr>
          </a:lstStyle>
          <a:p>
            <a:pPr lvl="0"/>
            <a:fld id="{389C1203-54A1-46CF-B2E5-FF1B958C2C94}" type="datetime1">
              <a:rPr lang="en-US"/>
              <a:pPr lvl="0"/>
              <a:t>7/18/2019</a:t>
            </a:fld>
            <a:endParaRPr lang="en-US"/>
          </a:p>
        </p:txBody>
      </p:sp>
      <p:sp>
        <p:nvSpPr>
          <p:cNvPr id="7" name="Footer Placeholder 5">
            <a:extLst>
              <a:ext uri="{FF2B5EF4-FFF2-40B4-BE49-F238E27FC236}">
                <a16:creationId xmlns:a16="http://schemas.microsoft.com/office/drawing/2014/main" id="{BD6F4D41-51DD-423D-BD67-47691AF3E3F6}"/>
              </a:ext>
            </a:extLst>
          </p:cNvPr>
          <p:cNvSpPr txBox="1">
            <a:spLocks noGrp="1"/>
          </p:cNvSpPr>
          <p:nvPr>
            <p:ph type="ftr" sz="quarter" idx="9"/>
          </p:nvPr>
        </p:nvSpPr>
        <p:spPr>
          <a:xfrm>
            <a:off x="2103622" y="6375681"/>
            <a:ext cx="3482181" cy="345798"/>
          </a:xfrm>
        </p:spPr>
        <p:txBody>
          <a:bodyPr/>
          <a:lstStyle>
            <a:lvl1pPr>
              <a:defRPr/>
            </a:lvl1pPr>
          </a:lstStyle>
          <a:p>
            <a:pPr lvl="0"/>
            <a:endParaRPr lang="en-US"/>
          </a:p>
        </p:txBody>
      </p:sp>
      <p:sp>
        <p:nvSpPr>
          <p:cNvPr id="8" name="Slide Number Placeholder 6">
            <a:extLst>
              <a:ext uri="{FF2B5EF4-FFF2-40B4-BE49-F238E27FC236}">
                <a16:creationId xmlns:a16="http://schemas.microsoft.com/office/drawing/2014/main" id="{9A5861B7-8FB7-40FF-9F6A-13678FE15044}"/>
              </a:ext>
            </a:extLst>
          </p:cNvPr>
          <p:cNvSpPr txBox="1">
            <a:spLocks noGrp="1"/>
          </p:cNvSpPr>
          <p:nvPr>
            <p:ph type="sldNum" sz="quarter" idx="8"/>
          </p:nvPr>
        </p:nvSpPr>
        <p:spPr>
          <a:xfrm>
            <a:off x="5691015" y="6375681"/>
            <a:ext cx="1232455" cy="345798"/>
          </a:xfrm>
        </p:spPr>
        <p:txBody>
          <a:bodyPr/>
          <a:lstStyle>
            <a:lvl1pPr>
              <a:defRPr/>
            </a:lvl1pPr>
          </a:lstStyle>
          <a:p>
            <a:pPr lvl="0"/>
            <a:fld id="{F31EFEA5-99B8-4A32-A5B9-31A736C4C905}" type="slidenum">
              <a:t>‹#›</a:t>
            </a:fld>
            <a:endParaRPr lang="en-US"/>
          </a:p>
        </p:txBody>
      </p:sp>
      <p:sp>
        <p:nvSpPr>
          <p:cNvPr id="9" name="Rectangle 7" title="left edge border">
            <a:extLst>
              <a:ext uri="{FF2B5EF4-FFF2-40B4-BE49-F238E27FC236}">
                <a16:creationId xmlns:a16="http://schemas.microsoft.com/office/drawing/2014/main" id="{B3B0C2A9-12DE-4029-99D4-7EB3D9BD9ED7}"/>
              </a:ext>
            </a:extLst>
          </p:cNvPr>
          <p:cNvSpPr/>
          <p:nvPr/>
        </p:nvSpPr>
        <p:spPr>
          <a:xfrm>
            <a:off x="0" y="0"/>
            <a:ext cx="283464" cy="6858000"/>
          </a:xfrm>
          <a:prstGeom prst="rect">
            <a:avLst/>
          </a:prstGeom>
          <a:solidFill>
            <a:srgbClr val="F8B323"/>
          </a:solidFill>
          <a:ln cap="flat">
            <a:noFill/>
            <a:prstDash val="solid"/>
          </a:ln>
        </p:spPr>
        <p:txBody>
          <a:bodyPr lIns="0" tIns="0" rIns="0" bIns="0"/>
          <a:lstStyle/>
          <a:p>
            <a:endParaRPr lang="en-GB"/>
          </a:p>
        </p:txBody>
      </p:sp>
    </p:spTree>
    <p:extLst>
      <p:ext uri="{BB962C8B-B14F-4D97-AF65-F5344CB8AC3E}">
        <p14:creationId xmlns:p14="http://schemas.microsoft.com/office/powerpoint/2010/main" val="108731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DD33C47-B092-4AB1-B3FD-B715C7B0AFB5}"/>
              </a:ext>
            </a:extLst>
          </p:cNvPr>
          <p:cNvSpPr txBox="1">
            <a:spLocks noGrp="1"/>
          </p:cNvSpPr>
          <p:nvPr>
            <p:ph type="pic" idx="1"/>
          </p:nvPr>
        </p:nvSpPr>
        <p:spPr>
          <a:xfrm>
            <a:off x="283464" y="0"/>
            <a:ext cx="7355589" cy="6858000"/>
          </a:xfrm>
        </p:spPr>
        <p:txBody>
          <a:bodyPr/>
          <a:lstStyle>
            <a:lvl1pPr marL="0" indent="0">
              <a:buNone/>
              <a:defRPr sz="3200"/>
            </a:lvl1pPr>
          </a:lstStyle>
          <a:p>
            <a:pPr lvl="0"/>
            <a:r>
              <a:rPr lang="en-US"/>
              <a:t>Click icon to add picture</a:t>
            </a:r>
          </a:p>
        </p:txBody>
      </p:sp>
      <p:sp>
        <p:nvSpPr>
          <p:cNvPr id="3" name="Freeform 11" title="right scallop background shape">
            <a:extLst>
              <a:ext uri="{FF2B5EF4-FFF2-40B4-BE49-F238E27FC236}">
                <a16:creationId xmlns:a16="http://schemas.microsoft.com/office/drawing/2014/main" id="{07299DE0-FF3D-4375-AC8E-1CC52BBCB604}"/>
              </a:ext>
            </a:extLst>
          </p:cNvPr>
          <p:cNvSpPr/>
          <p:nvPr/>
        </p:nvSpPr>
        <p:spPr>
          <a:xfrm>
            <a:off x="7389815" y="0"/>
            <a:ext cx="4802191" cy="6858000"/>
          </a:xfrm>
          <a:custGeom>
            <a:avLst/>
            <a:gdLst>
              <a:gd name="f0" fmla="val w"/>
              <a:gd name="f1" fmla="val h"/>
              <a:gd name="f2" fmla="val 0"/>
              <a:gd name="f3" fmla="val 3025"/>
              <a:gd name="f4" fmla="val 4320"/>
              <a:gd name="f5" fmla="val 3"/>
              <a:gd name="f6" fmla="val 4278"/>
              <a:gd name="f7" fmla="val 8"/>
              <a:gd name="f8" fmla="val 4243"/>
              <a:gd name="f9" fmla="val 14"/>
              <a:gd name="f10" fmla="val 4210"/>
              <a:gd name="f11" fmla="val 24"/>
              <a:gd name="f12" fmla="val 4183"/>
              <a:gd name="f13" fmla="val 34"/>
              <a:gd name="f14" fmla="val 4156"/>
              <a:gd name="f15" fmla="val 46"/>
              <a:gd name="f16" fmla="val 4133"/>
              <a:gd name="f17" fmla="val 58"/>
              <a:gd name="f18" fmla="val 4109"/>
              <a:gd name="f19" fmla="val 69"/>
              <a:gd name="f20" fmla="val 4087"/>
              <a:gd name="f21" fmla="val 80"/>
              <a:gd name="f22" fmla="val 4062"/>
              <a:gd name="f23" fmla="val 90"/>
              <a:gd name="f24" fmla="val 4036"/>
              <a:gd name="f25" fmla="val 99"/>
              <a:gd name="f26" fmla="val 4007"/>
              <a:gd name="f27" fmla="val 106"/>
              <a:gd name="f28" fmla="val 3976"/>
              <a:gd name="f29" fmla="val 111"/>
              <a:gd name="f30" fmla="val 3938"/>
              <a:gd name="f31" fmla="val 113"/>
              <a:gd name="f32" fmla="val 3895"/>
              <a:gd name="f33" fmla="val 3851"/>
              <a:gd name="f34" fmla="val 3815"/>
              <a:gd name="f35" fmla="val 3782"/>
              <a:gd name="f36" fmla="val 3752"/>
              <a:gd name="f37" fmla="val 3726"/>
              <a:gd name="f38" fmla="val 68"/>
              <a:gd name="f39" fmla="val 3702"/>
              <a:gd name="f40" fmla="val 56"/>
              <a:gd name="f41" fmla="val 3679"/>
              <a:gd name="f42" fmla="val 44"/>
              <a:gd name="f43" fmla="val 3655"/>
              <a:gd name="f44" fmla="val 33"/>
              <a:gd name="f45" fmla="val 3630"/>
              <a:gd name="f46" fmla="val 22"/>
              <a:gd name="f47" fmla="val 3604"/>
              <a:gd name="f48" fmla="val 13"/>
              <a:gd name="f49" fmla="val 3575"/>
              <a:gd name="f50" fmla="val 7"/>
              <a:gd name="f51" fmla="val 3542"/>
              <a:gd name="f52" fmla="val 1"/>
              <a:gd name="f53" fmla="val 3504"/>
              <a:gd name="f54" fmla="val 3461"/>
              <a:gd name="f55" fmla="val 3418"/>
              <a:gd name="f56" fmla="val 3380"/>
              <a:gd name="f57" fmla="val 3347"/>
              <a:gd name="f58" fmla="val 3319"/>
              <a:gd name="f59" fmla="val 3292"/>
              <a:gd name="f60" fmla="val 3267"/>
              <a:gd name="f61" fmla="val 3244"/>
              <a:gd name="f62" fmla="val 3222"/>
              <a:gd name="f63" fmla="val 3197"/>
              <a:gd name="f64" fmla="val 3171"/>
              <a:gd name="f65" fmla="val 3142"/>
              <a:gd name="f66" fmla="val 3109"/>
              <a:gd name="f67" fmla="val 3071"/>
              <a:gd name="f68" fmla="val 3028"/>
              <a:gd name="f69" fmla="val 2985"/>
              <a:gd name="f70" fmla="val 2947"/>
              <a:gd name="f71" fmla="val 2914"/>
              <a:gd name="f72" fmla="val 2885"/>
              <a:gd name="f73" fmla="val 2858"/>
              <a:gd name="f74" fmla="val 2834"/>
              <a:gd name="f75" fmla="val 2787"/>
              <a:gd name="f76" fmla="val 2763"/>
              <a:gd name="f77" fmla="val 2736"/>
              <a:gd name="f78" fmla="val 2707"/>
              <a:gd name="f79" fmla="val 2674"/>
              <a:gd name="f80" fmla="val 2637"/>
              <a:gd name="f81" fmla="val 2593"/>
              <a:gd name="f82" fmla="val 2550"/>
              <a:gd name="f83" fmla="val 2512"/>
              <a:gd name="f84" fmla="val 2479"/>
              <a:gd name="f85" fmla="val 2451"/>
              <a:gd name="f86" fmla="val 2424"/>
              <a:gd name="f87" fmla="val 2401"/>
              <a:gd name="f88" fmla="val 2354"/>
              <a:gd name="f89" fmla="val 2329"/>
              <a:gd name="f90" fmla="val 2303"/>
              <a:gd name="f91" fmla="val 2274"/>
              <a:gd name="f92" fmla="val 2241"/>
              <a:gd name="f93" fmla="val 2203"/>
              <a:gd name="f94" fmla="val 2159"/>
              <a:gd name="f95" fmla="val 2117"/>
              <a:gd name="f96" fmla="val 2079"/>
              <a:gd name="f97" fmla="val 2046"/>
              <a:gd name="f98" fmla="val 2017"/>
              <a:gd name="f99" fmla="val 1991"/>
              <a:gd name="f100" fmla="val 1966"/>
              <a:gd name="f101" fmla="val 1943"/>
              <a:gd name="f102" fmla="val 1919"/>
              <a:gd name="f103" fmla="val 1896"/>
              <a:gd name="f104" fmla="val 1869"/>
              <a:gd name="f105" fmla="val 1841"/>
              <a:gd name="f106" fmla="val 1807"/>
              <a:gd name="f107" fmla="val 1770"/>
              <a:gd name="f108" fmla="val 1727"/>
              <a:gd name="f109" fmla="val 1683"/>
              <a:gd name="f110" fmla="val 1646"/>
              <a:gd name="f111" fmla="val 1613"/>
              <a:gd name="f112" fmla="val 1583"/>
              <a:gd name="f113" fmla="val 1557"/>
              <a:gd name="f114" fmla="val 1533"/>
              <a:gd name="f115" fmla="val 1509"/>
              <a:gd name="f116" fmla="val 1486"/>
              <a:gd name="f117" fmla="val 1461"/>
              <a:gd name="f118" fmla="val 1435"/>
              <a:gd name="f119" fmla="val 1406"/>
              <a:gd name="f120" fmla="val 1373"/>
              <a:gd name="f121" fmla="val 1335"/>
              <a:gd name="f122" fmla="val 1292"/>
              <a:gd name="f123" fmla="val 1249"/>
              <a:gd name="f124" fmla="val 1211"/>
              <a:gd name="f125" fmla="val 1178"/>
              <a:gd name="f126" fmla="val 1149"/>
              <a:gd name="f127" fmla="val 1123"/>
              <a:gd name="f128" fmla="val 1098"/>
              <a:gd name="f129" fmla="val 1076"/>
              <a:gd name="f130" fmla="val 1053"/>
              <a:gd name="f131" fmla="val 1028"/>
              <a:gd name="f132" fmla="val 1001"/>
              <a:gd name="f133" fmla="val 973"/>
              <a:gd name="f134" fmla="val 940"/>
              <a:gd name="f135" fmla="val 902"/>
              <a:gd name="f136" fmla="val 859"/>
              <a:gd name="f137" fmla="val 816"/>
              <a:gd name="f138" fmla="val 778"/>
              <a:gd name="f139" fmla="val 745"/>
              <a:gd name="f140" fmla="val 716"/>
              <a:gd name="f141" fmla="val 690"/>
              <a:gd name="f142" fmla="val 665"/>
              <a:gd name="f143" fmla="val 641"/>
              <a:gd name="f144" fmla="val 618"/>
              <a:gd name="f145" fmla="val 594"/>
              <a:gd name="f146" fmla="val 568"/>
              <a:gd name="f147" fmla="val 538"/>
              <a:gd name="f148" fmla="val 505"/>
              <a:gd name="f149" fmla="val 469"/>
              <a:gd name="f150" fmla="val 424"/>
              <a:gd name="f151" fmla="val 382"/>
              <a:gd name="f152" fmla="val 344"/>
              <a:gd name="f153" fmla="val 313"/>
              <a:gd name="f154" fmla="val 284"/>
              <a:gd name="f155" fmla="val 258"/>
              <a:gd name="f156" fmla="val 233"/>
              <a:gd name="f157" fmla="val 211"/>
              <a:gd name="f158" fmla="val 187"/>
              <a:gd name="f159" fmla="val 164"/>
              <a:gd name="f160" fmla="val 137"/>
              <a:gd name="f161" fmla="val 110"/>
              <a:gd name="f162" fmla="val 77"/>
              <a:gd name="f163" fmla="val 42"/>
              <a:gd name="f164" fmla="*/ f0 1 3025"/>
              <a:gd name="f165" fmla="*/ f1 1 4320"/>
              <a:gd name="f166" fmla="val f2"/>
              <a:gd name="f167" fmla="val f3"/>
              <a:gd name="f168" fmla="val f4"/>
              <a:gd name="f169" fmla="+- f168 0 f166"/>
              <a:gd name="f170" fmla="+- f167 0 f166"/>
              <a:gd name="f171" fmla="*/ f170 1 3025"/>
              <a:gd name="f172" fmla="*/ f169 1 4320"/>
              <a:gd name="f173" fmla="*/ 0 1 f171"/>
              <a:gd name="f174" fmla="*/ f167 1 f171"/>
              <a:gd name="f175" fmla="*/ 0 1 f172"/>
              <a:gd name="f176" fmla="*/ f168 1 f172"/>
              <a:gd name="f177" fmla="*/ f173 f164 1"/>
              <a:gd name="f178" fmla="*/ f174 f164 1"/>
              <a:gd name="f179" fmla="*/ f176 f165 1"/>
              <a:gd name="f180" fmla="*/ f175 f165 1"/>
            </a:gdLst>
            <a:ahLst/>
            <a:cxnLst>
              <a:cxn ang="3cd4">
                <a:pos x="hc" y="t"/>
              </a:cxn>
              <a:cxn ang="0">
                <a:pos x="r" y="vc"/>
              </a:cxn>
              <a:cxn ang="cd4">
                <a:pos x="hc" y="b"/>
              </a:cxn>
              <a:cxn ang="cd2">
                <a:pos x="l" y="vc"/>
              </a:cxn>
            </a:cxnLst>
            <a:rect l="f177" t="f180" r="f178" b="f179"/>
            <a:pathLst>
              <a:path w="3025" h="4320">
                <a:moveTo>
                  <a:pt x="f2" y="f2"/>
                </a:moveTo>
                <a:lnTo>
                  <a:pt x="f3" y="f2"/>
                </a:lnTo>
                <a:lnTo>
                  <a:pt x="f3" y="f4"/>
                </a:lnTo>
                <a:lnTo>
                  <a:pt x="f2"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29" y="f33"/>
                </a:lnTo>
                <a:lnTo>
                  <a:pt x="f27" y="f34"/>
                </a:lnTo>
                <a:lnTo>
                  <a:pt x="f25" y="f35"/>
                </a:lnTo>
                <a:lnTo>
                  <a:pt x="f23" y="f36"/>
                </a:lnTo>
                <a:lnTo>
                  <a:pt x="f21" y="f37"/>
                </a:lnTo>
                <a:lnTo>
                  <a:pt x="f38" y="f39"/>
                </a:lnTo>
                <a:lnTo>
                  <a:pt x="f40" y="f41"/>
                </a:lnTo>
                <a:lnTo>
                  <a:pt x="f42" y="f43"/>
                </a:lnTo>
                <a:lnTo>
                  <a:pt x="f44" y="f45"/>
                </a:lnTo>
                <a:lnTo>
                  <a:pt x="f46" y="f47"/>
                </a:lnTo>
                <a:lnTo>
                  <a:pt x="f48" y="f49"/>
                </a:lnTo>
                <a:lnTo>
                  <a:pt x="f50" y="f51"/>
                </a:lnTo>
                <a:lnTo>
                  <a:pt x="f52" y="f53"/>
                </a:lnTo>
                <a:lnTo>
                  <a:pt x="f2" y="f54"/>
                </a:lnTo>
                <a:lnTo>
                  <a:pt x="f52" y="f55"/>
                </a:lnTo>
                <a:lnTo>
                  <a:pt x="f50" y="f56"/>
                </a:lnTo>
                <a:lnTo>
                  <a:pt x="f48" y="f57"/>
                </a:lnTo>
                <a:lnTo>
                  <a:pt x="f46" y="f58"/>
                </a:lnTo>
                <a:lnTo>
                  <a:pt x="f44" y="f59"/>
                </a:lnTo>
                <a:lnTo>
                  <a:pt x="f42" y="f60"/>
                </a:lnTo>
                <a:lnTo>
                  <a:pt x="f40" y="f61"/>
                </a:lnTo>
                <a:lnTo>
                  <a:pt x="f38" y="f62"/>
                </a:lnTo>
                <a:lnTo>
                  <a:pt x="f21" y="f63"/>
                </a:lnTo>
                <a:lnTo>
                  <a:pt x="f23" y="f64"/>
                </a:lnTo>
                <a:lnTo>
                  <a:pt x="f25" y="f65"/>
                </a:lnTo>
                <a:lnTo>
                  <a:pt x="f27" y="f66"/>
                </a:lnTo>
                <a:lnTo>
                  <a:pt x="f29" y="f67"/>
                </a:lnTo>
                <a:lnTo>
                  <a:pt x="f31" y="f68"/>
                </a:lnTo>
                <a:lnTo>
                  <a:pt x="f29" y="f69"/>
                </a:lnTo>
                <a:lnTo>
                  <a:pt x="f27" y="f70"/>
                </a:lnTo>
                <a:lnTo>
                  <a:pt x="f25" y="f71"/>
                </a:lnTo>
                <a:lnTo>
                  <a:pt x="f23" y="f72"/>
                </a:lnTo>
                <a:lnTo>
                  <a:pt x="f21" y="f73"/>
                </a:lnTo>
                <a:lnTo>
                  <a:pt x="f38" y="f74"/>
                </a:lnTo>
                <a:lnTo>
                  <a:pt x="f42" y="f75"/>
                </a:lnTo>
                <a:lnTo>
                  <a:pt x="f44" y="f76"/>
                </a:lnTo>
                <a:lnTo>
                  <a:pt x="f46" y="f77"/>
                </a:lnTo>
                <a:lnTo>
                  <a:pt x="f48" y="f78"/>
                </a:lnTo>
                <a:lnTo>
                  <a:pt x="f50" y="f79"/>
                </a:lnTo>
                <a:lnTo>
                  <a:pt x="f52" y="f80"/>
                </a:lnTo>
                <a:lnTo>
                  <a:pt x="f2" y="f81"/>
                </a:lnTo>
                <a:lnTo>
                  <a:pt x="f52" y="f82"/>
                </a:lnTo>
                <a:lnTo>
                  <a:pt x="f50" y="f83"/>
                </a:lnTo>
                <a:lnTo>
                  <a:pt x="f48" y="f84"/>
                </a:lnTo>
                <a:lnTo>
                  <a:pt x="f46" y="f85"/>
                </a:lnTo>
                <a:lnTo>
                  <a:pt x="f44" y="f86"/>
                </a:lnTo>
                <a:lnTo>
                  <a:pt x="f42" y="f87"/>
                </a:lnTo>
                <a:lnTo>
                  <a:pt x="f38" y="f88"/>
                </a:lnTo>
                <a:lnTo>
                  <a:pt x="f21" y="f89"/>
                </a:lnTo>
                <a:lnTo>
                  <a:pt x="f23" y="f90"/>
                </a:lnTo>
                <a:lnTo>
                  <a:pt x="f25" y="f91"/>
                </a:lnTo>
                <a:lnTo>
                  <a:pt x="f27" y="f92"/>
                </a:lnTo>
                <a:lnTo>
                  <a:pt x="f29" y="f93"/>
                </a:lnTo>
                <a:lnTo>
                  <a:pt x="f31" y="f94"/>
                </a:lnTo>
                <a:lnTo>
                  <a:pt x="f29" y="f95"/>
                </a:lnTo>
                <a:lnTo>
                  <a:pt x="f27" y="f96"/>
                </a:lnTo>
                <a:lnTo>
                  <a:pt x="f25" y="f97"/>
                </a:lnTo>
                <a:lnTo>
                  <a:pt x="f23" y="f98"/>
                </a:lnTo>
                <a:lnTo>
                  <a:pt x="f21" y="f99"/>
                </a:lnTo>
                <a:lnTo>
                  <a:pt x="f38" y="f100"/>
                </a:lnTo>
                <a:lnTo>
                  <a:pt x="f40" y="f101"/>
                </a:lnTo>
                <a:lnTo>
                  <a:pt x="f42" y="f102"/>
                </a:lnTo>
                <a:lnTo>
                  <a:pt x="f44" y="f103"/>
                </a:lnTo>
                <a:lnTo>
                  <a:pt x="f46" y="f104"/>
                </a:lnTo>
                <a:lnTo>
                  <a:pt x="f48" y="f105"/>
                </a:lnTo>
                <a:lnTo>
                  <a:pt x="f50" y="f106"/>
                </a:lnTo>
                <a:lnTo>
                  <a:pt x="f52" y="f107"/>
                </a:lnTo>
                <a:lnTo>
                  <a:pt x="f2" y="f108"/>
                </a:lnTo>
                <a:lnTo>
                  <a:pt x="f52" y="f109"/>
                </a:lnTo>
                <a:lnTo>
                  <a:pt x="f50" y="f110"/>
                </a:lnTo>
                <a:lnTo>
                  <a:pt x="f48" y="f111"/>
                </a:lnTo>
                <a:lnTo>
                  <a:pt x="f46" y="f112"/>
                </a:lnTo>
                <a:lnTo>
                  <a:pt x="f44" y="f113"/>
                </a:lnTo>
                <a:lnTo>
                  <a:pt x="f42" y="f114"/>
                </a:lnTo>
                <a:lnTo>
                  <a:pt x="f40" y="f115"/>
                </a:lnTo>
                <a:lnTo>
                  <a:pt x="f38" y="f116"/>
                </a:lnTo>
                <a:lnTo>
                  <a:pt x="f21" y="f117"/>
                </a:lnTo>
                <a:lnTo>
                  <a:pt x="f23" y="f118"/>
                </a:lnTo>
                <a:lnTo>
                  <a:pt x="f25" y="f119"/>
                </a:lnTo>
                <a:lnTo>
                  <a:pt x="f27" y="f120"/>
                </a:lnTo>
                <a:lnTo>
                  <a:pt x="f29" y="f121"/>
                </a:lnTo>
                <a:lnTo>
                  <a:pt x="f31" y="f122"/>
                </a:lnTo>
                <a:lnTo>
                  <a:pt x="f29" y="f123"/>
                </a:lnTo>
                <a:lnTo>
                  <a:pt x="f27" y="f124"/>
                </a:lnTo>
                <a:lnTo>
                  <a:pt x="f25" y="f125"/>
                </a:lnTo>
                <a:lnTo>
                  <a:pt x="f23" y="f126"/>
                </a:lnTo>
                <a:lnTo>
                  <a:pt x="f21" y="f127"/>
                </a:lnTo>
                <a:lnTo>
                  <a:pt x="f38" y="f128"/>
                </a:lnTo>
                <a:lnTo>
                  <a:pt x="f40" y="f129"/>
                </a:lnTo>
                <a:lnTo>
                  <a:pt x="f42" y="f130"/>
                </a:lnTo>
                <a:lnTo>
                  <a:pt x="f44" y="f131"/>
                </a:lnTo>
                <a:lnTo>
                  <a:pt x="f46" y="f132"/>
                </a:lnTo>
                <a:lnTo>
                  <a:pt x="f48" y="f133"/>
                </a:lnTo>
                <a:lnTo>
                  <a:pt x="f50" y="f134"/>
                </a:lnTo>
                <a:lnTo>
                  <a:pt x="f52" y="f135"/>
                </a:lnTo>
                <a:lnTo>
                  <a:pt x="f2" y="f136"/>
                </a:lnTo>
                <a:lnTo>
                  <a:pt x="f52" y="f137"/>
                </a:lnTo>
                <a:lnTo>
                  <a:pt x="f50" y="f138"/>
                </a:lnTo>
                <a:lnTo>
                  <a:pt x="f48" y="f139"/>
                </a:lnTo>
                <a:lnTo>
                  <a:pt x="f46" y="f140"/>
                </a:lnTo>
                <a:lnTo>
                  <a:pt x="f44" y="f141"/>
                </a:lnTo>
                <a:lnTo>
                  <a:pt x="f42" y="f142"/>
                </a:lnTo>
                <a:lnTo>
                  <a:pt x="f40" y="f143"/>
                </a:lnTo>
                <a:lnTo>
                  <a:pt x="f38" y="f144"/>
                </a:lnTo>
                <a:lnTo>
                  <a:pt x="f21" y="f145"/>
                </a:lnTo>
                <a:lnTo>
                  <a:pt x="f23" y="f146"/>
                </a:lnTo>
                <a:lnTo>
                  <a:pt x="f25" y="f147"/>
                </a:lnTo>
                <a:lnTo>
                  <a:pt x="f27" y="f148"/>
                </a:lnTo>
                <a:lnTo>
                  <a:pt x="f29" y="f149"/>
                </a:lnTo>
                <a:lnTo>
                  <a:pt x="f31" y="f150"/>
                </a:lnTo>
                <a:lnTo>
                  <a:pt x="f29" y="f151"/>
                </a:lnTo>
                <a:lnTo>
                  <a:pt x="f27" y="f152"/>
                </a:lnTo>
                <a:lnTo>
                  <a:pt x="f25" y="f153"/>
                </a:lnTo>
                <a:lnTo>
                  <a:pt x="f23" y="f154"/>
                </a:lnTo>
                <a:lnTo>
                  <a:pt x="f21" y="f155"/>
                </a:lnTo>
                <a:lnTo>
                  <a:pt x="f19" y="f156"/>
                </a:lnTo>
                <a:lnTo>
                  <a:pt x="f17" y="f157"/>
                </a:lnTo>
                <a:lnTo>
                  <a:pt x="f15" y="f158"/>
                </a:lnTo>
                <a:lnTo>
                  <a:pt x="f13" y="f159"/>
                </a:lnTo>
                <a:lnTo>
                  <a:pt x="f11" y="f160"/>
                </a:lnTo>
                <a:lnTo>
                  <a:pt x="f9" y="f161"/>
                </a:lnTo>
                <a:lnTo>
                  <a:pt x="f7" y="f162"/>
                </a:lnTo>
                <a:lnTo>
                  <a:pt x="f5" y="f163"/>
                </a:lnTo>
                <a:lnTo>
                  <a:pt x="f2" y="f2"/>
                </a:lnTo>
                <a:close/>
              </a:path>
            </a:pathLst>
          </a:custGeom>
          <a:solidFill>
            <a:srgbClr val="2A1A00"/>
          </a:solidFill>
          <a:ln cap="flat">
            <a:noFill/>
            <a:prstDash val="solid"/>
          </a:ln>
        </p:spPr>
        <p:txBody>
          <a:bodyPr lIns="0" tIns="0" rIns="0" bIns="0"/>
          <a:lstStyle/>
          <a:p>
            <a:endParaRPr lang="en-GB"/>
          </a:p>
        </p:txBody>
      </p:sp>
      <p:sp>
        <p:nvSpPr>
          <p:cNvPr id="4" name="Rectangle 11" title="left edge border">
            <a:extLst>
              <a:ext uri="{FF2B5EF4-FFF2-40B4-BE49-F238E27FC236}">
                <a16:creationId xmlns:a16="http://schemas.microsoft.com/office/drawing/2014/main" id="{67F26F40-90AC-4FBD-AAA2-3E5725BCDD02}"/>
              </a:ext>
            </a:extLst>
          </p:cNvPr>
          <p:cNvSpPr/>
          <p:nvPr/>
        </p:nvSpPr>
        <p:spPr>
          <a:xfrm>
            <a:off x="0" y="0"/>
            <a:ext cx="283464" cy="6858000"/>
          </a:xfrm>
          <a:prstGeom prst="rect">
            <a:avLst/>
          </a:prstGeom>
          <a:solidFill>
            <a:srgbClr val="F8B323"/>
          </a:solidFill>
          <a:ln cap="flat">
            <a:noFill/>
            <a:prstDash val="solid"/>
          </a:ln>
        </p:spPr>
        <p:txBody>
          <a:bodyPr lIns="0" tIns="0" rIns="0" bIns="0"/>
          <a:lstStyle/>
          <a:p>
            <a:endParaRPr lang="en-GB"/>
          </a:p>
        </p:txBody>
      </p:sp>
      <p:sp>
        <p:nvSpPr>
          <p:cNvPr id="5" name="Title 1">
            <a:extLst>
              <a:ext uri="{FF2B5EF4-FFF2-40B4-BE49-F238E27FC236}">
                <a16:creationId xmlns:a16="http://schemas.microsoft.com/office/drawing/2014/main" id="{E0A3B23C-1C00-4148-82D0-D1E80EC0724A}"/>
              </a:ext>
            </a:extLst>
          </p:cNvPr>
          <p:cNvSpPr txBox="1">
            <a:spLocks noGrp="1"/>
          </p:cNvSpPr>
          <p:nvPr>
            <p:ph type="title"/>
          </p:nvPr>
        </p:nvSpPr>
        <p:spPr>
          <a:xfrm>
            <a:off x="8337883" y="457200"/>
            <a:ext cx="3092116" cy="1196666"/>
          </a:xfrm>
        </p:spPr>
        <p:txBody>
          <a:bodyPr anchor="b"/>
          <a:lstStyle>
            <a:lvl1pPr>
              <a:lnSpc>
                <a:spcPct val="100000"/>
              </a:lnSpc>
              <a:defRPr sz="1900" b="1" spc="300">
                <a:solidFill>
                  <a:srgbClr val="F8B323"/>
                </a:solidFill>
                <a:latin typeface="Gill Sans MT"/>
              </a:defRPr>
            </a:lvl1pPr>
          </a:lstStyle>
          <a:p>
            <a:pPr lvl="0"/>
            <a:r>
              <a:rPr lang="en-US"/>
              <a:t>Click to edit Master title style</a:t>
            </a:r>
          </a:p>
        </p:txBody>
      </p:sp>
      <p:sp>
        <p:nvSpPr>
          <p:cNvPr id="6" name="Text Placeholder 3">
            <a:extLst>
              <a:ext uri="{FF2B5EF4-FFF2-40B4-BE49-F238E27FC236}">
                <a16:creationId xmlns:a16="http://schemas.microsoft.com/office/drawing/2014/main" id="{56E1DCCF-5D2D-4028-9938-E194B14F6281}"/>
              </a:ext>
            </a:extLst>
          </p:cNvPr>
          <p:cNvSpPr txBox="1">
            <a:spLocks noGrp="1"/>
          </p:cNvSpPr>
          <p:nvPr>
            <p:ph type="body" idx="2"/>
          </p:nvPr>
        </p:nvSpPr>
        <p:spPr>
          <a:xfrm>
            <a:off x="8337883" y="1741337"/>
            <a:ext cx="3092116" cy="4164168"/>
          </a:xfrm>
        </p:spPr>
        <p:txBody>
          <a:bodyPr/>
          <a:lstStyle>
            <a:lvl1pPr marL="0" indent="0">
              <a:lnSpc>
                <a:spcPct val="120000"/>
              </a:lnSpc>
              <a:spcBef>
                <a:spcPts val="1200"/>
              </a:spcBef>
              <a:buNone/>
              <a:defRPr sz="1600">
                <a:solidFill>
                  <a:srgbClr val="F3F3F2"/>
                </a:solidFill>
              </a:defRPr>
            </a:lvl1pPr>
          </a:lstStyle>
          <a:p>
            <a:pPr lvl="0"/>
            <a:r>
              <a:rPr lang="en-US"/>
              <a:t>Click to edit Master text styles</a:t>
            </a:r>
          </a:p>
        </p:txBody>
      </p:sp>
      <p:sp>
        <p:nvSpPr>
          <p:cNvPr id="7" name="Date Placeholder 4">
            <a:extLst>
              <a:ext uri="{FF2B5EF4-FFF2-40B4-BE49-F238E27FC236}">
                <a16:creationId xmlns:a16="http://schemas.microsoft.com/office/drawing/2014/main" id="{439A5CD2-4EA6-4CB8-9E3C-28D7B6CE84C4}"/>
              </a:ext>
            </a:extLst>
          </p:cNvPr>
          <p:cNvSpPr txBox="1">
            <a:spLocks noGrp="1"/>
          </p:cNvSpPr>
          <p:nvPr>
            <p:ph type="dt" sz="half" idx="7"/>
          </p:nvPr>
        </p:nvSpPr>
        <p:spPr>
          <a:xfrm>
            <a:off x="765947" y="6375681"/>
            <a:ext cx="1232455" cy="348459"/>
          </a:xfrm>
        </p:spPr>
        <p:txBody>
          <a:bodyPr/>
          <a:lstStyle>
            <a:lvl1pPr>
              <a:defRPr/>
            </a:lvl1pPr>
          </a:lstStyle>
          <a:p>
            <a:pPr lvl="0"/>
            <a:fld id="{15043967-F8B6-4659-9E10-25C97A49486E}" type="datetime1">
              <a:rPr lang="en-US"/>
              <a:pPr lvl="0"/>
              <a:t>7/18/2019</a:t>
            </a:fld>
            <a:endParaRPr lang="en-US"/>
          </a:p>
        </p:txBody>
      </p:sp>
      <p:sp>
        <p:nvSpPr>
          <p:cNvPr id="8" name="Footer Placeholder 5">
            <a:extLst>
              <a:ext uri="{FF2B5EF4-FFF2-40B4-BE49-F238E27FC236}">
                <a16:creationId xmlns:a16="http://schemas.microsoft.com/office/drawing/2014/main" id="{2B3CFCB2-7AE2-4219-A1E8-C847FA54FA7E}"/>
              </a:ext>
            </a:extLst>
          </p:cNvPr>
          <p:cNvSpPr txBox="1">
            <a:spLocks noGrp="1"/>
          </p:cNvSpPr>
          <p:nvPr>
            <p:ph type="ftr" sz="quarter" idx="9"/>
          </p:nvPr>
        </p:nvSpPr>
        <p:spPr>
          <a:xfrm>
            <a:off x="2103622" y="6375681"/>
            <a:ext cx="3482181" cy="345798"/>
          </a:xfrm>
        </p:spPr>
        <p:txBody>
          <a:bodyPr/>
          <a:lstStyle>
            <a:lvl1pPr>
              <a:defRPr/>
            </a:lvl1pPr>
          </a:lstStyle>
          <a:p>
            <a:pPr lvl="0"/>
            <a:endParaRPr lang="en-US"/>
          </a:p>
        </p:txBody>
      </p:sp>
      <p:sp>
        <p:nvSpPr>
          <p:cNvPr id="9" name="Slide Number Placeholder 6">
            <a:extLst>
              <a:ext uri="{FF2B5EF4-FFF2-40B4-BE49-F238E27FC236}">
                <a16:creationId xmlns:a16="http://schemas.microsoft.com/office/drawing/2014/main" id="{20028A4B-8AB4-46C0-8574-48620C03AEA0}"/>
              </a:ext>
            </a:extLst>
          </p:cNvPr>
          <p:cNvSpPr txBox="1">
            <a:spLocks noGrp="1"/>
          </p:cNvSpPr>
          <p:nvPr>
            <p:ph type="sldNum" sz="quarter" idx="8"/>
          </p:nvPr>
        </p:nvSpPr>
        <p:spPr>
          <a:xfrm>
            <a:off x="5687568" y="6375681"/>
            <a:ext cx="1234440" cy="345798"/>
          </a:xfrm>
        </p:spPr>
        <p:txBody>
          <a:bodyPr/>
          <a:lstStyle>
            <a:lvl1pPr>
              <a:defRPr/>
            </a:lvl1pPr>
          </a:lstStyle>
          <a:p>
            <a:pPr lvl="0"/>
            <a:fld id="{A7F3B132-D28E-40C6-9685-E638D3D467F9}" type="slidenum">
              <a:t>‹#›</a:t>
            </a:fld>
            <a:endParaRPr lang="en-US"/>
          </a:p>
        </p:txBody>
      </p:sp>
    </p:spTree>
    <p:extLst>
      <p:ext uri="{BB962C8B-B14F-4D97-AF65-F5344CB8AC3E}">
        <p14:creationId xmlns:p14="http://schemas.microsoft.com/office/powerpoint/2010/main" val="4050842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26A08-B062-4D46-9987-886A1956D94C}"/>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BF88E275-2D46-4DDB-99BA-633E5A2584F9}"/>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F6DF8A-D8ED-44B9-94E4-EB3397D5ECD6}"/>
              </a:ext>
            </a:extLst>
          </p:cNvPr>
          <p:cNvSpPr txBox="1">
            <a:spLocks noGrp="1"/>
          </p:cNvSpPr>
          <p:nvPr>
            <p:ph type="dt" sz="half" idx="7"/>
          </p:nvPr>
        </p:nvSpPr>
        <p:spPr/>
        <p:txBody>
          <a:bodyPr/>
          <a:lstStyle>
            <a:lvl1pPr>
              <a:defRPr/>
            </a:lvl1pPr>
          </a:lstStyle>
          <a:p>
            <a:pPr lvl="0"/>
            <a:fld id="{BD1B277D-CB02-485A-AEEA-41E99E81639F}" type="datetime1">
              <a:rPr lang="en-US"/>
              <a:pPr lvl="0"/>
              <a:t>7/18/2019</a:t>
            </a:fld>
            <a:endParaRPr lang="en-US"/>
          </a:p>
        </p:txBody>
      </p:sp>
      <p:sp>
        <p:nvSpPr>
          <p:cNvPr id="5" name="Footer Placeholder 4">
            <a:extLst>
              <a:ext uri="{FF2B5EF4-FFF2-40B4-BE49-F238E27FC236}">
                <a16:creationId xmlns:a16="http://schemas.microsoft.com/office/drawing/2014/main" id="{93DDE29F-8046-4733-833B-2D99F412E3BD}"/>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42592265-7832-40ED-B5A7-68EF9FD50D82}"/>
              </a:ext>
            </a:extLst>
          </p:cNvPr>
          <p:cNvSpPr txBox="1">
            <a:spLocks noGrp="1"/>
          </p:cNvSpPr>
          <p:nvPr>
            <p:ph type="sldNum" sz="quarter" idx="8"/>
          </p:nvPr>
        </p:nvSpPr>
        <p:spPr/>
        <p:txBody>
          <a:bodyPr/>
          <a:lstStyle>
            <a:lvl1pPr>
              <a:defRPr/>
            </a:lvl1pPr>
          </a:lstStyle>
          <a:p>
            <a:pPr lvl="0"/>
            <a:fld id="{C73C0A34-823E-43DB-9BF4-51580B2E8D7A}" type="slidenum">
              <a:t>‹#›</a:t>
            </a:fld>
            <a:endParaRPr lang="en-US"/>
          </a:p>
        </p:txBody>
      </p:sp>
    </p:spTree>
    <p:extLst>
      <p:ext uri="{BB962C8B-B14F-4D97-AF65-F5344CB8AC3E}">
        <p14:creationId xmlns:p14="http://schemas.microsoft.com/office/powerpoint/2010/main" val="1524079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C3A15F-EBFC-4849-BDD2-3876B09EA1CC}"/>
              </a:ext>
            </a:extLst>
          </p:cNvPr>
          <p:cNvSpPr txBox="1">
            <a:spLocks noGrp="1"/>
          </p:cNvSpPr>
          <p:nvPr>
            <p:ph type="title" orient="vert"/>
          </p:nvPr>
        </p:nvSpPr>
        <p:spPr>
          <a:xfrm>
            <a:off x="10066318" y="382383"/>
            <a:ext cx="1492136" cy="5600407"/>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93BB3364-7B15-46CB-A953-592ED8F8C883}"/>
              </a:ext>
            </a:extLst>
          </p:cNvPr>
          <p:cNvSpPr txBox="1">
            <a:spLocks noGrp="1"/>
          </p:cNvSpPr>
          <p:nvPr>
            <p:ph type="body" orient="vert" idx="1"/>
          </p:nvPr>
        </p:nvSpPr>
        <p:spPr>
          <a:xfrm>
            <a:off x="1257300" y="382383"/>
            <a:ext cx="8392582" cy="5600407"/>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7B9495-8963-4F0D-827A-A1C3264C8EF4}"/>
              </a:ext>
            </a:extLst>
          </p:cNvPr>
          <p:cNvSpPr txBox="1">
            <a:spLocks noGrp="1"/>
          </p:cNvSpPr>
          <p:nvPr>
            <p:ph type="dt" sz="half" idx="7"/>
          </p:nvPr>
        </p:nvSpPr>
        <p:spPr/>
        <p:txBody>
          <a:bodyPr/>
          <a:lstStyle>
            <a:lvl1pPr>
              <a:defRPr/>
            </a:lvl1pPr>
          </a:lstStyle>
          <a:p>
            <a:pPr lvl="0"/>
            <a:fld id="{0CBDDA41-A0F3-452D-BBBA-4D455B677AD7}" type="datetime1">
              <a:rPr lang="en-US"/>
              <a:pPr lvl="0"/>
              <a:t>7/18/2019</a:t>
            </a:fld>
            <a:endParaRPr lang="en-US"/>
          </a:p>
        </p:txBody>
      </p:sp>
      <p:sp>
        <p:nvSpPr>
          <p:cNvPr id="5" name="Footer Placeholder 4">
            <a:extLst>
              <a:ext uri="{FF2B5EF4-FFF2-40B4-BE49-F238E27FC236}">
                <a16:creationId xmlns:a16="http://schemas.microsoft.com/office/drawing/2014/main" id="{FA263B82-4ADC-4CF7-9ECA-932B3DF1ED55}"/>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D2D0FC6F-A6D8-40E6-B230-7A96E1A5C441}"/>
              </a:ext>
            </a:extLst>
          </p:cNvPr>
          <p:cNvSpPr txBox="1">
            <a:spLocks noGrp="1"/>
          </p:cNvSpPr>
          <p:nvPr>
            <p:ph type="sldNum" sz="quarter" idx="8"/>
          </p:nvPr>
        </p:nvSpPr>
        <p:spPr/>
        <p:txBody>
          <a:bodyPr/>
          <a:lstStyle>
            <a:lvl1pPr>
              <a:defRPr/>
            </a:lvl1pPr>
          </a:lstStyle>
          <a:p>
            <a:pPr lvl="0"/>
            <a:fld id="{CFB55EE9-EAF4-40ED-A36A-1ECA4E6D3A6A}" type="slidenum">
              <a:t>‹#›</a:t>
            </a:fld>
            <a:endParaRPr lang="en-US"/>
          </a:p>
        </p:txBody>
      </p:sp>
    </p:spTree>
    <p:extLst>
      <p:ext uri="{BB962C8B-B14F-4D97-AF65-F5344CB8AC3E}">
        <p14:creationId xmlns:p14="http://schemas.microsoft.com/office/powerpoint/2010/main" val="2202323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3F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AF499C-35B4-494E-AD10-DFD1072A146B}"/>
              </a:ext>
            </a:extLst>
          </p:cNvPr>
          <p:cNvSpPr txBox="1">
            <a:spLocks noGrp="1"/>
          </p:cNvSpPr>
          <p:nvPr>
            <p:ph type="title"/>
          </p:nvPr>
        </p:nvSpPr>
        <p:spPr>
          <a:xfrm>
            <a:off x="1251676" y="382383"/>
            <a:ext cx="10178323" cy="1492136"/>
          </a:xfrm>
          <a:prstGeom prst="rect">
            <a:avLst/>
          </a:prstGeom>
          <a:noFill/>
          <a:ln>
            <a:noFill/>
          </a:ln>
        </p:spPr>
        <p:txBody>
          <a:bodyPr vert="horz" wrap="square" lIns="91440" tIns="45720" rIns="91440" bIns="45720" anchor="t"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1A533C06-7198-4396-B121-AA118122017C}"/>
              </a:ext>
            </a:extLst>
          </p:cNvPr>
          <p:cNvSpPr txBox="1">
            <a:spLocks noGrp="1"/>
          </p:cNvSpPr>
          <p:nvPr>
            <p:ph type="body" idx="1"/>
          </p:nvPr>
        </p:nvSpPr>
        <p:spPr>
          <a:xfrm>
            <a:off x="1251676" y="2286000"/>
            <a:ext cx="10178323" cy="3593591"/>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4A85C4-4DF1-458F-A6FB-4887B078A6AC}"/>
              </a:ext>
            </a:extLst>
          </p:cNvPr>
          <p:cNvSpPr txBox="1">
            <a:spLocks noGrp="1"/>
          </p:cNvSpPr>
          <p:nvPr>
            <p:ph type="dt" sz="half" idx="2"/>
          </p:nvPr>
        </p:nvSpPr>
        <p:spPr>
          <a:xfrm>
            <a:off x="1251676" y="6375681"/>
            <a:ext cx="2329717" cy="34845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0" baseline="0">
                <a:solidFill>
                  <a:srgbClr val="595959"/>
                </a:solidFill>
                <a:uFillTx/>
                <a:latin typeface="Gill Sans MT"/>
              </a:defRPr>
            </a:lvl1pPr>
          </a:lstStyle>
          <a:p>
            <a:pPr lvl="0"/>
            <a:fld id="{E57B2BF1-7606-4B8B-86EE-C017C19D0538}" type="datetime1">
              <a:rPr lang="en-US"/>
              <a:pPr lvl="0"/>
              <a:t>7/18/2019</a:t>
            </a:fld>
            <a:endParaRPr lang="en-US"/>
          </a:p>
        </p:txBody>
      </p:sp>
      <p:sp>
        <p:nvSpPr>
          <p:cNvPr id="5" name="Footer Placeholder 4">
            <a:extLst>
              <a:ext uri="{FF2B5EF4-FFF2-40B4-BE49-F238E27FC236}">
                <a16:creationId xmlns:a16="http://schemas.microsoft.com/office/drawing/2014/main" id="{62A8C3D9-B081-40CB-A77C-550905E58240}"/>
              </a:ext>
            </a:extLst>
          </p:cNvPr>
          <p:cNvSpPr txBox="1">
            <a:spLocks noGrp="1"/>
          </p:cNvSpPr>
          <p:nvPr>
            <p:ph type="ftr" sz="quarter" idx="3"/>
          </p:nvPr>
        </p:nvSpPr>
        <p:spPr>
          <a:xfrm>
            <a:off x="4038603" y="6375681"/>
            <a:ext cx="4114800" cy="345798"/>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US" sz="1200" b="0" i="0" u="none" strike="noStrike" kern="1200" cap="none" spc="0" baseline="0">
                <a:solidFill>
                  <a:srgbClr val="595959"/>
                </a:solidFill>
                <a:uFillTx/>
                <a:latin typeface="Gill Sans MT"/>
              </a:defRPr>
            </a:lvl1pPr>
          </a:lstStyle>
          <a:p>
            <a:pPr lvl="0"/>
            <a:endParaRPr lang="en-US"/>
          </a:p>
        </p:txBody>
      </p:sp>
      <p:sp>
        <p:nvSpPr>
          <p:cNvPr id="6" name="Slide Number Placeholder 5">
            <a:extLst>
              <a:ext uri="{FF2B5EF4-FFF2-40B4-BE49-F238E27FC236}">
                <a16:creationId xmlns:a16="http://schemas.microsoft.com/office/drawing/2014/main" id="{3013DBDD-74E2-4214-8104-1D08D5E0D96E}"/>
              </a:ext>
            </a:extLst>
          </p:cNvPr>
          <p:cNvSpPr txBox="1">
            <a:spLocks noGrp="1"/>
          </p:cNvSpPr>
          <p:nvPr>
            <p:ph type="sldNum" sz="quarter" idx="4"/>
          </p:nvPr>
        </p:nvSpPr>
        <p:spPr>
          <a:xfrm>
            <a:off x="8610603" y="6375681"/>
            <a:ext cx="2819396" cy="345798"/>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200" b="0" i="0" u="none" strike="noStrike" kern="1200" cap="none" spc="0" baseline="0">
                <a:solidFill>
                  <a:srgbClr val="595959"/>
                </a:solidFill>
                <a:uFillTx/>
                <a:latin typeface="Gill Sans MT"/>
              </a:defRPr>
            </a:lvl1pPr>
          </a:lstStyle>
          <a:p>
            <a:pPr lvl="0"/>
            <a:fld id="{CE1BBCE4-F240-48FD-98F3-F74EF9E308D9}" type="slidenum">
              <a:t>‹#›</a:t>
            </a:fld>
            <a:endParaRPr lang="en-US"/>
          </a:p>
        </p:txBody>
      </p:sp>
      <p:sp>
        <p:nvSpPr>
          <p:cNvPr id="7" name="Freeform 6" title="Left scallop edge">
            <a:extLst>
              <a:ext uri="{FF2B5EF4-FFF2-40B4-BE49-F238E27FC236}">
                <a16:creationId xmlns:a16="http://schemas.microsoft.com/office/drawing/2014/main" id="{25B41A9B-15A5-42CE-9C76-36FD88D48C12}"/>
              </a:ext>
            </a:extLst>
          </p:cNvPr>
          <p:cNvSpPr/>
          <p:nvPr/>
        </p:nvSpPr>
        <p:spPr>
          <a:xfrm>
            <a:off x="0" y="0"/>
            <a:ext cx="885825" cy="6858000"/>
          </a:xfrm>
          <a:custGeom>
            <a:avLst/>
            <a:gdLst>
              <a:gd name="f0" fmla="val w"/>
              <a:gd name="f1" fmla="val h"/>
              <a:gd name="f2" fmla="val 0"/>
              <a:gd name="f3" fmla="val 558"/>
              <a:gd name="f4" fmla="val 4320"/>
              <a:gd name="f5" fmla="val 447"/>
              <a:gd name="f6" fmla="val 448"/>
              <a:gd name="f7" fmla="val 43"/>
              <a:gd name="f8" fmla="val 453"/>
              <a:gd name="f9" fmla="val 81"/>
              <a:gd name="f10" fmla="val 460"/>
              <a:gd name="f11" fmla="val 114"/>
              <a:gd name="f12" fmla="val 469"/>
              <a:gd name="f13" fmla="val 143"/>
              <a:gd name="f14" fmla="val 479"/>
              <a:gd name="f15" fmla="val 169"/>
              <a:gd name="f16" fmla="val 491"/>
              <a:gd name="f17" fmla="val 192"/>
              <a:gd name="f18" fmla="val 503"/>
              <a:gd name="f19" fmla="val 216"/>
              <a:gd name="f20" fmla="val 515"/>
              <a:gd name="f21" fmla="val 240"/>
              <a:gd name="f22" fmla="val 525"/>
              <a:gd name="f23" fmla="val 263"/>
              <a:gd name="f24" fmla="val 535"/>
              <a:gd name="f25" fmla="val 289"/>
              <a:gd name="f26" fmla="val 545"/>
              <a:gd name="f27" fmla="val 318"/>
              <a:gd name="f28" fmla="val 552"/>
              <a:gd name="f29" fmla="val 351"/>
              <a:gd name="f30" fmla="val 556"/>
              <a:gd name="f31" fmla="val 389"/>
              <a:gd name="f32" fmla="val 432"/>
              <a:gd name="f33" fmla="val 475"/>
              <a:gd name="f34" fmla="val 513"/>
              <a:gd name="f35" fmla="val 546"/>
              <a:gd name="f36" fmla="val 575"/>
              <a:gd name="f37" fmla="val 601"/>
              <a:gd name="f38" fmla="val 624"/>
              <a:gd name="f39" fmla="val 648"/>
              <a:gd name="f40" fmla="val 672"/>
              <a:gd name="f41" fmla="val 695"/>
              <a:gd name="f42" fmla="val 721"/>
              <a:gd name="f43" fmla="val 750"/>
              <a:gd name="f44" fmla="val 783"/>
              <a:gd name="f45" fmla="val 821"/>
              <a:gd name="f46" fmla="val 864"/>
              <a:gd name="f47" fmla="val 907"/>
              <a:gd name="f48" fmla="val 945"/>
              <a:gd name="f49" fmla="val 978"/>
              <a:gd name="f50" fmla="val 1007"/>
              <a:gd name="f51" fmla="val 1033"/>
              <a:gd name="f52" fmla="val 1056"/>
              <a:gd name="f53" fmla="val 1080"/>
              <a:gd name="f54" fmla="val 1104"/>
              <a:gd name="f55" fmla="val 1127"/>
              <a:gd name="f56" fmla="val 1153"/>
              <a:gd name="f57" fmla="val 1182"/>
              <a:gd name="f58" fmla="val 1215"/>
              <a:gd name="f59" fmla="val 1253"/>
              <a:gd name="f60" fmla="val 1296"/>
              <a:gd name="f61" fmla="val 1339"/>
              <a:gd name="f62" fmla="val 1377"/>
              <a:gd name="f63" fmla="val 1410"/>
              <a:gd name="f64" fmla="val 1439"/>
              <a:gd name="f65" fmla="val 1465"/>
              <a:gd name="f66" fmla="val 1488"/>
              <a:gd name="f67" fmla="val 1512"/>
              <a:gd name="f68" fmla="val 1536"/>
              <a:gd name="f69" fmla="val 1559"/>
              <a:gd name="f70" fmla="val 1585"/>
              <a:gd name="f71" fmla="val 1614"/>
              <a:gd name="f72" fmla="val 1647"/>
              <a:gd name="f73" fmla="val 1685"/>
              <a:gd name="f74" fmla="val 1728"/>
              <a:gd name="f75" fmla="val 1771"/>
              <a:gd name="f76" fmla="val 1809"/>
              <a:gd name="f77" fmla="val 1842"/>
              <a:gd name="f78" fmla="val 1871"/>
              <a:gd name="f79" fmla="val 1897"/>
              <a:gd name="f80" fmla="val 1920"/>
              <a:gd name="f81" fmla="val 1944"/>
              <a:gd name="f82" fmla="val 1968"/>
              <a:gd name="f83" fmla="val 1991"/>
              <a:gd name="f84" fmla="val 2017"/>
              <a:gd name="f85" fmla="val 2046"/>
              <a:gd name="f86" fmla="val 2079"/>
              <a:gd name="f87" fmla="val 2117"/>
              <a:gd name="f88" fmla="val 2159"/>
              <a:gd name="f89" fmla="val 2203"/>
              <a:gd name="f90" fmla="val 2241"/>
              <a:gd name="f91" fmla="val 2274"/>
              <a:gd name="f92" fmla="val 2303"/>
              <a:gd name="f93" fmla="val 2329"/>
              <a:gd name="f94" fmla="val 2352"/>
              <a:gd name="f95" fmla="val 2376"/>
              <a:gd name="f96" fmla="val 2400"/>
              <a:gd name="f97" fmla="val 2423"/>
              <a:gd name="f98" fmla="val 2449"/>
              <a:gd name="f99" fmla="val 2478"/>
              <a:gd name="f100" fmla="val 2511"/>
              <a:gd name="f101" fmla="val 2549"/>
              <a:gd name="f102" fmla="val 2592"/>
              <a:gd name="f103" fmla="val 2635"/>
              <a:gd name="f104" fmla="val 2673"/>
              <a:gd name="f105" fmla="val 2706"/>
              <a:gd name="f106" fmla="val 2735"/>
              <a:gd name="f107" fmla="val 2761"/>
              <a:gd name="f108" fmla="val 2784"/>
              <a:gd name="f109" fmla="val 2832"/>
              <a:gd name="f110" fmla="val 2855"/>
              <a:gd name="f111" fmla="val 2881"/>
              <a:gd name="f112" fmla="val 2910"/>
              <a:gd name="f113" fmla="val 2943"/>
              <a:gd name="f114" fmla="val 2981"/>
              <a:gd name="f115" fmla="val 3024"/>
              <a:gd name="f116" fmla="val 3067"/>
              <a:gd name="f117" fmla="val 3105"/>
              <a:gd name="f118" fmla="val 3138"/>
              <a:gd name="f119" fmla="val 3167"/>
              <a:gd name="f120" fmla="val 3193"/>
              <a:gd name="f121" fmla="val 3216"/>
              <a:gd name="f122" fmla="val 3240"/>
              <a:gd name="f123" fmla="val 3264"/>
              <a:gd name="f124" fmla="val 3287"/>
              <a:gd name="f125" fmla="val 3313"/>
              <a:gd name="f126" fmla="val 3342"/>
              <a:gd name="f127" fmla="val 3375"/>
              <a:gd name="f128" fmla="val 3413"/>
              <a:gd name="f129" fmla="val 3456"/>
              <a:gd name="f130" fmla="val 3499"/>
              <a:gd name="f131" fmla="val 3537"/>
              <a:gd name="f132" fmla="val 3570"/>
              <a:gd name="f133" fmla="val 3599"/>
              <a:gd name="f134" fmla="val 3625"/>
              <a:gd name="f135" fmla="val 3648"/>
              <a:gd name="f136" fmla="val 3672"/>
              <a:gd name="f137" fmla="val 3696"/>
              <a:gd name="f138" fmla="val 3719"/>
              <a:gd name="f139" fmla="val 3745"/>
              <a:gd name="f140" fmla="val 3774"/>
              <a:gd name="f141" fmla="val 3807"/>
              <a:gd name="f142" fmla="val 3845"/>
              <a:gd name="f143" fmla="val 3888"/>
              <a:gd name="f144" fmla="val 3931"/>
              <a:gd name="f145" fmla="val 3969"/>
              <a:gd name="f146" fmla="val 4002"/>
              <a:gd name="f147" fmla="val 4031"/>
              <a:gd name="f148" fmla="val 4057"/>
              <a:gd name="f149" fmla="val 4080"/>
              <a:gd name="f150" fmla="val 4104"/>
              <a:gd name="f151" fmla="val 4128"/>
              <a:gd name="f152" fmla="val 4151"/>
              <a:gd name="f153" fmla="val 4177"/>
              <a:gd name="f154" fmla="val 4206"/>
              <a:gd name="f155" fmla="val 4239"/>
              <a:gd name="f156" fmla="val 4277"/>
              <a:gd name="f157" fmla="*/ f0 1 558"/>
              <a:gd name="f158" fmla="*/ f1 1 4320"/>
              <a:gd name="f159" fmla="val f2"/>
              <a:gd name="f160" fmla="val f3"/>
              <a:gd name="f161" fmla="val f4"/>
              <a:gd name="f162" fmla="+- f161 0 f159"/>
              <a:gd name="f163" fmla="+- f160 0 f159"/>
              <a:gd name="f164" fmla="*/ f163 1 558"/>
              <a:gd name="f165" fmla="*/ f162 1 4320"/>
              <a:gd name="f166" fmla="*/ 0 1 f164"/>
              <a:gd name="f167" fmla="*/ f160 1 f164"/>
              <a:gd name="f168" fmla="*/ 0 1 f165"/>
              <a:gd name="f169" fmla="*/ f161 1 f165"/>
              <a:gd name="f170" fmla="*/ f166 f157 1"/>
              <a:gd name="f171" fmla="*/ f167 f157 1"/>
              <a:gd name="f172" fmla="*/ f169 f158 1"/>
              <a:gd name="f173" fmla="*/ f168 f158 1"/>
            </a:gdLst>
            <a:ahLst/>
            <a:cxnLst>
              <a:cxn ang="3cd4">
                <a:pos x="hc" y="t"/>
              </a:cxn>
              <a:cxn ang="0">
                <a:pos x="r" y="vc"/>
              </a:cxn>
              <a:cxn ang="cd4">
                <a:pos x="hc" y="b"/>
              </a:cxn>
              <a:cxn ang="cd2">
                <a:pos x="l" y="vc"/>
              </a:cxn>
            </a:cxnLst>
            <a:rect l="f170" t="f173" r="f171" b="f172"/>
            <a:pathLst>
              <a:path w="558" h="4320">
                <a:moveTo>
                  <a:pt x="f2" y="f2"/>
                </a:moveTo>
                <a:lnTo>
                  <a:pt x="f5" y="f2"/>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 y="f32"/>
                </a:lnTo>
                <a:lnTo>
                  <a:pt x="f30" y="f33"/>
                </a:lnTo>
                <a:lnTo>
                  <a:pt x="f28" y="f34"/>
                </a:lnTo>
                <a:lnTo>
                  <a:pt x="f26" y="f35"/>
                </a:lnTo>
                <a:lnTo>
                  <a:pt x="f24" y="f36"/>
                </a:lnTo>
                <a:lnTo>
                  <a:pt x="f22" y="f37"/>
                </a:lnTo>
                <a:lnTo>
                  <a:pt x="f20" y="f38"/>
                </a:lnTo>
                <a:lnTo>
                  <a:pt x="f18" y="f39"/>
                </a:lnTo>
                <a:lnTo>
                  <a:pt x="f16" y="f40"/>
                </a:lnTo>
                <a:lnTo>
                  <a:pt x="f14" y="f41"/>
                </a:lnTo>
                <a:lnTo>
                  <a:pt x="f12" y="f42"/>
                </a:lnTo>
                <a:lnTo>
                  <a:pt x="f10" y="f43"/>
                </a:lnTo>
                <a:lnTo>
                  <a:pt x="f8" y="f44"/>
                </a:lnTo>
                <a:lnTo>
                  <a:pt x="f6" y="f45"/>
                </a:lnTo>
                <a:lnTo>
                  <a:pt x="f5" y="f46"/>
                </a:lnTo>
                <a:lnTo>
                  <a:pt x="f6" y="f47"/>
                </a:lnTo>
                <a:lnTo>
                  <a:pt x="f8" y="f48"/>
                </a:lnTo>
                <a:lnTo>
                  <a:pt x="f10" y="f49"/>
                </a:lnTo>
                <a:lnTo>
                  <a:pt x="f12" y="f50"/>
                </a:lnTo>
                <a:lnTo>
                  <a:pt x="f14" y="f51"/>
                </a:lnTo>
                <a:lnTo>
                  <a:pt x="f16" y="f52"/>
                </a:lnTo>
                <a:lnTo>
                  <a:pt x="f18" y="f53"/>
                </a:lnTo>
                <a:lnTo>
                  <a:pt x="f20" y="f54"/>
                </a:lnTo>
                <a:lnTo>
                  <a:pt x="f22" y="f55"/>
                </a:lnTo>
                <a:lnTo>
                  <a:pt x="f24" y="f56"/>
                </a:lnTo>
                <a:lnTo>
                  <a:pt x="f26" y="f57"/>
                </a:lnTo>
                <a:lnTo>
                  <a:pt x="f28" y="f58"/>
                </a:lnTo>
                <a:lnTo>
                  <a:pt x="f30" y="f59"/>
                </a:lnTo>
                <a:lnTo>
                  <a:pt x="f3" y="f60"/>
                </a:lnTo>
                <a:lnTo>
                  <a:pt x="f30" y="f61"/>
                </a:lnTo>
                <a:lnTo>
                  <a:pt x="f28" y="f62"/>
                </a:lnTo>
                <a:lnTo>
                  <a:pt x="f26" y="f63"/>
                </a:lnTo>
                <a:lnTo>
                  <a:pt x="f24" y="f64"/>
                </a:lnTo>
                <a:lnTo>
                  <a:pt x="f22" y="f65"/>
                </a:lnTo>
                <a:lnTo>
                  <a:pt x="f20" y="f66"/>
                </a:lnTo>
                <a:lnTo>
                  <a:pt x="f18" y="f67"/>
                </a:lnTo>
                <a:lnTo>
                  <a:pt x="f16" y="f68"/>
                </a:lnTo>
                <a:lnTo>
                  <a:pt x="f14" y="f69"/>
                </a:lnTo>
                <a:lnTo>
                  <a:pt x="f12" y="f70"/>
                </a:lnTo>
                <a:lnTo>
                  <a:pt x="f10" y="f71"/>
                </a:lnTo>
                <a:lnTo>
                  <a:pt x="f8" y="f72"/>
                </a:lnTo>
                <a:lnTo>
                  <a:pt x="f6" y="f73"/>
                </a:lnTo>
                <a:lnTo>
                  <a:pt x="f5" y="f74"/>
                </a:lnTo>
                <a:lnTo>
                  <a:pt x="f6" y="f75"/>
                </a:lnTo>
                <a:lnTo>
                  <a:pt x="f8" y="f76"/>
                </a:lnTo>
                <a:lnTo>
                  <a:pt x="f10" y="f77"/>
                </a:lnTo>
                <a:lnTo>
                  <a:pt x="f12" y="f78"/>
                </a:lnTo>
                <a:lnTo>
                  <a:pt x="f14" y="f79"/>
                </a:lnTo>
                <a:lnTo>
                  <a:pt x="f16" y="f80"/>
                </a:lnTo>
                <a:lnTo>
                  <a:pt x="f18" y="f81"/>
                </a:lnTo>
                <a:lnTo>
                  <a:pt x="f20" y="f82"/>
                </a:lnTo>
                <a:lnTo>
                  <a:pt x="f22" y="f83"/>
                </a:lnTo>
                <a:lnTo>
                  <a:pt x="f24" y="f84"/>
                </a:lnTo>
                <a:lnTo>
                  <a:pt x="f26" y="f85"/>
                </a:lnTo>
                <a:lnTo>
                  <a:pt x="f28" y="f86"/>
                </a:lnTo>
                <a:lnTo>
                  <a:pt x="f30" y="f87"/>
                </a:lnTo>
                <a:lnTo>
                  <a:pt x="f3" y="f88"/>
                </a:lnTo>
                <a:lnTo>
                  <a:pt x="f30" y="f89"/>
                </a:lnTo>
                <a:lnTo>
                  <a:pt x="f28" y="f90"/>
                </a:lnTo>
                <a:lnTo>
                  <a:pt x="f26" y="f91"/>
                </a:lnTo>
                <a:lnTo>
                  <a:pt x="f24" y="f92"/>
                </a:lnTo>
                <a:lnTo>
                  <a:pt x="f22" y="f93"/>
                </a:lnTo>
                <a:lnTo>
                  <a:pt x="f20" y="f94"/>
                </a:lnTo>
                <a:lnTo>
                  <a:pt x="f18" y="f95"/>
                </a:lnTo>
                <a:lnTo>
                  <a:pt x="f16" y="f96"/>
                </a:lnTo>
                <a:lnTo>
                  <a:pt x="f14" y="f97"/>
                </a:lnTo>
                <a:lnTo>
                  <a:pt x="f12" y="f98"/>
                </a:lnTo>
                <a:lnTo>
                  <a:pt x="f10" y="f99"/>
                </a:lnTo>
                <a:lnTo>
                  <a:pt x="f8" y="f100"/>
                </a:lnTo>
                <a:lnTo>
                  <a:pt x="f6" y="f101"/>
                </a:lnTo>
                <a:lnTo>
                  <a:pt x="f5" y="f102"/>
                </a:lnTo>
                <a:lnTo>
                  <a:pt x="f6" y="f103"/>
                </a:lnTo>
                <a:lnTo>
                  <a:pt x="f8" y="f104"/>
                </a:lnTo>
                <a:lnTo>
                  <a:pt x="f10" y="f105"/>
                </a:lnTo>
                <a:lnTo>
                  <a:pt x="f12" y="f106"/>
                </a:lnTo>
                <a:lnTo>
                  <a:pt x="f14" y="f107"/>
                </a:lnTo>
                <a:lnTo>
                  <a:pt x="f16" y="f108"/>
                </a:lnTo>
                <a:lnTo>
                  <a:pt x="f20" y="f109"/>
                </a:lnTo>
                <a:lnTo>
                  <a:pt x="f22" y="f110"/>
                </a:lnTo>
                <a:lnTo>
                  <a:pt x="f24" y="f111"/>
                </a:lnTo>
                <a:lnTo>
                  <a:pt x="f26" y="f112"/>
                </a:lnTo>
                <a:lnTo>
                  <a:pt x="f28" y="f113"/>
                </a:lnTo>
                <a:lnTo>
                  <a:pt x="f30" y="f114"/>
                </a:lnTo>
                <a:lnTo>
                  <a:pt x="f3" y="f115"/>
                </a:lnTo>
                <a:lnTo>
                  <a:pt x="f30" y="f116"/>
                </a:lnTo>
                <a:lnTo>
                  <a:pt x="f28" y="f117"/>
                </a:lnTo>
                <a:lnTo>
                  <a:pt x="f26" y="f118"/>
                </a:lnTo>
                <a:lnTo>
                  <a:pt x="f24" y="f119"/>
                </a:lnTo>
                <a:lnTo>
                  <a:pt x="f22" y="f120"/>
                </a:lnTo>
                <a:lnTo>
                  <a:pt x="f20" y="f121"/>
                </a:lnTo>
                <a:lnTo>
                  <a:pt x="f18" y="f122"/>
                </a:lnTo>
                <a:lnTo>
                  <a:pt x="f16" y="f123"/>
                </a:lnTo>
                <a:lnTo>
                  <a:pt x="f14" y="f124"/>
                </a:lnTo>
                <a:lnTo>
                  <a:pt x="f12" y="f125"/>
                </a:lnTo>
                <a:lnTo>
                  <a:pt x="f10" y="f126"/>
                </a:lnTo>
                <a:lnTo>
                  <a:pt x="f8" y="f127"/>
                </a:lnTo>
                <a:lnTo>
                  <a:pt x="f6" y="f128"/>
                </a:lnTo>
                <a:lnTo>
                  <a:pt x="f5" y="f129"/>
                </a:lnTo>
                <a:lnTo>
                  <a:pt x="f6" y="f130"/>
                </a:lnTo>
                <a:lnTo>
                  <a:pt x="f8" y="f131"/>
                </a:lnTo>
                <a:lnTo>
                  <a:pt x="f10" y="f132"/>
                </a:lnTo>
                <a:lnTo>
                  <a:pt x="f12" y="f133"/>
                </a:lnTo>
                <a:lnTo>
                  <a:pt x="f14" y="f134"/>
                </a:lnTo>
                <a:lnTo>
                  <a:pt x="f16" y="f135"/>
                </a:lnTo>
                <a:lnTo>
                  <a:pt x="f18" y="f136"/>
                </a:lnTo>
                <a:lnTo>
                  <a:pt x="f20" y="f137"/>
                </a:lnTo>
                <a:lnTo>
                  <a:pt x="f22" y="f138"/>
                </a:lnTo>
                <a:lnTo>
                  <a:pt x="f24" y="f139"/>
                </a:lnTo>
                <a:lnTo>
                  <a:pt x="f26" y="f140"/>
                </a:lnTo>
                <a:lnTo>
                  <a:pt x="f28" y="f141"/>
                </a:lnTo>
                <a:lnTo>
                  <a:pt x="f30" y="f142"/>
                </a:lnTo>
                <a:lnTo>
                  <a:pt x="f3" y="f143"/>
                </a:lnTo>
                <a:lnTo>
                  <a:pt x="f30" y="f144"/>
                </a:lnTo>
                <a:lnTo>
                  <a:pt x="f28" y="f145"/>
                </a:lnTo>
                <a:lnTo>
                  <a:pt x="f26" y="f146"/>
                </a:lnTo>
                <a:lnTo>
                  <a:pt x="f24" y="f147"/>
                </a:lnTo>
                <a:lnTo>
                  <a:pt x="f22" y="f148"/>
                </a:lnTo>
                <a:lnTo>
                  <a:pt x="f20" y="f149"/>
                </a:lnTo>
                <a:lnTo>
                  <a:pt x="f18" y="f150"/>
                </a:lnTo>
                <a:lnTo>
                  <a:pt x="f16" y="f151"/>
                </a:lnTo>
                <a:lnTo>
                  <a:pt x="f14" y="f152"/>
                </a:lnTo>
                <a:lnTo>
                  <a:pt x="f12" y="f153"/>
                </a:lnTo>
                <a:lnTo>
                  <a:pt x="f10" y="f154"/>
                </a:lnTo>
                <a:lnTo>
                  <a:pt x="f8" y="f155"/>
                </a:lnTo>
                <a:lnTo>
                  <a:pt x="f6" y="f156"/>
                </a:lnTo>
                <a:lnTo>
                  <a:pt x="f5" y="f4"/>
                </a:lnTo>
                <a:lnTo>
                  <a:pt x="f2" y="f4"/>
                </a:lnTo>
                <a:lnTo>
                  <a:pt x="f2" y="f2"/>
                </a:lnTo>
                <a:close/>
              </a:path>
            </a:pathLst>
          </a:custGeom>
          <a:solidFill>
            <a:srgbClr val="2A1A00"/>
          </a:solidFill>
          <a:ln cap="flat">
            <a:noFill/>
            <a:prstDash val="solid"/>
          </a:ln>
        </p:spPr>
        <p:txBody>
          <a:bodyPr lIns="0" tIns="0" rIns="0" bIns="0"/>
          <a:lstStyle/>
          <a:p>
            <a:endParaRPr lang="en-GB"/>
          </a:p>
        </p:txBody>
      </p:sp>
      <p:sp>
        <p:nvSpPr>
          <p:cNvPr id="8" name="Rectangle 11" title="right edge border">
            <a:extLst>
              <a:ext uri="{FF2B5EF4-FFF2-40B4-BE49-F238E27FC236}">
                <a16:creationId xmlns:a16="http://schemas.microsoft.com/office/drawing/2014/main" id="{E01BDC9A-8FB7-4770-9569-F7D45857FDB5}"/>
              </a:ext>
            </a:extLst>
          </p:cNvPr>
          <p:cNvSpPr/>
          <p:nvPr/>
        </p:nvSpPr>
        <p:spPr>
          <a:xfrm>
            <a:off x="11908532" y="0"/>
            <a:ext cx="283464" cy="6858000"/>
          </a:xfrm>
          <a:prstGeom prst="rect">
            <a:avLst/>
          </a:prstGeom>
          <a:solidFill>
            <a:srgbClr val="F8B323"/>
          </a:solidFill>
          <a:ln cap="flat">
            <a:noFill/>
            <a:prstDash val="solid"/>
          </a:ln>
        </p:spPr>
        <p:txBody>
          <a:bodyPr lIns="0" tIns="0" rIns="0" bIns="0"/>
          <a:lstStyle/>
          <a:p>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5100" b="0" i="0" u="none" strike="noStrike" kern="1200" cap="all" spc="200" baseline="0">
          <a:solidFill>
            <a:srgbClr val="2A1A00"/>
          </a:solidFill>
          <a:uFillTx/>
          <a:latin typeface="Impact"/>
        </a:defRPr>
      </a:lvl1pPr>
    </p:titleStyle>
    <p:bodyStyle>
      <a:lvl1pPr marL="228600" marR="0" lvl="0" indent="-228600" algn="l" defTabSz="914400" rtl="0" fontAlgn="auto" hangingPunct="1">
        <a:lnSpc>
          <a:spcPct val="110000"/>
        </a:lnSpc>
        <a:spcBef>
          <a:spcPts val="700"/>
        </a:spcBef>
        <a:spcAft>
          <a:spcPts val="0"/>
        </a:spcAft>
        <a:buClr>
          <a:srgbClr val="2A1A00"/>
        </a:buClr>
        <a:buSzPct val="100000"/>
        <a:buFont typeface="Arial" pitchFamily="34"/>
        <a:buChar char="•"/>
        <a:tabLst/>
        <a:defRPr lang="en-US" sz="2000" b="0" i="0" u="none" strike="noStrike" kern="1200" cap="none" spc="0" baseline="0">
          <a:solidFill>
            <a:srgbClr val="595959"/>
          </a:solidFill>
          <a:uFillTx/>
          <a:latin typeface="Gill Sans MT"/>
        </a:defRPr>
      </a:lvl1pPr>
      <a:lvl2pPr marL="685800" marR="0" lvl="1" indent="-228600" algn="l" defTabSz="914400" rtl="0" fontAlgn="auto" hangingPunct="1">
        <a:lnSpc>
          <a:spcPct val="110000"/>
        </a:lnSpc>
        <a:spcBef>
          <a:spcPts val="700"/>
        </a:spcBef>
        <a:spcAft>
          <a:spcPts val="0"/>
        </a:spcAft>
        <a:buClr>
          <a:srgbClr val="2A1A00"/>
        </a:buClr>
        <a:buSzPct val="100000"/>
        <a:buFont typeface="Gill Sans MT" pitchFamily="34"/>
        <a:buChar char="–"/>
        <a:tabLst/>
        <a:defRPr lang="en-US" sz="1800" b="0" i="0" u="none" strike="noStrike" kern="1200" cap="none" spc="0" baseline="0">
          <a:solidFill>
            <a:srgbClr val="595959"/>
          </a:solidFill>
          <a:uFillTx/>
          <a:latin typeface="Gill Sans MT"/>
        </a:defRPr>
      </a:lvl2pPr>
      <a:lvl3pPr marL="1143000" marR="0" lvl="2" indent="-228600" algn="l" defTabSz="914400" rtl="0" fontAlgn="auto" hangingPunct="1">
        <a:lnSpc>
          <a:spcPct val="110000"/>
        </a:lnSpc>
        <a:spcBef>
          <a:spcPts val="700"/>
        </a:spcBef>
        <a:spcAft>
          <a:spcPts val="0"/>
        </a:spcAft>
        <a:buClr>
          <a:srgbClr val="2A1A00"/>
        </a:buClr>
        <a:buSzPct val="100000"/>
        <a:buFont typeface="Arial" pitchFamily="34"/>
        <a:buChar char="•"/>
        <a:tabLst/>
        <a:defRPr lang="en-US" sz="1600" b="0" i="0" u="none" strike="noStrike" kern="1200" cap="none" spc="0" baseline="0">
          <a:solidFill>
            <a:srgbClr val="595959"/>
          </a:solidFill>
          <a:uFillTx/>
          <a:latin typeface="Gill Sans MT"/>
        </a:defRPr>
      </a:lvl3pPr>
      <a:lvl4pPr marL="1600200" marR="0" lvl="3" indent="-228600" algn="l" defTabSz="914400" rtl="0" fontAlgn="auto" hangingPunct="1">
        <a:lnSpc>
          <a:spcPct val="110000"/>
        </a:lnSpc>
        <a:spcBef>
          <a:spcPts val="700"/>
        </a:spcBef>
        <a:spcAft>
          <a:spcPts val="0"/>
        </a:spcAft>
        <a:buClr>
          <a:srgbClr val="2A1A00"/>
        </a:buClr>
        <a:buSzPct val="100000"/>
        <a:buFont typeface="Gill Sans MT" pitchFamily="34"/>
        <a:buChar char="–"/>
        <a:tabLst/>
        <a:defRPr lang="en-US" sz="1400" b="0" i="0" u="none" strike="noStrike" kern="1200" cap="none" spc="0" baseline="0">
          <a:solidFill>
            <a:srgbClr val="595959"/>
          </a:solidFill>
          <a:uFillTx/>
          <a:latin typeface="Gill Sans MT"/>
        </a:defRPr>
      </a:lvl4pPr>
      <a:lvl5pPr marL="2057400" marR="0" lvl="4" indent="-228600" algn="l" defTabSz="914400" rtl="0" fontAlgn="auto" hangingPunct="1">
        <a:lnSpc>
          <a:spcPct val="110000"/>
        </a:lnSpc>
        <a:spcBef>
          <a:spcPts val="700"/>
        </a:spcBef>
        <a:spcAft>
          <a:spcPts val="0"/>
        </a:spcAft>
        <a:buClr>
          <a:srgbClr val="2A1A00"/>
        </a:buClr>
        <a:buSzPct val="100000"/>
        <a:buFont typeface="Arial" pitchFamily="34"/>
        <a:buChar char="•"/>
        <a:tabLst/>
        <a:defRPr lang="en-US" sz="1400" b="0" i="0" u="none" strike="noStrike" kern="1200" cap="none" spc="0" baseline="0">
          <a:solidFill>
            <a:srgbClr val="595959"/>
          </a:solidFill>
          <a:uFillTx/>
          <a:latin typeface="Gill Sans M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psychologyrocksblog.wordpress.com/"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tudent.thinkib.net/group/JKQYZ46"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neuroscientificallychallenged.com/blog/know-your-brain-orbitofrontal-cortex" TargetMode="External"/><Relationship Id="rId2" Type="http://schemas.openxmlformats.org/officeDocument/2006/relationships/hyperlink" Target="https://www.newscientist.com/article/dn2943-brain-tumour-causes-uncontrollable-paedophilia/" TargetMode="Externa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8.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30.xml.rels><?xml version="1.0" encoding="UTF-8" standalone="yes"?>
<Relationships xmlns="http://schemas.openxmlformats.org/package/2006/relationships"><Relationship Id="rId3" Type="http://schemas.openxmlformats.org/officeDocument/2006/relationships/hyperlink" Target="https://www.newscientist.com/article/dn20873-manhattan-memory-project-how-911-changed-our-brains/" TargetMode="External"/><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solidFill>
          <a:srgbClr val="99FF3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8BC07-E7CE-42EF-BF83-9EE5AC3A5840}"/>
              </a:ext>
            </a:extLst>
          </p:cNvPr>
          <p:cNvSpPr txBox="1">
            <a:spLocks noGrp="1"/>
          </p:cNvSpPr>
          <p:nvPr>
            <p:ph type="ctrTitle"/>
          </p:nvPr>
        </p:nvSpPr>
        <p:spPr/>
        <p:txBody>
          <a:bodyPr/>
          <a:lstStyle/>
          <a:p>
            <a:pPr lvl="0"/>
            <a:r>
              <a:rPr lang="en-GB"/>
              <a:t>IB Wise Psychology</a:t>
            </a:r>
          </a:p>
        </p:txBody>
      </p:sp>
      <p:sp>
        <p:nvSpPr>
          <p:cNvPr id="3" name="Subtitle 2">
            <a:extLst>
              <a:ext uri="{FF2B5EF4-FFF2-40B4-BE49-F238E27FC236}">
                <a16:creationId xmlns:a16="http://schemas.microsoft.com/office/drawing/2014/main" id="{5AFE264E-343C-4B24-A478-23AB40ED68B9}"/>
              </a:ext>
            </a:extLst>
          </p:cNvPr>
          <p:cNvSpPr txBox="1">
            <a:spLocks noGrp="1"/>
          </p:cNvSpPr>
          <p:nvPr>
            <p:ph type="subTitle" idx="1"/>
          </p:nvPr>
        </p:nvSpPr>
        <p:spPr>
          <a:xfrm>
            <a:off x="2215042" y="4866674"/>
            <a:ext cx="8045375" cy="742282"/>
          </a:xfrm>
        </p:spPr>
        <p:txBody>
          <a:bodyPr/>
          <a:lstStyle/>
          <a:p>
            <a:pPr lvl="0">
              <a:lnSpc>
                <a:spcPct val="90000"/>
              </a:lnSpc>
            </a:pPr>
            <a:r>
              <a:rPr lang="en-GB"/>
              <a:t>Welcome to Vienna July 2019</a:t>
            </a:r>
          </a:p>
          <a:p>
            <a:pPr lvl="0">
              <a:lnSpc>
                <a:spcPct val="90000"/>
              </a:lnSpc>
            </a:pPr>
            <a:r>
              <a:rPr lang="en-GB"/>
              <a:t>Miss Wood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4946FF6-40C9-40D0-A11C-6503F62FC03E}"/>
              </a:ext>
            </a:extLst>
          </p:cNvPr>
          <p:cNvPicPr>
            <a:picLocks noChangeAspect="1"/>
          </p:cNvPicPr>
          <p:nvPr/>
        </p:nvPicPr>
        <p:blipFill>
          <a:blip r:embed="rId2"/>
          <a:stretch>
            <a:fillRect/>
          </a:stretch>
        </p:blipFill>
        <p:spPr>
          <a:xfrm rot="381600">
            <a:off x="8388101" y="495254"/>
            <a:ext cx="3062578" cy="3062578"/>
          </a:xfrm>
          <a:prstGeom prst="rect">
            <a:avLst/>
          </a:prstGeom>
          <a:noFill/>
          <a:ln cap="flat">
            <a:noFill/>
          </a:ln>
        </p:spPr>
      </p:pic>
      <p:sp>
        <p:nvSpPr>
          <p:cNvPr id="3" name="Title 3">
            <a:extLst>
              <a:ext uri="{FF2B5EF4-FFF2-40B4-BE49-F238E27FC236}">
                <a16:creationId xmlns:a16="http://schemas.microsoft.com/office/drawing/2014/main" id="{704AB5C0-5F81-43A0-80E7-C977FCF512E8}"/>
              </a:ext>
            </a:extLst>
          </p:cNvPr>
          <p:cNvSpPr txBox="1">
            <a:spLocks noGrp="1"/>
          </p:cNvSpPr>
          <p:nvPr>
            <p:ph type="title"/>
          </p:nvPr>
        </p:nvSpPr>
        <p:spPr>
          <a:xfrm>
            <a:off x="2013677" y="335051"/>
            <a:ext cx="10178323" cy="1060731"/>
          </a:xfrm>
        </p:spPr>
        <p:txBody>
          <a:bodyPr/>
          <a:lstStyle/>
          <a:p>
            <a:pPr lvl="0"/>
            <a:r>
              <a:rPr lang="en-GB" dirty="0"/>
              <a:t>Who am I?</a:t>
            </a:r>
          </a:p>
        </p:txBody>
      </p:sp>
      <p:sp>
        <p:nvSpPr>
          <p:cNvPr id="4" name="Content Placeholder 4">
            <a:extLst>
              <a:ext uri="{FF2B5EF4-FFF2-40B4-BE49-F238E27FC236}">
                <a16:creationId xmlns:a16="http://schemas.microsoft.com/office/drawing/2014/main" id="{900EAA4E-DD2C-4CDC-8F1D-5FFEAAE71936}"/>
              </a:ext>
            </a:extLst>
          </p:cNvPr>
          <p:cNvSpPr txBox="1">
            <a:spLocks noGrp="1"/>
          </p:cNvSpPr>
          <p:nvPr>
            <p:ph idx="1"/>
          </p:nvPr>
        </p:nvSpPr>
        <p:spPr>
          <a:xfrm>
            <a:off x="762001" y="1210762"/>
            <a:ext cx="7465895" cy="5372918"/>
          </a:xfrm>
        </p:spPr>
        <p:txBody>
          <a:bodyPr>
            <a:normAutofit lnSpcReduction="10000"/>
          </a:bodyPr>
          <a:lstStyle/>
          <a:p>
            <a:pPr lvl="1">
              <a:lnSpc>
                <a:spcPct val="90000"/>
              </a:lnSpc>
            </a:pPr>
            <a:r>
              <a:rPr lang="en-GB" sz="2400" dirty="0"/>
              <a:t>Graduated 1997 BA (Hons) in Psychology – </a:t>
            </a:r>
            <a:r>
              <a:rPr lang="en-GB" sz="2400" b="1" dirty="0">
                <a:solidFill>
                  <a:schemeClr val="accent5">
                    <a:lumMod val="60000"/>
                    <a:lumOff val="40000"/>
                  </a:schemeClr>
                </a:solidFill>
              </a:rPr>
              <a:t>First Class</a:t>
            </a:r>
          </a:p>
          <a:p>
            <a:pPr lvl="1">
              <a:lnSpc>
                <a:spcPct val="90000"/>
              </a:lnSpc>
            </a:pPr>
            <a:r>
              <a:rPr lang="en-GB" sz="2400" dirty="0"/>
              <a:t>Teaching psychology </a:t>
            </a:r>
            <a:r>
              <a:rPr lang="en-GB" sz="2400" b="1" dirty="0">
                <a:solidFill>
                  <a:schemeClr val="accent5">
                    <a:lumMod val="60000"/>
                    <a:lumOff val="40000"/>
                  </a:schemeClr>
                </a:solidFill>
              </a:rPr>
              <a:t>22 years</a:t>
            </a:r>
          </a:p>
          <a:p>
            <a:pPr lvl="1">
              <a:lnSpc>
                <a:spcPct val="90000"/>
              </a:lnSpc>
            </a:pPr>
            <a:r>
              <a:rPr lang="en-GB" sz="2400" dirty="0"/>
              <a:t>Brief spell as psychologist with families of children with </a:t>
            </a:r>
            <a:r>
              <a:rPr lang="en-GB" sz="2400" b="1" dirty="0">
                <a:solidFill>
                  <a:schemeClr val="accent5">
                    <a:lumMod val="60000"/>
                    <a:lumOff val="40000"/>
                  </a:schemeClr>
                </a:solidFill>
              </a:rPr>
              <a:t>Down syndrome </a:t>
            </a:r>
            <a:r>
              <a:rPr lang="en-GB" sz="2400" dirty="0"/>
              <a:t>– 3 years</a:t>
            </a:r>
          </a:p>
          <a:p>
            <a:pPr lvl="1">
              <a:lnSpc>
                <a:spcPct val="90000"/>
              </a:lnSpc>
            </a:pPr>
            <a:r>
              <a:rPr lang="en-GB" sz="2400" b="1" dirty="0">
                <a:solidFill>
                  <a:schemeClr val="accent5">
                    <a:lumMod val="60000"/>
                    <a:lumOff val="40000"/>
                  </a:schemeClr>
                </a:solidFill>
              </a:rPr>
              <a:t>Head of Department </a:t>
            </a:r>
            <a:r>
              <a:rPr lang="en-GB" sz="2400" dirty="0"/>
              <a:t>-12 years (Edexcel,  AQA and IB)</a:t>
            </a:r>
          </a:p>
          <a:p>
            <a:pPr lvl="1">
              <a:lnSpc>
                <a:spcPct val="90000"/>
              </a:lnSpc>
            </a:pPr>
            <a:r>
              <a:rPr lang="en-GB" sz="2400" dirty="0"/>
              <a:t>Taught IB – </a:t>
            </a:r>
            <a:r>
              <a:rPr lang="en-GB" sz="2400" b="1" dirty="0">
                <a:solidFill>
                  <a:schemeClr val="accent5">
                    <a:lumMod val="60000"/>
                    <a:lumOff val="40000"/>
                  </a:schemeClr>
                </a:solidFill>
              </a:rPr>
              <a:t>10 years</a:t>
            </a:r>
            <a:r>
              <a:rPr lang="en-GB" sz="2400" dirty="0"/>
              <a:t>!</a:t>
            </a:r>
          </a:p>
          <a:p>
            <a:pPr lvl="1">
              <a:lnSpc>
                <a:spcPct val="90000"/>
              </a:lnSpc>
            </a:pPr>
            <a:r>
              <a:rPr lang="en-GB" sz="2400" dirty="0"/>
              <a:t>Trained in Athens, Berlin, </a:t>
            </a:r>
            <a:r>
              <a:rPr lang="en-GB" sz="2400" b="1" dirty="0">
                <a:solidFill>
                  <a:schemeClr val="accent5">
                    <a:lumMod val="60000"/>
                    <a:lumOff val="40000"/>
                  </a:schemeClr>
                </a:solidFill>
              </a:rPr>
              <a:t>Barcelona</a:t>
            </a:r>
            <a:r>
              <a:rPr lang="en-GB" sz="2400" dirty="0"/>
              <a:t> and Prague</a:t>
            </a:r>
          </a:p>
          <a:p>
            <a:pPr lvl="1">
              <a:lnSpc>
                <a:spcPct val="90000"/>
              </a:lnSpc>
            </a:pPr>
            <a:r>
              <a:rPr lang="en-GB" sz="2400" dirty="0"/>
              <a:t>Good friends with </a:t>
            </a:r>
            <a:r>
              <a:rPr lang="en-GB" sz="2400" dirty="0">
                <a:solidFill>
                  <a:schemeClr val="accent5">
                    <a:lumMod val="60000"/>
                    <a:lumOff val="40000"/>
                  </a:schemeClr>
                </a:solidFill>
              </a:rPr>
              <a:t>John Crane</a:t>
            </a:r>
          </a:p>
          <a:p>
            <a:pPr lvl="1">
              <a:lnSpc>
                <a:spcPct val="90000"/>
              </a:lnSpc>
            </a:pPr>
            <a:r>
              <a:rPr lang="en-GB" sz="2400" dirty="0"/>
              <a:t>All views expressed are </a:t>
            </a:r>
            <a:r>
              <a:rPr lang="en-GB" sz="2400" b="1" dirty="0">
                <a:solidFill>
                  <a:schemeClr val="accent5">
                    <a:lumMod val="60000"/>
                    <a:lumOff val="40000"/>
                  </a:schemeClr>
                </a:solidFill>
              </a:rPr>
              <a:t>my own </a:t>
            </a:r>
            <a:r>
              <a:rPr lang="en-GB" sz="2400" dirty="0"/>
              <a:t>(</a:t>
            </a:r>
            <a:r>
              <a:rPr lang="en-GB" sz="2400" dirty="0">
                <a:solidFill>
                  <a:schemeClr val="tx1">
                    <a:lumMod val="65000"/>
                    <a:lumOff val="35000"/>
                  </a:schemeClr>
                </a:solidFill>
              </a:rPr>
              <a:t>not the IB)</a:t>
            </a:r>
          </a:p>
          <a:p>
            <a:pPr lvl="1">
              <a:lnSpc>
                <a:spcPct val="90000"/>
              </a:lnSpc>
            </a:pPr>
            <a:r>
              <a:rPr lang="en-GB" sz="2400" dirty="0"/>
              <a:t>started </a:t>
            </a:r>
            <a:r>
              <a:rPr lang="en-GB" sz="2400" dirty="0">
                <a:hlinkClick r:id="rId3"/>
              </a:rPr>
              <a:t>www.psychologyrocksblog.wordpress.com </a:t>
            </a:r>
            <a:r>
              <a:rPr lang="en-GB" sz="2400" dirty="0"/>
              <a:t>in 2016 </a:t>
            </a:r>
            <a:r>
              <a:rPr lang="en-GB" sz="2400" b="1" dirty="0">
                <a:solidFill>
                  <a:schemeClr val="accent5">
                    <a:lumMod val="60000"/>
                    <a:lumOff val="40000"/>
                  </a:schemeClr>
                </a:solidFill>
              </a:rPr>
              <a:t>150K+ views</a:t>
            </a:r>
            <a:r>
              <a:rPr lang="en-GB" sz="2400" dirty="0">
                <a:solidFill>
                  <a:schemeClr val="accent5">
                    <a:lumMod val="60000"/>
                    <a:lumOff val="40000"/>
                  </a:schemeClr>
                </a:solidFill>
              </a:rPr>
              <a:t> </a:t>
            </a:r>
            <a:r>
              <a:rPr lang="en-GB" sz="2400" dirty="0"/>
              <a:t>in 2018; </a:t>
            </a:r>
            <a:r>
              <a:rPr lang="en-GB" sz="2400" b="1" dirty="0">
                <a:solidFill>
                  <a:schemeClr val="accent5">
                    <a:lumMod val="60000"/>
                    <a:lumOff val="40000"/>
                  </a:schemeClr>
                </a:solidFill>
              </a:rPr>
              <a:t>173 countries</a:t>
            </a:r>
          </a:p>
          <a:p>
            <a:pPr lvl="1">
              <a:lnSpc>
                <a:spcPct val="90000"/>
              </a:lnSpc>
            </a:pPr>
            <a:r>
              <a:rPr lang="en-GB" sz="2400" dirty="0"/>
              <a:t>co-authored </a:t>
            </a:r>
            <a:r>
              <a:rPr lang="en-GB" sz="2400" b="1" dirty="0">
                <a:solidFill>
                  <a:schemeClr val="accent5">
                    <a:lumMod val="60000"/>
                    <a:lumOff val="40000"/>
                  </a:schemeClr>
                </a:solidFill>
              </a:rPr>
              <a:t>4 textbooks </a:t>
            </a:r>
            <a:r>
              <a:rPr lang="en-GB" sz="2400" dirty="0"/>
              <a:t>for A level Psychology and run teacher training days for </a:t>
            </a:r>
            <a:r>
              <a:rPr lang="en-GB" sz="2400" b="1" dirty="0">
                <a:solidFill>
                  <a:schemeClr val="accent5">
                    <a:lumMod val="60000"/>
                    <a:lumOff val="40000"/>
                  </a:schemeClr>
                </a:solidFill>
              </a:rPr>
              <a:t>Hodder</a:t>
            </a:r>
            <a:r>
              <a:rPr lang="en-GB" sz="2400" dirty="0"/>
              <a:t> Education</a:t>
            </a:r>
          </a:p>
          <a:p>
            <a:pPr lvl="0">
              <a:lnSpc>
                <a:spcPct val="90000"/>
              </a:lnSpc>
            </a:pPr>
            <a:endParaRPr lang="en-GB" sz="1700" dirty="0"/>
          </a:p>
        </p:txBody>
      </p:sp>
      <p:pic>
        <p:nvPicPr>
          <p:cNvPr id="5" name="Picture 4">
            <a:extLst>
              <a:ext uri="{FF2B5EF4-FFF2-40B4-BE49-F238E27FC236}">
                <a16:creationId xmlns:a16="http://schemas.microsoft.com/office/drawing/2014/main" id="{AF2EDF96-E402-41FA-94AD-5402B0E7221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6116" y="30672"/>
            <a:ext cx="2409825" cy="1895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E2407-DECE-4EAD-9D1C-F877C96DFEA6}"/>
              </a:ext>
            </a:extLst>
          </p:cNvPr>
          <p:cNvSpPr>
            <a:spLocks noGrp="1"/>
          </p:cNvSpPr>
          <p:nvPr>
            <p:ph type="title"/>
          </p:nvPr>
        </p:nvSpPr>
        <p:spPr>
          <a:xfrm>
            <a:off x="1251676" y="382383"/>
            <a:ext cx="10178323" cy="884943"/>
          </a:xfrm>
        </p:spPr>
        <p:txBody>
          <a:bodyPr/>
          <a:lstStyle/>
          <a:p>
            <a:r>
              <a:rPr lang="en-GB" dirty="0" err="1"/>
              <a:t>Inthinking</a:t>
            </a:r>
            <a:r>
              <a:rPr lang="en-GB" dirty="0"/>
              <a:t> log in details</a:t>
            </a:r>
          </a:p>
        </p:txBody>
      </p:sp>
      <p:sp>
        <p:nvSpPr>
          <p:cNvPr id="3" name="Content Placeholder 2">
            <a:extLst>
              <a:ext uri="{FF2B5EF4-FFF2-40B4-BE49-F238E27FC236}">
                <a16:creationId xmlns:a16="http://schemas.microsoft.com/office/drawing/2014/main" id="{F9879FE2-23B9-4AD0-BCBC-399F39411955}"/>
              </a:ext>
            </a:extLst>
          </p:cNvPr>
          <p:cNvSpPr>
            <a:spLocks noGrp="1"/>
          </p:cNvSpPr>
          <p:nvPr>
            <p:ph idx="1"/>
          </p:nvPr>
        </p:nvSpPr>
        <p:spPr>
          <a:xfrm>
            <a:off x="1251677" y="1636296"/>
            <a:ext cx="5560604" cy="4139664"/>
          </a:xfrm>
        </p:spPr>
        <p:txBody>
          <a:bodyPr>
            <a:noAutofit/>
          </a:bodyPr>
          <a:lstStyle/>
          <a:p>
            <a:r>
              <a:rPr lang="en-GB" sz="3600" b="1" dirty="0">
                <a:hlinkClick r:id="rId2"/>
              </a:rPr>
              <a:t>www.student.thinkib.net/group/JKQYZ46</a:t>
            </a:r>
            <a:endParaRPr lang="en-GB" sz="3600" b="1" dirty="0"/>
          </a:p>
          <a:p>
            <a:r>
              <a:rPr lang="en-GB" sz="3600" dirty="0"/>
              <a:t>I have created a class on ‘</a:t>
            </a:r>
            <a:r>
              <a:rPr lang="en-GB" sz="3600" dirty="0" err="1">
                <a:solidFill>
                  <a:srgbClr val="00B0F0"/>
                </a:solidFill>
              </a:rPr>
              <a:t>inthinking</a:t>
            </a:r>
            <a:r>
              <a:rPr lang="en-GB" sz="3600" dirty="0"/>
              <a:t>’ just for us and you should now have access to this resource for roughly </a:t>
            </a:r>
            <a:r>
              <a:rPr lang="en-GB" sz="3600" dirty="0">
                <a:solidFill>
                  <a:srgbClr val="00B0F0"/>
                </a:solidFill>
              </a:rPr>
              <a:t>one year</a:t>
            </a:r>
            <a:r>
              <a:rPr lang="en-GB" sz="3600" dirty="0"/>
              <a:t>. </a:t>
            </a:r>
          </a:p>
        </p:txBody>
      </p:sp>
      <p:pic>
        <p:nvPicPr>
          <p:cNvPr id="5" name="Picture 4">
            <a:extLst>
              <a:ext uri="{FF2B5EF4-FFF2-40B4-BE49-F238E27FC236}">
                <a16:creationId xmlns:a16="http://schemas.microsoft.com/office/drawing/2014/main" id="{0F70381E-AE32-4A3A-9DDA-71E12CC8C5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83208">
            <a:off x="6727909" y="1760212"/>
            <a:ext cx="5140296" cy="3255520"/>
          </a:xfrm>
          <a:prstGeom prst="rect">
            <a:avLst/>
          </a:prstGeom>
        </p:spPr>
      </p:pic>
    </p:spTree>
    <p:extLst>
      <p:ext uri="{BB962C8B-B14F-4D97-AF65-F5344CB8AC3E}">
        <p14:creationId xmlns:p14="http://schemas.microsoft.com/office/powerpoint/2010/main" val="2845541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F5DC5-F51B-48D5-96D9-50F951C77163}"/>
              </a:ext>
            </a:extLst>
          </p:cNvPr>
          <p:cNvSpPr>
            <a:spLocks noGrp="1"/>
          </p:cNvSpPr>
          <p:nvPr>
            <p:ph type="title"/>
          </p:nvPr>
        </p:nvSpPr>
        <p:spPr>
          <a:xfrm>
            <a:off x="3210844" y="2422358"/>
            <a:ext cx="8187071" cy="1288410"/>
          </a:xfrm>
        </p:spPr>
        <p:txBody>
          <a:bodyPr/>
          <a:lstStyle/>
          <a:p>
            <a:r>
              <a:rPr lang="en-GB" dirty="0"/>
              <a:t>Agenda</a:t>
            </a:r>
          </a:p>
        </p:txBody>
      </p:sp>
      <p:sp>
        <p:nvSpPr>
          <p:cNvPr id="3" name="Text Placeholder 2">
            <a:extLst>
              <a:ext uri="{FF2B5EF4-FFF2-40B4-BE49-F238E27FC236}">
                <a16:creationId xmlns:a16="http://schemas.microsoft.com/office/drawing/2014/main" id="{7B5E616E-0A62-4562-90C2-38C8FE2D9E88}"/>
              </a:ext>
            </a:extLst>
          </p:cNvPr>
          <p:cNvSpPr>
            <a:spLocks noGrp="1"/>
          </p:cNvSpPr>
          <p:nvPr>
            <p:ph type="body" idx="1"/>
          </p:nvPr>
        </p:nvSpPr>
        <p:spPr>
          <a:xfrm>
            <a:off x="3355223" y="3710768"/>
            <a:ext cx="7017489" cy="951131"/>
          </a:xfrm>
        </p:spPr>
        <p:txBody>
          <a:bodyPr/>
          <a:lstStyle/>
          <a:p>
            <a:r>
              <a:rPr lang="en-GB" dirty="0"/>
              <a:t>Days1-3</a:t>
            </a:r>
          </a:p>
        </p:txBody>
      </p:sp>
    </p:spTree>
    <p:extLst>
      <p:ext uri="{BB962C8B-B14F-4D97-AF65-F5344CB8AC3E}">
        <p14:creationId xmlns:p14="http://schemas.microsoft.com/office/powerpoint/2010/main" val="64088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AC57-4BCC-4A20-8DB5-3F80024429DE}"/>
              </a:ext>
            </a:extLst>
          </p:cNvPr>
          <p:cNvSpPr txBox="1">
            <a:spLocks noGrp="1"/>
          </p:cNvSpPr>
          <p:nvPr>
            <p:ph type="title"/>
          </p:nvPr>
        </p:nvSpPr>
        <p:spPr/>
        <p:txBody>
          <a:bodyPr/>
          <a:lstStyle/>
          <a:p>
            <a:pPr lvl="0" algn="r"/>
            <a:r>
              <a:rPr lang="en-GB" dirty="0"/>
              <a:t>What will we be doing? </a:t>
            </a:r>
          </a:p>
        </p:txBody>
      </p:sp>
      <p:sp>
        <p:nvSpPr>
          <p:cNvPr id="3" name="Content Placeholder 2">
            <a:extLst>
              <a:ext uri="{FF2B5EF4-FFF2-40B4-BE49-F238E27FC236}">
                <a16:creationId xmlns:a16="http://schemas.microsoft.com/office/drawing/2014/main" id="{1A86EE7F-51DE-46DC-B609-74149CC837AF}"/>
              </a:ext>
            </a:extLst>
          </p:cNvPr>
          <p:cNvSpPr txBox="1">
            <a:spLocks noGrp="1"/>
          </p:cNvSpPr>
          <p:nvPr>
            <p:ph idx="1"/>
          </p:nvPr>
        </p:nvSpPr>
        <p:spPr>
          <a:xfrm>
            <a:off x="1251676" y="1644612"/>
            <a:ext cx="6830967" cy="4233672"/>
          </a:xfrm>
        </p:spPr>
        <p:txBody>
          <a:bodyPr>
            <a:normAutofit fontScale="92500" lnSpcReduction="20000"/>
          </a:bodyPr>
          <a:lstStyle/>
          <a:p>
            <a:pPr lvl="0"/>
            <a:r>
              <a:rPr lang="en-GB" sz="3600" b="1" dirty="0">
                <a:solidFill>
                  <a:srgbClr val="FFC000"/>
                </a:solidFill>
              </a:rPr>
              <a:t>Day 1</a:t>
            </a:r>
            <a:r>
              <a:rPr lang="en-GB" sz="3600" b="1" dirty="0"/>
              <a:t>:  </a:t>
            </a:r>
            <a:r>
              <a:rPr lang="en-GB" sz="3600" dirty="0"/>
              <a:t>Paper 1 - Biological, Cognitive and Socio-Cultural Approaches</a:t>
            </a:r>
          </a:p>
          <a:p>
            <a:pPr lvl="0"/>
            <a:r>
              <a:rPr lang="en-GB" sz="3600" b="1" dirty="0">
                <a:solidFill>
                  <a:srgbClr val="FFC000"/>
                </a:solidFill>
              </a:rPr>
              <a:t>Day 2: </a:t>
            </a:r>
            <a:r>
              <a:rPr lang="en-GB" sz="3600" dirty="0"/>
              <a:t>Socio-cultural Approach, Research Methods, Ethics and Internal Assessment</a:t>
            </a:r>
          </a:p>
          <a:p>
            <a:pPr lvl="0"/>
            <a:r>
              <a:rPr lang="en-GB" sz="3600" b="1" dirty="0">
                <a:solidFill>
                  <a:srgbClr val="FFC000"/>
                </a:solidFill>
              </a:rPr>
              <a:t>Day3:</a:t>
            </a:r>
            <a:r>
              <a:rPr lang="en-GB" sz="3600" b="1" dirty="0"/>
              <a:t>  </a:t>
            </a:r>
            <a:r>
              <a:rPr lang="en-GB" sz="3600" dirty="0"/>
              <a:t>Options (e.g.  Abnormal and Health) and Paper 3</a:t>
            </a:r>
          </a:p>
          <a:p>
            <a:pPr lvl="0"/>
            <a:endParaRPr lang="en-GB" dirty="0"/>
          </a:p>
        </p:txBody>
      </p:sp>
      <p:pic>
        <p:nvPicPr>
          <p:cNvPr id="7" name="Picture 6">
            <a:extLst>
              <a:ext uri="{FF2B5EF4-FFF2-40B4-BE49-F238E27FC236}">
                <a16:creationId xmlns:a16="http://schemas.microsoft.com/office/drawing/2014/main" id="{02A56CE3-CAA6-4850-B099-AF3F72D8E3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85547">
            <a:off x="6816323" y="1835556"/>
            <a:ext cx="5303733" cy="44197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D70F-7C1D-4690-9EF8-167B55BF1F80}"/>
              </a:ext>
            </a:extLst>
          </p:cNvPr>
          <p:cNvSpPr>
            <a:spLocks noGrp="1"/>
          </p:cNvSpPr>
          <p:nvPr>
            <p:ph type="title"/>
          </p:nvPr>
        </p:nvSpPr>
        <p:spPr>
          <a:xfrm>
            <a:off x="3242928" y="2092464"/>
            <a:ext cx="8187071" cy="1336536"/>
          </a:xfrm>
        </p:spPr>
        <p:txBody>
          <a:bodyPr/>
          <a:lstStyle/>
          <a:p>
            <a:r>
              <a:rPr lang="en-GB" dirty="0"/>
              <a:t>Day 1</a:t>
            </a:r>
          </a:p>
        </p:txBody>
      </p:sp>
      <p:sp>
        <p:nvSpPr>
          <p:cNvPr id="3" name="Text Placeholder 2">
            <a:extLst>
              <a:ext uri="{FF2B5EF4-FFF2-40B4-BE49-F238E27FC236}">
                <a16:creationId xmlns:a16="http://schemas.microsoft.com/office/drawing/2014/main" id="{11670E2F-8B4D-4D4B-99D4-25A85C5D7198}"/>
              </a:ext>
            </a:extLst>
          </p:cNvPr>
          <p:cNvSpPr>
            <a:spLocks noGrp="1"/>
          </p:cNvSpPr>
          <p:nvPr>
            <p:ph type="body" idx="1"/>
          </p:nvPr>
        </p:nvSpPr>
        <p:spPr>
          <a:xfrm>
            <a:off x="3242928" y="3587659"/>
            <a:ext cx="7017489" cy="951131"/>
          </a:xfrm>
        </p:spPr>
        <p:txBody>
          <a:bodyPr/>
          <a:lstStyle/>
          <a:p>
            <a:r>
              <a:rPr lang="en-GB" dirty="0"/>
              <a:t>Paper 1</a:t>
            </a:r>
          </a:p>
        </p:txBody>
      </p:sp>
    </p:spTree>
    <p:extLst>
      <p:ext uri="{BB962C8B-B14F-4D97-AF65-F5344CB8AC3E}">
        <p14:creationId xmlns:p14="http://schemas.microsoft.com/office/powerpoint/2010/main" val="845517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C3D2A-3DC4-4B6F-9E78-DCD5A0A3B101}"/>
              </a:ext>
            </a:extLst>
          </p:cNvPr>
          <p:cNvSpPr txBox="1">
            <a:spLocks noGrp="1"/>
          </p:cNvSpPr>
          <p:nvPr>
            <p:ph type="title"/>
          </p:nvPr>
        </p:nvSpPr>
        <p:spPr/>
        <p:txBody>
          <a:bodyPr/>
          <a:lstStyle/>
          <a:p>
            <a:pPr lvl="0"/>
            <a:r>
              <a:rPr lang="en-GB"/>
              <a:t>What are we doing today? (1)</a:t>
            </a:r>
          </a:p>
        </p:txBody>
      </p:sp>
      <p:sp>
        <p:nvSpPr>
          <p:cNvPr id="3" name="Content Placeholder 2">
            <a:extLst>
              <a:ext uri="{FF2B5EF4-FFF2-40B4-BE49-F238E27FC236}">
                <a16:creationId xmlns:a16="http://schemas.microsoft.com/office/drawing/2014/main" id="{8ADA74C7-2F12-4235-99ED-F67D223F3D12}"/>
              </a:ext>
            </a:extLst>
          </p:cNvPr>
          <p:cNvSpPr txBox="1">
            <a:spLocks noGrp="1"/>
          </p:cNvSpPr>
          <p:nvPr>
            <p:ph idx="1"/>
          </p:nvPr>
        </p:nvSpPr>
        <p:spPr>
          <a:xfrm>
            <a:off x="1251676" y="1389897"/>
            <a:ext cx="10178323" cy="3593591"/>
          </a:xfrm>
        </p:spPr>
        <p:txBody>
          <a:bodyPr>
            <a:noAutofit/>
          </a:bodyPr>
          <a:lstStyle/>
          <a:p>
            <a:pPr lvl="0"/>
            <a:r>
              <a:rPr lang="en-GB" sz="2400" dirty="0">
                <a:solidFill>
                  <a:schemeClr val="bg1">
                    <a:lumMod val="50000"/>
                  </a:schemeClr>
                </a:solidFill>
              </a:rPr>
              <a:t>9.15 – Biological Approach (HL and SL)</a:t>
            </a:r>
          </a:p>
          <a:p>
            <a:pPr lvl="0"/>
            <a:r>
              <a:rPr lang="en-GB" sz="2400" dirty="0">
                <a:solidFill>
                  <a:srgbClr val="FF0066"/>
                </a:solidFill>
              </a:rPr>
              <a:t>10.30 - Break</a:t>
            </a:r>
          </a:p>
          <a:p>
            <a:pPr lvl="0"/>
            <a:r>
              <a:rPr lang="en-GB" sz="2400" dirty="0">
                <a:solidFill>
                  <a:schemeClr val="bg1">
                    <a:lumMod val="50000"/>
                  </a:schemeClr>
                </a:solidFill>
              </a:rPr>
              <a:t>10.45 – Biological Extension (30 minutes) HLs only</a:t>
            </a:r>
          </a:p>
          <a:p>
            <a:pPr lvl="0"/>
            <a:r>
              <a:rPr lang="en-GB" sz="2400" dirty="0">
                <a:solidFill>
                  <a:schemeClr val="bg1">
                    <a:lumMod val="50000"/>
                  </a:schemeClr>
                </a:solidFill>
              </a:rPr>
              <a:t>11.15 - Cognitive Approach</a:t>
            </a:r>
          </a:p>
          <a:p>
            <a:pPr lvl="0"/>
            <a:r>
              <a:rPr lang="en-GB" sz="2400" dirty="0">
                <a:solidFill>
                  <a:srgbClr val="FF0066"/>
                </a:solidFill>
              </a:rPr>
              <a:t>12.15 – Lunch</a:t>
            </a:r>
          </a:p>
          <a:p>
            <a:pPr lvl="0"/>
            <a:r>
              <a:rPr lang="en-GB" sz="2400" dirty="0">
                <a:solidFill>
                  <a:schemeClr val="bg1">
                    <a:lumMod val="50000"/>
                  </a:schemeClr>
                </a:solidFill>
              </a:rPr>
              <a:t>1.15 – Cognitive Approach </a:t>
            </a:r>
          </a:p>
          <a:p>
            <a:pPr lvl="0"/>
            <a:r>
              <a:rPr lang="en-GB" sz="2400" dirty="0">
                <a:solidFill>
                  <a:schemeClr val="bg1">
                    <a:lumMod val="50000"/>
                  </a:schemeClr>
                </a:solidFill>
              </a:rPr>
              <a:t>1.45 – Cognitive Extension (HL only)</a:t>
            </a:r>
          </a:p>
          <a:p>
            <a:pPr lvl="0"/>
            <a:r>
              <a:rPr lang="en-GB" sz="2400" dirty="0">
                <a:solidFill>
                  <a:srgbClr val="FF0066"/>
                </a:solidFill>
              </a:rPr>
              <a:t>2.15 - Break</a:t>
            </a:r>
          </a:p>
          <a:p>
            <a:pPr lvl="0"/>
            <a:r>
              <a:rPr lang="en-GB" sz="2400" dirty="0">
                <a:solidFill>
                  <a:schemeClr val="bg1">
                    <a:lumMod val="50000"/>
                  </a:schemeClr>
                </a:solidFill>
              </a:rPr>
              <a:t>2.30 – Socio-cultural Approach</a:t>
            </a:r>
          </a:p>
          <a:p>
            <a:pPr lvl="0"/>
            <a:r>
              <a:rPr lang="en-GB" sz="2400" dirty="0">
                <a:solidFill>
                  <a:srgbClr val="FF0066"/>
                </a:solidFill>
              </a:rPr>
              <a:t>3.30 – Homework</a:t>
            </a:r>
          </a:p>
          <a:p>
            <a:pPr lvl="0"/>
            <a:r>
              <a:rPr lang="en-GB" sz="2400" dirty="0">
                <a:solidFill>
                  <a:srgbClr val="FF0066"/>
                </a:solidFill>
              </a:rPr>
              <a:t>5.00 – Free time</a:t>
            </a:r>
          </a:p>
        </p:txBody>
      </p:sp>
      <p:pic>
        <p:nvPicPr>
          <p:cNvPr id="5" name="Picture 4">
            <a:extLst>
              <a:ext uri="{FF2B5EF4-FFF2-40B4-BE49-F238E27FC236}">
                <a16:creationId xmlns:a16="http://schemas.microsoft.com/office/drawing/2014/main" id="{992B9EAC-479C-4978-A71A-F6C9B4E8616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165190">
            <a:off x="7002506" y="2768452"/>
            <a:ext cx="4704173" cy="47041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F268A-0CAD-4566-93A9-AD002B466C56}"/>
              </a:ext>
            </a:extLst>
          </p:cNvPr>
          <p:cNvSpPr txBox="1">
            <a:spLocks noGrp="1"/>
          </p:cNvSpPr>
          <p:nvPr>
            <p:ph type="title"/>
          </p:nvPr>
        </p:nvSpPr>
        <p:spPr/>
        <p:txBody>
          <a:bodyPr/>
          <a:lstStyle/>
          <a:p>
            <a:pPr lvl="0"/>
            <a:r>
              <a:rPr lang="en-GB" dirty="0"/>
              <a:t>WHO Are you? Icebreakers</a:t>
            </a:r>
          </a:p>
        </p:txBody>
      </p:sp>
      <p:sp>
        <p:nvSpPr>
          <p:cNvPr id="3" name="Content Placeholder 2">
            <a:extLst>
              <a:ext uri="{FF2B5EF4-FFF2-40B4-BE49-F238E27FC236}">
                <a16:creationId xmlns:a16="http://schemas.microsoft.com/office/drawing/2014/main" id="{BDEE1FED-F22C-4DE6-B64F-F94067FEE3F9}"/>
              </a:ext>
            </a:extLst>
          </p:cNvPr>
          <p:cNvSpPr txBox="1">
            <a:spLocks noGrp="1"/>
          </p:cNvSpPr>
          <p:nvPr>
            <p:ph idx="1"/>
          </p:nvPr>
        </p:nvSpPr>
        <p:spPr>
          <a:xfrm>
            <a:off x="1251676" y="1764648"/>
            <a:ext cx="4717763" cy="3593591"/>
          </a:xfrm>
        </p:spPr>
        <p:txBody>
          <a:bodyPr>
            <a:normAutofit fontScale="92500" lnSpcReduction="10000"/>
          </a:bodyPr>
          <a:lstStyle/>
          <a:p>
            <a:pPr lvl="0"/>
            <a:r>
              <a:rPr lang="en-GB" sz="3600" dirty="0"/>
              <a:t>2 truths and a lie! </a:t>
            </a:r>
          </a:p>
          <a:p>
            <a:pPr lvl="0"/>
            <a:r>
              <a:rPr lang="en-GB" sz="3600" dirty="0"/>
              <a:t>If I were a fruit I’d be a….</a:t>
            </a:r>
          </a:p>
          <a:p>
            <a:pPr lvl="0"/>
            <a:r>
              <a:rPr lang="en-GB" sz="3600" dirty="0"/>
              <a:t>Course Outline: Card Sort</a:t>
            </a:r>
          </a:p>
          <a:p>
            <a:pPr lvl="0"/>
            <a:r>
              <a:rPr lang="en-GB" sz="3600" dirty="0"/>
              <a:t>Paper 1: Section A and B</a:t>
            </a:r>
          </a:p>
        </p:txBody>
      </p:sp>
      <p:pic>
        <p:nvPicPr>
          <p:cNvPr id="5" name="Picture 4">
            <a:extLst>
              <a:ext uri="{FF2B5EF4-FFF2-40B4-BE49-F238E27FC236}">
                <a16:creationId xmlns:a16="http://schemas.microsoft.com/office/drawing/2014/main" id="{E0CF93D2-C56A-45CA-B8B3-AF133D08DE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84759">
            <a:off x="6626722" y="1812310"/>
            <a:ext cx="4377421" cy="43774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B986CA-E68E-45A4-9DC9-006C03587559}"/>
              </a:ext>
            </a:extLst>
          </p:cNvPr>
          <p:cNvSpPr>
            <a:spLocks noGrp="1"/>
          </p:cNvSpPr>
          <p:nvPr>
            <p:ph type="title"/>
          </p:nvPr>
        </p:nvSpPr>
        <p:spPr>
          <a:xfrm>
            <a:off x="3053443" y="1910442"/>
            <a:ext cx="8654143" cy="2460629"/>
          </a:xfrm>
        </p:spPr>
        <p:txBody>
          <a:bodyPr/>
          <a:lstStyle/>
          <a:p>
            <a:r>
              <a:rPr lang="en-GB" dirty="0"/>
              <a:t>The Biological approach</a:t>
            </a:r>
          </a:p>
        </p:txBody>
      </p:sp>
      <p:sp>
        <p:nvSpPr>
          <p:cNvPr id="5" name="Text Placeholder 4">
            <a:extLst>
              <a:ext uri="{FF2B5EF4-FFF2-40B4-BE49-F238E27FC236}">
                <a16:creationId xmlns:a16="http://schemas.microsoft.com/office/drawing/2014/main" id="{24A9908E-85FE-4653-901F-B9C69FAF80AD}"/>
              </a:ext>
            </a:extLst>
          </p:cNvPr>
          <p:cNvSpPr>
            <a:spLocks noGrp="1"/>
          </p:cNvSpPr>
          <p:nvPr>
            <p:ph type="body" idx="1"/>
          </p:nvPr>
        </p:nvSpPr>
        <p:spPr>
          <a:xfrm>
            <a:off x="3053443" y="4604614"/>
            <a:ext cx="7017489" cy="951131"/>
          </a:xfrm>
        </p:spPr>
        <p:txBody>
          <a:bodyPr/>
          <a:lstStyle/>
          <a:p>
            <a:r>
              <a:rPr lang="en-GB" dirty="0"/>
              <a:t>Paper 1</a:t>
            </a:r>
          </a:p>
        </p:txBody>
      </p:sp>
    </p:spTree>
    <p:extLst>
      <p:ext uri="{BB962C8B-B14F-4D97-AF65-F5344CB8AC3E}">
        <p14:creationId xmlns:p14="http://schemas.microsoft.com/office/powerpoint/2010/main" val="2676651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5C92-037F-496A-9B98-3640A61AD554}"/>
              </a:ext>
            </a:extLst>
          </p:cNvPr>
          <p:cNvSpPr txBox="1">
            <a:spLocks noGrp="1"/>
          </p:cNvSpPr>
          <p:nvPr>
            <p:ph type="title"/>
          </p:nvPr>
        </p:nvSpPr>
        <p:spPr>
          <a:xfrm>
            <a:off x="1251676" y="382383"/>
            <a:ext cx="10178323" cy="907569"/>
          </a:xfrm>
        </p:spPr>
        <p:txBody>
          <a:bodyPr>
            <a:normAutofit/>
          </a:bodyPr>
          <a:lstStyle/>
          <a:p>
            <a:pPr lvl="0"/>
            <a:r>
              <a:rPr lang="en-GB" dirty="0">
                <a:solidFill>
                  <a:srgbClr val="FFC000"/>
                </a:solidFill>
              </a:rPr>
              <a:t>The Biological approach</a:t>
            </a:r>
          </a:p>
        </p:txBody>
      </p:sp>
      <p:sp>
        <p:nvSpPr>
          <p:cNvPr id="3" name="Content Placeholder 2">
            <a:extLst>
              <a:ext uri="{FF2B5EF4-FFF2-40B4-BE49-F238E27FC236}">
                <a16:creationId xmlns:a16="http://schemas.microsoft.com/office/drawing/2014/main" id="{A08A5D7F-8AC0-4F0F-A72E-C5CB503F1637}"/>
              </a:ext>
            </a:extLst>
          </p:cNvPr>
          <p:cNvSpPr txBox="1">
            <a:spLocks noGrp="1"/>
          </p:cNvSpPr>
          <p:nvPr>
            <p:ph idx="1"/>
          </p:nvPr>
        </p:nvSpPr>
        <p:spPr>
          <a:xfrm>
            <a:off x="1251676" y="1420584"/>
            <a:ext cx="10178323" cy="5330736"/>
          </a:xfrm>
        </p:spPr>
        <p:txBody>
          <a:bodyPr>
            <a:normAutofit/>
          </a:bodyPr>
          <a:lstStyle/>
          <a:p>
            <a:pPr lvl="0"/>
            <a:r>
              <a:rPr lang="en-GB" sz="2800" dirty="0"/>
              <a:t>25 minutes on each topic</a:t>
            </a:r>
          </a:p>
          <a:p>
            <a:pPr lvl="0"/>
            <a:r>
              <a:rPr lang="en-GB" sz="2800" dirty="0"/>
              <a:t>Three topics…</a:t>
            </a:r>
          </a:p>
          <a:p>
            <a:pPr lvl="1"/>
            <a:r>
              <a:rPr lang="en-GB" sz="2800" dirty="0">
                <a:solidFill>
                  <a:srgbClr val="FF0066"/>
                </a:solidFill>
              </a:rPr>
              <a:t>Brain and behaviour</a:t>
            </a:r>
          </a:p>
          <a:p>
            <a:pPr lvl="1"/>
            <a:r>
              <a:rPr lang="en-GB" sz="2800" dirty="0">
                <a:solidFill>
                  <a:srgbClr val="33FC24"/>
                </a:solidFill>
              </a:rPr>
              <a:t>Hormones and behaviour</a:t>
            </a:r>
          </a:p>
          <a:p>
            <a:pPr lvl="1"/>
            <a:r>
              <a:rPr lang="en-GB" sz="2800" dirty="0">
                <a:solidFill>
                  <a:srgbClr val="00B0F0"/>
                </a:solidFill>
              </a:rPr>
              <a:t>Genetics and behaviour</a:t>
            </a:r>
          </a:p>
          <a:p>
            <a:pPr lvl="0"/>
            <a:r>
              <a:rPr lang="en-GB" sz="2800" dirty="0"/>
              <a:t>Can combine with </a:t>
            </a:r>
            <a:r>
              <a:rPr lang="en-GB" sz="2800" dirty="0">
                <a:solidFill>
                  <a:srgbClr val="7030A0"/>
                </a:solidFill>
              </a:rPr>
              <a:t>methods and ethics </a:t>
            </a:r>
            <a:r>
              <a:rPr lang="en-GB" sz="2800" dirty="0"/>
              <a:t>(as both SAQs and ERQs); we’ll look at this sort of question tomorrow</a:t>
            </a:r>
          </a:p>
          <a:p>
            <a:pPr lvl="0"/>
            <a:r>
              <a:rPr lang="en-GB" sz="2800" dirty="0"/>
              <a:t>HLs: topic headings can also be combined with aspects of the </a:t>
            </a:r>
            <a:r>
              <a:rPr lang="en-GB" sz="2800" dirty="0">
                <a:solidFill>
                  <a:srgbClr val="EC40D3"/>
                </a:solidFill>
              </a:rPr>
              <a:t>extension</a:t>
            </a:r>
            <a:r>
              <a:rPr lang="en-GB" sz="2800" dirty="0"/>
              <a:t> topic:  The </a:t>
            </a:r>
            <a:r>
              <a:rPr lang="en-GB" sz="2800" dirty="0">
                <a:solidFill>
                  <a:srgbClr val="EC40D3"/>
                </a:solidFill>
              </a:rPr>
              <a:t>role of animal research </a:t>
            </a:r>
            <a:r>
              <a:rPr lang="en-GB" sz="2800" dirty="0"/>
              <a:t>(after break)</a:t>
            </a:r>
          </a:p>
          <a:p>
            <a:pPr lvl="1"/>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9EFAF-279C-41A8-B02E-77BD32D965CE}"/>
              </a:ext>
            </a:extLst>
          </p:cNvPr>
          <p:cNvSpPr txBox="1">
            <a:spLocks noGrp="1"/>
          </p:cNvSpPr>
          <p:nvPr>
            <p:ph type="title"/>
          </p:nvPr>
        </p:nvSpPr>
        <p:spPr/>
        <p:txBody>
          <a:bodyPr/>
          <a:lstStyle/>
          <a:p>
            <a:pPr lvl="0"/>
            <a:r>
              <a:rPr lang="en-GB" dirty="0">
                <a:solidFill>
                  <a:srgbClr val="FF0066"/>
                </a:solidFill>
              </a:rPr>
              <a:t>Brain and behaviour</a:t>
            </a:r>
          </a:p>
        </p:txBody>
      </p:sp>
      <p:sp>
        <p:nvSpPr>
          <p:cNvPr id="3" name="Content Placeholder 2">
            <a:extLst>
              <a:ext uri="{FF2B5EF4-FFF2-40B4-BE49-F238E27FC236}">
                <a16:creationId xmlns:a16="http://schemas.microsoft.com/office/drawing/2014/main" id="{E492DC04-A349-469F-997D-CACDC57008A1}"/>
              </a:ext>
            </a:extLst>
          </p:cNvPr>
          <p:cNvSpPr txBox="1">
            <a:spLocks noGrp="1"/>
          </p:cNvSpPr>
          <p:nvPr>
            <p:ph idx="1"/>
          </p:nvPr>
        </p:nvSpPr>
        <p:spPr>
          <a:xfrm>
            <a:off x="1038316" y="1633944"/>
            <a:ext cx="6276883" cy="4841673"/>
          </a:xfrm>
        </p:spPr>
        <p:txBody>
          <a:bodyPr>
            <a:normAutofit fontScale="77500" lnSpcReduction="20000"/>
          </a:bodyPr>
          <a:lstStyle/>
          <a:p>
            <a:r>
              <a:rPr lang="en-GB" sz="3600" dirty="0">
                <a:latin typeface="Gill Sans MT" pitchFamily="34"/>
              </a:rPr>
              <a:t>Techniques used to study the brain in relation to behaviour: </a:t>
            </a:r>
          </a:p>
          <a:p>
            <a:r>
              <a:rPr lang="en-GB" sz="3600" dirty="0">
                <a:solidFill>
                  <a:srgbClr val="FF0066"/>
                </a:solidFill>
                <a:latin typeface="Gill Sans MT" pitchFamily="34"/>
              </a:rPr>
              <a:t>ERQ 2019 TZ1 SL</a:t>
            </a:r>
          </a:p>
          <a:p>
            <a:pPr lvl="0"/>
            <a:r>
              <a:rPr lang="en-GB" sz="3600" dirty="0">
                <a:latin typeface="Gill Sans MT" pitchFamily="34"/>
              </a:rPr>
              <a:t>Localization: </a:t>
            </a:r>
          </a:p>
          <a:p>
            <a:pPr lvl="0"/>
            <a:r>
              <a:rPr lang="en-GB" sz="3600" dirty="0">
                <a:solidFill>
                  <a:srgbClr val="FF0066"/>
                </a:solidFill>
                <a:latin typeface="Gill Sans MT" pitchFamily="34"/>
              </a:rPr>
              <a:t>SAQ 2019 </a:t>
            </a:r>
            <a:r>
              <a:rPr lang="en-GB" sz="3600" dirty="0">
                <a:solidFill>
                  <a:srgbClr val="FF0066"/>
                </a:solidFill>
              </a:rPr>
              <a:t>TZ2 HL and SL</a:t>
            </a:r>
            <a:endParaRPr lang="en-GB" sz="3600" dirty="0">
              <a:solidFill>
                <a:srgbClr val="FF0066"/>
              </a:solidFill>
              <a:latin typeface="Gill Sans MT" pitchFamily="34"/>
            </a:endParaRPr>
          </a:p>
          <a:p>
            <a:pPr lvl="0"/>
            <a:r>
              <a:rPr lang="en-GB" sz="3600" dirty="0">
                <a:latin typeface="Gill Sans MT" pitchFamily="34"/>
              </a:rPr>
              <a:t>Neuroplasticity: </a:t>
            </a:r>
          </a:p>
          <a:p>
            <a:pPr lvl="0"/>
            <a:r>
              <a:rPr lang="en-GB" sz="3600" dirty="0">
                <a:solidFill>
                  <a:srgbClr val="FF0066"/>
                </a:solidFill>
                <a:latin typeface="Gill Sans MT" pitchFamily="34"/>
              </a:rPr>
              <a:t>has not come up yet </a:t>
            </a:r>
            <a:r>
              <a:rPr lang="en-GB" sz="3600" dirty="0">
                <a:solidFill>
                  <a:srgbClr val="FF0066"/>
                </a:solidFill>
                <a:latin typeface="Wingdings" pitchFamily="2"/>
              </a:rPr>
              <a:t></a:t>
            </a:r>
            <a:endParaRPr lang="en-GB" sz="3600" dirty="0">
              <a:solidFill>
                <a:srgbClr val="FF0066"/>
              </a:solidFill>
              <a:latin typeface="Gill Sans MT" pitchFamily="34"/>
            </a:endParaRPr>
          </a:p>
          <a:p>
            <a:pPr lvl="0"/>
            <a:r>
              <a:rPr lang="en-GB" sz="3600" dirty="0">
                <a:latin typeface="Gill Sans MT" pitchFamily="34"/>
              </a:rPr>
              <a:t>Neurotransmitters and their effect on behaviour: </a:t>
            </a:r>
          </a:p>
          <a:p>
            <a:pPr lvl="0"/>
            <a:r>
              <a:rPr lang="en-GB" sz="3600" dirty="0">
                <a:solidFill>
                  <a:srgbClr val="FF0066"/>
                </a:solidFill>
              </a:rPr>
              <a:t>SAQ 2019 TZ1 HL and SL</a:t>
            </a:r>
          </a:p>
          <a:p>
            <a:pPr lvl="0"/>
            <a:endParaRPr lang="en-GB" sz="3600" dirty="0">
              <a:latin typeface="Gill Sans MT" pitchFamily="34"/>
            </a:endParaRPr>
          </a:p>
          <a:p>
            <a:pPr lvl="0"/>
            <a:endParaRPr lang="en-GB" dirty="0"/>
          </a:p>
        </p:txBody>
      </p:sp>
      <p:pic>
        <p:nvPicPr>
          <p:cNvPr id="5" name="Picture 4">
            <a:extLst>
              <a:ext uri="{FF2B5EF4-FFF2-40B4-BE49-F238E27FC236}">
                <a16:creationId xmlns:a16="http://schemas.microsoft.com/office/drawing/2014/main" id="{9D203E77-76E0-4B4F-A937-8B2E33A580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39595">
            <a:off x="6901171" y="1913258"/>
            <a:ext cx="4571082" cy="29761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68CB-FA50-4144-8B83-D04769D6BB37}"/>
              </a:ext>
            </a:extLst>
          </p:cNvPr>
          <p:cNvSpPr txBox="1">
            <a:spLocks noGrp="1"/>
          </p:cNvSpPr>
          <p:nvPr>
            <p:ph type="title"/>
          </p:nvPr>
        </p:nvSpPr>
        <p:spPr/>
        <p:txBody>
          <a:bodyPr/>
          <a:lstStyle/>
          <a:p>
            <a:pPr lvl="0"/>
            <a:r>
              <a:rPr lang="en-GB" dirty="0">
                <a:solidFill>
                  <a:srgbClr val="FF0066"/>
                </a:solidFill>
              </a:rPr>
              <a:t>Brain and behaviour</a:t>
            </a:r>
          </a:p>
        </p:txBody>
      </p:sp>
      <p:sp>
        <p:nvSpPr>
          <p:cNvPr id="3" name="Content Placeholder 2">
            <a:extLst>
              <a:ext uri="{FF2B5EF4-FFF2-40B4-BE49-F238E27FC236}">
                <a16:creationId xmlns:a16="http://schemas.microsoft.com/office/drawing/2014/main" id="{3A813A02-75C4-4D50-BD97-D312A30F77E2}"/>
              </a:ext>
            </a:extLst>
          </p:cNvPr>
          <p:cNvSpPr txBox="1">
            <a:spLocks noGrp="1"/>
          </p:cNvSpPr>
          <p:nvPr>
            <p:ph idx="1"/>
          </p:nvPr>
        </p:nvSpPr>
        <p:spPr>
          <a:xfrm>
            <a:off x="1251676" y="1436915"/>
            <a:ext cx="5838935" cy="5188474"/>
          </a:xfrm>
        </p:spPr>
        <p:txBody>
          <a:bodyPr>
            <a:normAutofit/>
          </a:bodyPr>
          <a:lstStyle/>
          <a:p>
            <a:pPr lvl="0"/>
            <a:r>
              <a:rPr lang="en-GB" dirty="0"/>
              <a:t>Suspect it won’t come up as SAQ or ERQ as already had several questions on this topic</a:t>
            </a:r>
          </a:p>
          <a:p>
            <a:pPr lvl="0"/>
            <a:r>
              <a:rPr lang="en-GB" dirty="0"/>
              <a:t>The only sub-topic that has not come up yet is </a:t>
            </a:r>
            <a:r>
              <a:rPr lang="en-GB" b="1" dirty="0">
                <a:solidFill>
                  <a:srgbClr val="FF0066"/>
                </a:solidFill>
              </a:rPr>
              <a:t>neuroplasticity</a:t>
            </a:r>
            <a:r>
              <a:rPr lang="en-GB" dirty="0">
                <a:solidFill>
                  <a:srgbClr val="FF0000"/>
                </a:solidFill>
              </a:rPr>
              <a:t> </a:t>
            </a:r>
            <a:r>
              <a:rPr lang="en-GB" dirty="0"/>
              <a:t>so we will focus on this </a:t>
            </a:r>
          </a:p>
          <a:p>
            <a:pPr lvl="0"/>
            <a:r>
              <a:rPr lang="en-GB" dirty="0"/>
              <a:t>They also have not asked ANY </a:t>
            </a:r>
            <a:r>
              <a:rPr lang="en-GB" b="1" dirty="0">
                <a:solidFill>
                  <a:srgbClr val="7030A0"/>
                </a:solidFill>
              </a:rPr>
              <a:t>methods or ethics </a:t>
            </a:r>
            <a:r>
              <a:rPr lang="en-GB" dirty="0"/>
              <a:t>questions biological </a:t>
            </a:r>
            <a:r>
              <a:rPr lang="en-GB" b="1" dirty="0">
                <a:solidFill>
                  <a:srgbClr val="FFC000"/>
                </a:solidFill>
              </a:rPr>
              <a:t>approach</a:t>
            </a:r>
            <a:r>
              <a:rPr lang="en-GB" dirty="0"/>
              <a:t>, let alone this specific </a:t>
            </a:r>
            <a:r>
              <a:rPr lang="en-GB" b="1" dirty="0">
                <a:solidFill>
                  <a:srgbClr val="FF0066"/>
                </a:solidFill>
              </a:rPr>
              <a:t>topic</a:t>
            </a:r>
            <a:r>
              <a:rPr lang="en-GB" b="1" dirty="0"/>
              <a:t> </a:t>
            </a:r>
            <a:r>
              <a:rPr lang="en-GB" dirty="0"/>
              <a:t>(we will focus more on this style of question tomorrow)</a:t>
            </a:r>
          </a:p>
          <a:p>
            <a:pPr lvl="0"/>
            <a:r>
              <a:rPr lang="en-GB" dirty="0"/>
              <a:t>They might ask one of the new 2020 questions on the lists of specific terms: </a:t>
            </a:r>
            <a:r>
              <a:rPr lang="en-GB" b="1" dirty="0">
                <a:solidFill>
                  <a:srgbClr val="33FC24"/>
                </a:solidFill>
              </a:rPr>
              <a:t>synapses (excitatory and inhibitory), agonists and antagonists </a:t>
            </a:r>
          </a:p>
          <a:p>
            <a:pPr lvl="0"/>
            <a:r>
              <a:rPr lang="en-GB" dirty="0">
                <a:solidFill>
                  <a:schemeClr val="accent3">
                    <a:lumMod val="50000"/>
                  </a:schemeClr>
                </a:solidFill>
              </a:rPr>
              <a:t>More likely to ask one of the 2020 key phrase/terms related to neuroplasticity, e.g. </a:t>
            </a:r>
            <a:r>
              <a:rPr lang="en-GB" b="1" dirty="0">
                <a:solidFill>
                  <a:srgbClr val="FF0066"/>
                </a:solidFill>
              </a:rPr>
              <a:t>neural networks, neural pruning.</a:t>
            </a:r>
          </a:p>
        </p:txBody>
      </p:sp>
      <p:pic>
        <p:nvPicPr>
          <p:cNvPr id="7" name="Picture 6">
            <a:extLst>
              <a:ext uri="{FF2B5EF4-FFF2-40B4-BE49-F238E27FC236}">
                <a16:creationId xmlns:a16="http://schemas.microsoft.com/office/drawing/2014/main" id="{E13FA48E-27E0-4770-8DC6-67AB3B4863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8630" y="668067"/>
            <a:ext cx="3446990" cy="3744685"/>
          </a:xfrm>
          <a:prstGeom prst="rect">
            <a:avLst/>
          </a:prstGeom>
        </p:spPr>
      </p:pic>
      <p:pic>
        <p:nvPicPr>
          <p:cNvPr id="9" name="Picture 8">
            <a:extLst>
              <a:ext uri="{FF2B5EF4-FFF2-40B4-BE49-F238E27FC236}">
                <a16:creationId xmlns:a16="http://schemas.microsoft.com/office/drawing/2014/main" id="{D1BC6A59-A652-4E1A-83AD-B243EEB1AEA7}"/>
              </a:ext>
            </a:extLst>
          </p:cNvPr>
          <p:cNvPicPr>
            <a:picLocks noChangeAspect="1"/>
          </p:cNvPicPr>
          <p:nvPr/>
        </p:nvPicPr>
        <p:blipFill rotWithShape="1">
          <a:blip r:embed="rId3">
            <a:extLst>
              <a:ext uri="{28A0092B-C50C-407E-A947-70E740481C1C}">
                <a14:useLocalDpi xmlns:a14="http://schemas.microsoft.com/office/drawing/2010/main" val="0"/>
              </a:ext>
            </a:extLst>
          </a:blip>
          <a:srcRect l="23432"/>
          <a:stretch/>
        </p:blipFill>
        <p:spPr>
          <a:xfrm>
            <a:off x="8690840" y="4275076"/>
            <a:ext cx="2249484" cy="23503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EB446-B0DF-488F-844D-1217145C35DC}"/>
              </a:ext>
            </a:extLst>
          </p:cNvPr>
          <p:cNvSpPr>
            <a:spLocks noGrp="1"/>
          </p:cNvSpPr>
          <p:nvPr>
            <p:ph type="title"/>
          </p:nvPr>
        </p:nvSpPr>
        <p:spPr/>
        <p:txBody>
          <a:bodyPr/>
          <a:lstStyle/>
          <a:p>
            <a:r>
              <a:rPr lang="en-GB" dirty="0"/>
              <a:t>Localisation</a:t>
            </a:r>
          </a:p>
        </p:txBody>
      </p:sp>
      <p:sp>
        <p:nvSpPr>
          <p:cNvPr id="3" name="Content Placeholder 2">
            <a:extLst>
              <a:ext uri="{FF2B5EF4-FFF2-40B4-BE49-F238E27FC236}">
                <a16:creationId xmlns:a16="http://schemas.microsoft.com/office/drawing/2014/main" id="{F6EB6223-8726-4662-BD6E-221A10C9E6C9}"/>
              </a:ext>
            </a:extLst>
          </p:cNvPr>
          <p:cNvSpPr>
            <a:spLocks noGrp="1"/>
          </p:cNvSpPr>
          <p:nvPr>
            <p:ph idx="1"/>
          </p:nvPr>
        </p:nvSpPr>
        <p:spPr>
          <a:xfrm>
            <a:off x="1251676" y="1247689"/>
            <a:ext cx="6223944" cy="5453742"/>
          </a:xfrm>
        </p:spPr>
        <p:txBody>
          <a:bodyPr>
            <a:noAutofit/>
          </a:bodyPr>
          <a:lstStyle/>
          <a:p>
            <a:r>
              <a:rPr lang="en-GB" sz="2400" dirty="0"/>
              <a:t>Came up as </a:t>
            </a:r>
            <a:r>
              <a:rPr lang="en-GB" sz="2400" b="1" dirty="0">
                <a:solidFill>
                  <a:srgbClr val="CC99FF"/>
                </a:solidFill>
              </a:rPr>
              <a:t>SAQ (2019) </a:t>
            </a:r>
            <a:r>
              <a:rPr lang="en-GB" sz="2400" dirty="0"/>
              <a:t>TZ2 HL and SL a 9 marker; If it comes up most likely would be as ERQ; I have an example – graded by John!</a:t>
            </a:r>
          </a:p>
          <a:p>
            <a:r>
              <a:rPr lang="en-GB" sz="2400" dirty="0"/>
              <a:t>What, when, who, where, why?!</a:t>
            </a:r>
          </a:p>
          <a:p>
            <a:r>
              <a:rPr lang="en-GB" sz="2400" dirty="0"/>
              <a:t>What is localisation (write it on your whiteboard)? </a:t>
            </a:r>
          </a:p>
          <a:p>
            <a:r>
              <a:rPr lang="en-GB" sz="2400" dirty="0"/>
              <a:t>Who discovered area of the brain linked to </a:t>
            </a:r>
            <a:r>
              <a:rPr lang="en-GB" sz="2400" b="1" dirty="0">
                <a:solidFill>
                  <a:srgbClr val="CC99FF"/>
                </a:solidFill>
              </a:rPr>
              <a:t>language</a:t>
            </a:r>
            <a:r>
              <a:rPr lang="en-GB" sz="2400" dirty="0"/>
              <a:t>? </a:t>
            </a:r>
          </a:p>
          <a:p>
            <a:r>
              <a:rPr lang="en-GB" sz="2400" dirty="0"/>
              <a:t>Who initially said brain functioning is </a:t>
            </a:r>
            <a:r>
              <a:rPr lang="en-GB" sz="2400" dirty="0">
                <a:solidFill>
                  <a:srgbClr val="CC99FF"/>
                </a:solidFill>
              </a:rPr>
              <a:t>spread throughout the brain</a:t>
            </a:r>
            <a:r>
              <a:rPr lang="en-GB" sz="2400" dirty="0"/>
              <a:t>? </a:t>
            </a:r>
          </a:p>
          <a:p>
            <a:r>
              <a:rPr lang="en-GB" sz="2400" b="1" dirty="0">
                <a:solidFill>
                  <a:srgbClr val="CC99FF"/>
                </a:solidFill>
              </a:rPr>
              <a:t>How</a:t>
            </a:r>
            <a:r>
              <a:rPr lang="en-GB" sz="2400" dirty="0"/>
              <a:t> has brain localisation been studied?</a:t>
            </a:r>
          </a:p>
          <a:p>
            <a:r>
              <a:rPr lang="en-GB" sz="2400" dirty="0"/>
              <a:t>Which research </a:t>
            </a:r>
            <a:r>
              <a:rPr lang="en-GB" sz="2400" b="1" dirty="0">
                <a:solidFill>
                  <a:srgbClr val="CC99FF"/>
                </a:solidFill>
              </a:rPr>
              <a:t>methods</a:t>
            </a:r>
            <a:r>
              <a:rPr lang="en-GB" sz="2400" dirty="0"/>
              <a:t>?</a:t>
            </a:r>
          </a:p>
        </p:txBody>
      </p:sp>
      <p:pic>
        <p:nvPicPr>
          <p:cNvPr id="5" name="Picture 4">
            <a:extLst>
              <a:ext uri="{FF2B5EF4-FFF2-40B4-BE49-F238E27FC236}">
                <a16:creationId xmlns:a16="http://schemas.microsoft.com/office/drawing/2014/main" id="{3EA94CCF-9988-48DE-BB48-5C95599BB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5620" y="1393720"/>
            <a:ext cx="4115136" cy="3654151"/>
          </a:xfrm>
          <a:prstGeom prst="rect">
            <a:avLst/>
          </a:prstGeom>
        </p:spPr>
      </p:pic>
      <p:sp>
        <p:nvSpPr>
          <p:cNvPr id="6" name="Explosion: 14 Points 5">
            <a:extLst>
              <a:ext uri="{FF2B5EF4-FFF2-40B4-BE49-F238E27FC236}">
                <a16:creationId xmlns:a16="http://schemas.microsoft.com/office/drawing/2014/main" id="{853C759B-CDE7-4620-A66F-4442137A81C7}"/>
              </a:ext>
            </a:extLst>
          </p:cNvPr>
          <p:cNvSpPr/>
          <p:nvPr/>
        </p:nvSpPr>
        <p:spPr>
          <a:xfrm>
            <a:off x="7475620" y="3994317"/>
            <a:ext cx="1507958" cy="1285598"/>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Explosion: 14 Points 6">
            <a:extLst>
              <a:ext uri="{FF2B5EF4-FFF2-40B4-BE49-F238E27FC236}">
                <a16:creationId xmlns:a16="http://schemas.microsoft.com/office/drawing/2014/main" id="{7744DF18-8CDA-473E-825B-97FC94BD9C2F}"/>
              </a:ext>
            </a:extLst>
          </p:cNvPr>
          <p:cNvSpPr/>
          <p:nvPr/>
        </p:nvSpPr>
        <p:spPr>
          <a:xfrm>
            <a:off x="7128877" y="1287203"/>
            <a:ext cx="1507958" cy="1285598"/>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Explosion: 14 Points 7">
            <a:extLst>
              <a:ext uri="{FF2B5EF4-FFF2-40B4-BE49-F238E27FC236}">
                <a16:creationId xmlns:a16="http://schemas.microsoft.com/office/drawing/2014/main" id="{867553BE-013E-42E8-A4B9-2EB95D23837E}"/>
              </a:ext>
            </a:extLst>
          </p:cNvPr>
          <p:cNvSpPr/>
          <p:nvPr/>
        </p:nvSpPr>
        <p:spPr>
          <a:xfrm>
            <a:off x="8700769" y="906423"/>
            <a:ext cx="1507958" cy="1360314"/>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Explosion: 14 Points 8">
            <a:extLst>
              <a:ext uri="{FF2B5EF4-FFF2-40B4-BE49-F238E27FC236}">
                <a16:creationId xmlns:a16="http://schemas.microsoft.com/office/drawing/2014/main" id="{C5E323F8-004E-4D77-B0A1-D564770DA1ED}"/>
              </a:ext>
            </a:extLst>
          </p:cNvPr>
          <p:cNvSpPr/>
          <p:nvPr/>
        </p:nvSpPr>
        <p:spPr>
          <a:xfrm>
            <a:off x="9919858" y="863346"/>
            <a:ext cx="1619334" cy="1360314"/>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238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BA41C-FFB7-4D36-BB55-DC9DDF048AD1}"/>
              </a:ext>
            </a:extLst>
          </p:cNvPr>
          <p:cNvSpPr>
            <a:spLocks noGrp="1"/>
          </p:cNvSpPr>
          <p:nvPr>
            <p:ph type="title"/>
          </p:nvPr>
        </p:nvSpPr>
        <p:spPr>
          <a:xfrm>
            <a:off x="1251675" y="406446"/>
            <a:ext cx="10178323" cy="1492136"/>
          </a:xfrm>
        </p:spPr>
        <p:txBody>
          <a:bodyPr>
            <a:normAutofit fontScale="90000"/>
          </a:bodyPr>
          <a:lstStyle/>
          <a:p>
            <a:r>
              <a:rPr lang="en-GB" dirty="0"/>
              <a:t>Writing Essays: Level 3 Command Terms</a:t>
            </a:r>
            <a:br>
              <a:rPr lang="en-GB" dirty="0"/>
            </a:br>
            <a:endParaRPr lang="en-GB" dirty="0"/>
          </a:p>
        </p:txBody>
      </p:sp>
      <p:sp>
        <p:nvSpPr>
          <p:cNvPr id="4" name="TextBox 3">
            <a:extLst>
              <a:ext uri="{FF2B5EF4-FFF2-40B4-BE49-F238E27FC236}">
                <a16:creationId xmlns:a16="http://schemas.microsoft.com/office/drawing/2014/main" id="{8ECAA9DF-97E5-4BE6-B9C1-44BDA9991AE9}"/>
              </a:ext>
            </a:extLst>
          </p:cNvPr>
          <p:cNvSpPr txBox="1"/>
          <p:nvPr/>
        </p:nvSpPr>
        <p:spPr>
          <a:xfrm>
            <a:off x="3718560" y="1157797"/>
            <a:ext cx="7221765" cy="5293757"/>
          </a:xfrm>
          <a:prstGeom prst="rect">
            <a:avLst/>
          </a:prstGeom>
          <a:noFill/>
        </p:spPr>
        <p:txBody>
          <a:bodyPr wrap="square" rtlCol="0">
            <a:spAutoFit/>
          </a:bodyPr>
          <a:lstStyle/>
          <a:p>
            <a:endParaRPr lang="en-GB" sz="2800" dirty="0"/>
          </a:p>
          <a:p>
            <a:r>
              <a:rPr lang="en-GB" sz="2000" dirty="0"/>
              <a:t>Give an account of the </a:t>
            </a:r>
            <a:r>
              <a:rPr lang="en-GB" sz="2000" dirty="0">
                <a:solidFill>
                  <a:srgbClr val="FF0000"/>
                </a:solidFill>
              </a:rPr>
              <a:t>differences</a:t>
            </a:r>
            <a:r>
              <a:rPr lang="en-GB" sz="2000" dirty="0"/>
              <a:t> between two (or more) items or situations, referring to </a:t>
            </a:r>
            <a:r>
              <a:rPr lang="en-GB" sz="2000" dirty="0">
                <a:solidFill>
                  <a:srgbClr val="FF0000"/>
                </a:solidFill>
              </a:rPr>
              <a:t>both</a:t>
            </a:r>
            <a:r>
              <a:rPr lang="en-GB" sz="2000" dirty="0"/>
              <a:t> (all) of them throughout. </a:t>
            </a:r>
          </a:p>
          <a:p>
            <a:r>
              <a:rPr lang="en-GB" sz="2800" b="1" dirty="0">
                <a:solidFill>
                  <a:srgbClr val="FF0000"/>
                </a:solidFill>
              </a:rPr>
              <a:t>CONTRAST</a:t>
            </a:r>
          </a:p>
          <a:p>
            <a:r>
              <a:rPr lang="en-GB" sz="2000" dirty="0"/>
              <a:t>Offer a </a:t>
            </a:r>
            <a:r>
              <a:rPr lang="en-GB" sz="2000" dirty="0">
                <a:solidFill>
                  <a:srgbClr val="FFC000"/>
                </a:solidFill>
              </a:rPr>
              <a:t>considered</a:t>
            </a:r>
            <a:r>
              <a:rPr lang="en-GB" sz="2000" dirty="0"/>
              <a:t> and </a:t>
            </a:r>
            <a:r>
              <a:rPr lang="en-GB" sz="2000" dirty="0">
                <a:solidFill>
                  <a:srgbClr val="FFC000"/>
                </a:solidFill>
              </a:rPr>
              <a:t>balanced</a:t>
            </a:r>
            <a:r>
              <a:rPr lang="en-GB" sz="2000" dirty="0"/>
              <a:t> review that includes a </a:t>
            </a:r>
            <a:r>
              <a:rPr lang="en-GB" sz="2000" dirty="0">
                <a:solidFill>
                  <a:srgbClr val="FFC000"/>
                </a:solidFill>
              </a:rPr>
              <a:t>range of arguments,</a:t>
            </a:r>
            <a:r>
              <a:rPr lang="en-GB" sz="2000" dirty="0"/>
              <a:t> </a:t>
            </a:r>
            <a:r>
              <a:rPr lang="en-GB" sz="2000" dirty="0">
                <a:solidFill>
                  <a:srgbClr val="FFC000"/>
                </a:solidFill>
              </a:rPr>
              <a:t>factors</a:t>
            </a:r>
            <a:r>
              <a:rPr lang="en-GB" sz="2000" dirty="0"/>
              <a:t> or </a:t>
            </a:r>
            <a:r>
              <a:rPr lang="en-GB" sz="2000" dirty="0">
                <a:solidFill>
                  <a:srgbClr val="FFC000"/>
                </a:solidFill>
              </a:rPr>
              <a:t>hypotheses</a:t>
            </a:r>
            <a:r>
              <a:rPr lang="en-GB" sz="2000" dirty="0"/>
              <a:t>. Opinions or conclusions should be presented clearly and supported by </a:t>
            </a:r>
            <a:r>
              <a:rPr lang="en-GB" sz="2000" dirty="0">
                <a:solidFill>
                  <a:srgbClr val="FFC000"/>
                </a:solidFill>
              </a:rPr>
              <a:t>appropriate evidence</a:t>
            </a:r>
            <a:r>
              <a:rPr lang="en-GB" sz="2000" dirty="0"/>
              <a:t>. </a:t>
            </a:r>
          </a:p>
          <a:p>
            <a:r>
              <a:rPr lang="en-GB" sz="2800" b="1" dirty="0">
                <a:solidFill>
                  <a:srgbClr val="FFC000"/>
                </a:solidFill>
              </a:rPr>
              <a:t>DISCUSS</a:t>
            </a:r>
          </a:p>
          <a:p>
            <a:r>
              <a:rPr lang="en-GB" sz="2000" dirty="0"/>
              <a:t>Make an appraisal by weighing up the </a:t>
            </a:r>
            <a:r>
              <a:rPr lang="en-GB" sz="2000" dirty="0">
                <a:solidFill>
                  <a:srgbClr val="33FC24"/>
                </a:solidFill>
              </a:rPr>
              <a:t>strengths and limitations</a:t>
            </a:r>
            <a:r>
              <a:rPr lang="en-GB" sz="2000" dirty="0"/>
              <a:t>.</a:t>
            </a:r>
          </a:p>
          <a:p>
            <a:r>
              <a:rPr lang="en-GB" sz="2800" b="1" dirty="0">
                <a:solidFill>
                  <a:srgbClr val="33FC24"/>
                </a:solidFill>
              </a:rPr>
              <a:t>EVALUATE</a:t>
            </a:r>
          </a:p>
          <a:p>
            <a:r>
              <a:rPr lang="en-GB" sz="2000" dirty="0"/>
              <a:t>Consider the </a:t>
            </a:r>
            <a:r>
              <a:rPr lang="en-GB" sz="2000" dirty="0">
                <a:solidFill>
                  <a:srgbClr val="00B0F0"/>
                </a:solidFill>
              </a:rPr>
              <a:t>merits or otherwise </a:t>
            </a:r>
            <a:r>
              <a:rPr lang="en-GB" sz="2000" dirty="0"/>
              <a:t>of an argument or concept. Opinions and conclusions should be presented clearly and supported with appropriate evidence and </a:t>
            </a:r>
            <a:r>
              <a:rPr lang="en-GB" sz="2000" dirty="0">
                <a:solidFill>
                  <a:srgbClr val="00B0F0"/>
                </a:solidFill>
              </a:rPr>
              <a:t>sound argument</a:t>
            </a:r>
            <a:r>
              <a:rPr lang="en-GB" sz="2000" dirty="0"/>
              <a:t>.</a:t>
            </a:r>
          </a:p>
          <a:p>
            <a:r>
              <a:rPr lang="en-GB" sz="2800" b="1" dirty="0">
                <a:solidFill>
                  <a:srgbClr val="00B0F0"/>
                </a:solidFill>
              </a:rPr>
              <a:t>TO WHAT EXTENT</a:t>
            </a:r>
          </a:p>
          <a:p>
            <a:endParaRPr lang="en-GB" dirty="0"/>
          </a:p>
        </p:txBody>
      </p:sp>
      <p:pic>
        <p:nvPicPr>
          <p:cNvPr id="5" name="Picture 4">
            <a:extLst>
              <a:ext uri="{FF2B5EF4-FFF2-40B4-BE49-F238E27FC236}">
                <a16:creationId xmlns:a16="http://schemas.microsoft.com/office/drawing/2014/main" id="{7CE0628F-81D0-4A60-ACA0-7C638D23E2A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26720" y="2430088"/>
            <a:ext cx="3489960" cy="3489960"/>
          </a:xfrm>
          <a:prstGeom prst="rect">
            <a:avLst/>
          </a:prstGeom>
        </p:spPr>
      </p:pic>
    </p:spTree>
    <p:extLst>
      <p:ext uri="{BB962C8B-B14F-4D97-AF65-F5344CB8AC3E}">
        <p14:creationId xmlns:p14="http://schemas.microsoft.com/office/powerpoint/2010/main" val="31338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additive="base">
                                        <p:cTn id="4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D96C0-009E-40D2-8953-E87B7D8F6459}"/>
              </a:ext>
            </a:extLst>
          </p:cNvPr>
          <p:cNvSpPr>
            <a:spLocks noGrp="1"/>
          </p:cNvSpPr>
          <p:nvPr>
            <p:ph type="title"/>
          </p:nvPr>
        </p:nvSpPr>
        <p:spPr>
          <a:xfrm>
            <a:off x="1251676" y="382383"/>
            <a:ext cx="10178323" cy="1021874"/>
          </a:xfrm>
        </p:spPr>
        <p:txBody>
          <a:bodyPr/>
          <a:lstStyle/>
          <a:p>
            <a:r>
              <a:rPr lang="en-GB" dirty="0"/>
              <a:t>Writing an essay: introduction</a:t>
            </a:r>
          </a:p>
        </p:txBody>
      </p:sp>
      <p:sp>
        <p:nvSpPr>
          <p:cNvPr id="3" name="Content Placeholder 2">
            <a:extLst>
              <a:ext uri="{FF2B5EF4-FFF2-40B4-BE49-F238E27FC236}">
                <a16:creationId xmlns:a16="http://schemas.microsoft.com/office/drawing/2014/main" id="{3D1C7EDD-9619-48B2-9CA0-2EB6EB932220}"/>
              </a:ext>
            </a:extLst>
          </p:cNvPr>
          <p:cNvSpPr>
            <a:spLocks noGrp="1"/>
          </p:cNvSpPr>
          <p:nvPr>
            <p:ph idx="1"/>
          </p:nvPr>
        </p:nvSpPr>
        <p:spPr>
          <a:xfrm>
            <a:off x="1251676" y="1649186"/>
            <a:ext cx="10178323" cy="4230405"/>
          </a:xfrm>
        </p:spPr>
        <p:txBody>
          <a:bodyPr/>
          <a:lstStyle/>
          <a:p>
            <a:pPr marL="0" lvl="0" indent="0">
              <a:lnSpc>
                <a:spcPct val="100000"/>
              </a:lnSpc>
              <a:spcBef>
                <a:spcPts val="0"/>
              </a:spcBef>
              <a:buClrTx/>
              <a:buSzTx/>
              <a:buNone/>
              <a:defRPr/>
            </a:pPr>
            <a:r>
              <a:rPr lang="en-GB" sz="2800" dirty="0"/>
              <a:t>Let’s look at the rubric for Criterion A. Focus on the question (2 marks) </a:t>
            </a:r>
          </a:p>
          <a:p>
            <a:endParaRPr lang="en-GB" dirty="0"/>
          </a:p>
          <a:p>
            <a:endParaRPr lang="en-GB" dirty="0"/>
          </a:p>
          <a:p>
            <a:pPr marL="0" indent="0">
              <a:buNone/>
            </a:pPr>
            <a:endParaRPr lang="en-GB" dirty="0"/>
          </a:p>
        </p:txBody>
      </p:sp>
      <p:graphicFrame>
        <p:nvGraphicFramePr>
          <p:cNvPr id="5" name="Table 4">
            <a:extLst>
              <a:ext uri="{FF2B5EF4-FFF2-40B4-BE49-F238E27FC236}">
                <a16:creationId xmlns:a16="http://schemas.microsoft.com/office/drawing/2014/main" id="{5BDDC4ED-3822-4ED1-85F7-731B4829D0F0}"/>
              </a:ext>
            </a:extLst>
          </p:cNvPr>
          <p:cNvGraphicFramePr>
            <a:graphicFrameLocks noGrp="1"/>
          </p:cNvGraphicFramePr>
          <p:nvPr>
            <p:extLst>
              <p:ext uri="{D42A27DB-BD31-4B8C-83A1-F6EECF244321}">
                <p14:modId xmlns:p14="http://schemas.microsoft.com/office/powerpoint/2010/main" val="946443072"/>
              </p:ext>
            </p:extLst>
          </p:nvPr>
        </p:nvGraphicFramePr>
        <p:xfrm>
          <a:off x="1942729" y="2689860"/>
          <a:ext cx="8128000" cy="1478280"/>
        </p:xfrm>
        <a:graphic>
          <a:graphicData uri="http://schemas.openxmlformats.org/drawingml/2006/table">
            <a:tbl>
              <a:tblPr firstRow="1" bandRow="1">
                <a:tableStyleId>{5C22544A-7EE6-4342-B048-85BDC9FD1C3A}</a:tableStyleId>
              </a:tblPr>
              <a:tblGrid>
                <a:gridCol w="1233616">
                  <a:extLst>
                    <a:ext uri="{9D8B030D-6E8A-4147-A177-3AD203B41FA5}">
                      <a16:colId xmlns:a16="http://schemas.microsoft.com/office/drawing/2014/main" val="4139063445"/>
                    </a:ext>
                  </a:extLst>
                </a:gridCol>
                <a:gridCol w="6894384">
                  <a:extLst>
                    <a:ext uri="{9D8B030D-6E8A-4147-A177-3AD203B41FA5}">
                      <a16:colId xmlns:a16="http://schemas.microsoft.com/office/drawing/2014/main" val="1966836299"/>
                    </a:ext>
                  </a:extLst>
                </a:gridCol>
              </a:tblGrid>
              <a:tr h="1891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Markband</a:t>
                      </a:r>
                      <a:endParaRPr lang="en-GB" dirty="0"/>
                    </a:p>
                  </a:txBody>
                  <a:tcPr/>
                </a:tc>
                <a:tc>
                  <a:txBody>
                    <a:bodyPr/>
                    <a:lstStyle/>
                    <a:p>
                      <a:r>
                        <a:rPr lang="en-GB" dirty="0"/>
                        <a:t>Level Descriptor</a:t>
                      </a:r>
                    </a:p>
                  </a:txBody>
                  <a:tcPr/>
                </a:tc>
                <a:extLst>
                  <a:ext uri="{0D108BD9-81ED-4DB2-BD59-A6C34878D82A}">
                    <a16:rowId xmlns:a16="http://schemas.microsoft.com/office/drawing/2014/main" val="2166574256"/>
                  </a:ext>
                </a:extLst>
              </a:tr>
              <a:tr h="370840">
                <a:tc>
                  <a:txBody>
                    <a:bodyPr/>
                    <a:lstStyle/>
                    <a:p>
                      <a:r>
                        <a:rPr lang="en-GB" dirty="0"/>
                        <a:t>0</a:t>
                      </a:r>
                    </a:p>
                  </a:txBody>
                  <a:tcPr/>
                </a:tc>
                <a:tc>
                  <a:txBody>
                    <a:bodyPr/>
                    <a:lstStyle/>
                    <a:p>
                      <a:r>
                        <a:rPr lang="en-GB" dirty="0"/>
                        <a:t>Does not reach the standard described by the descriptors below</a:t>
                      </a:r>
                    </a:p>
                  </a:txBody>
                  <a:tcPr/>
                </a:tc>
                <a:extLst>
                  <a:ext uri="{0D108BD9-81ED-4DB2-BD59-A6C34878D82A}">
                    <a16:rowId xmlns:a16="http://schemas.microsoft.com/office/drawing/2014/main" val="292912207"/>
                  </a:ext>
                </a:extLst>
              </a:tr>
              <a:tr h="370840">
                <a:tc>
                  <a:txBody>
                    <a:bodyPr/>
                    <a:lstStyle/>
                    <a:p>
                      <a:r>
                        <a:rPr lang="en-GB" dirty="0"/>
                        <a:t>1</a:t>
                      </a:r>
                    </a:p>
                  </a:txBody>
                  <a:tcPr/>
                </a:tc>
                <a:tc>
                  <a:txBody>
                    <a:bodyPr/>
                    <a:lstStyle/>
                    <a:p>
                      <a:r>
                        <a:rPr lang="en-GB" dirty="0"/>
                        <a:t>1 Identifies the problem/issue raised in the question</a:t>
                      </a:r>
                    </a:p>
                  </a:txBody>
                  <a:tcPr/>
                </a:tc>
                <a:extLst>
                  <a:ext uri="{0D108BD9-81ED-4DB2-BD59-A6C34878D82A}">
                    <a16:rowId xmlns:a16="http://schemas.microsoft.com/office/drawing/2014/main" val="647797286"/>
                  </a:ext>
                </a:extLst>
              </a:tr>
              <a:tr h="370840">
                <a:tc>
                  <a:txBody>
                    <a:bodyPr/>
                    <a:lstStyle/>
                    <a:p>
                      <a:r>
                        <a:rPr lang="en-GB" dirty="0"/>
                        <a:t>2</a:t>
                      </a:r>
                    </a:p>
                  </a:txBody>
                  <a:tcPr/>
                </a:tc>
                <a:tc>
                  <a:txBody>
                    <a:bodyPr/>
                    <a:lstStyle/>
                    <a:p>
                      <a:r>
                        <a:rPr lang="en-GB" dirty="0"/>
                        <a:t>2 Explains the problem/issue raised in the question.</a:t>
                      </a:r>
                    </a:p>
                  </a:txBody>
                  <a:tcPr/>
                </a:tc>
                <a:extLst>
                  <a:ext uri="{0D108BD9-81ED-4DB2-BD59-A6C34878D82A}">
                    <a16:rowId xmlns:a16="http://schemas.microsoft.com/office/drawing/2014/main" val="1449782105"/>
                  </a:ext>
                </a:extLst>
              </a:tr>
            </a:tbl>
          </a:graphicData>
        </a:graphic>
      </p:graphicFrame>
      <p:sp>
        <p:nvSpPr>
          <p:cNvPr id="6" name="TextBox 5">
            <a:extLst>
              <a:ext uri="{FF2B5EF4-FFF2-40B4-BE49-F238E27FC236}">
                <a16:creationId xmlns:a16="http://schemas.microsoft.com/office/drawing/2014/main" id="{06E2740F-BAF7-4E7B-BE25-9A384AFA9249}"/>
              </a:ext>
            </a:extLst>
          </p:cNvPr>
          <p:cNvSpPr txBox="1"/>
          <p:nvPr/>
        </p:nvSpPr>
        <p:spPr>
          <a:xfrm>
            <a:off x="1251675" y="4516316"/>
            <a:ext cx="9510109" cy="1384995"/>
          </a:xfrm>
          <a:prstGeom prst="rect">
            <a:avLst/>
          </a:prstGeom>
          <a:noFill/>
        </p:spPr>
        <p:txBody>
          <a:bodyPr wrap="square" rtlCol="0">
            <a:spAutoFit/>
          </a:bodyPr>
          <a:lstStyle/>
          <a:p>
            <a:pPr marL="285750" indent="-285750">
              <a:buFont typeface="Arial" panose="020B0604020202020204" pitchFamily="34" charset="0"/>
              <a:buChar char="•"/>
            </a:pPr>
            <a:r>
              <a:rPr lang="en-GB" sz="2800" dirty="0">
                <a:solidFill>
                  <a:schemeClr val="accent3">
                    <a:lumMod val="50000"/>
                  </a:schemeClr>
                </a:solidFill>
              </a:rPr>
              <a:t>Criteria </a:t>
            </a:r>
            <a:r>
              <a:rPr lang="en-GB" sz="2800" b="1" dirty="0">
                <a:solidFill>
                  <a:schemeClr val="accent3">
                    <a:lumMod val="50000"/>
                  </a:schemeClr>
                </a:solidFill>
              </a:rPr>
              <a:t>A</a:t>
            </a:r>
            <a:r>
              <a:rPr lang="en-GB" sz="2800" dirty="0">
                <a:solidFill>
                  <a:schemeClr val="accent3">
                    <a:lumMod val="50000"/>
                  </a:schemeClr>
                </a:solidFill>
              </a:rPr>
              <a:t> </a:t>
            </a:r>
            <a:r>
              <a:rPr lang="en-GB" sz="2800" b="1" dirty="0">
                <a:solidFill>
                  <a:schemeClr val="accent3">
                    <a:lumMod val="50000"/>
                  </a:schemeClr>
                </a:solidFill>
              </a:rPr>
              <a:t>is</a:t>
            </a:r>
            <a:r>
              <a:rPr lang="en-GB" sz="2800" dirty="0">
                <a:solidFill>
                  <a:schemeClr val="accent3">
                    <a:lumMod val="50000"/>
                  </a:schemeClr>
                </a:solidFill>
              </a:rPr>
              <a:t> </a:t>
            </a:r>
            <a:r>
              <a:rPr lang="en-GB" sz="2800" b="1" dirty="0">
                <a:solidFill>
                  <a:schemeClr val="accent3">
                    <a:lumMod val="50000"/>
                  </a:schemeClr>
                </a:solidFill>
              </a:rPr>
              <a:t>9% of the marks</a:t>
            </a:r>
            <a:endParaRPr lang="en-GB" sz="2800" dirty="0">
              <a:solidFill>
                <a:schemeClr val="accent3">
                  <a:lumMod val="50000"/>
                </a:schemeClr>
              </a:solidFill>
            </a:endParaRPr>
          </a:p>
          <a:p>
            <a:pPr marL="285750" indent="-285750">
              <a:buFont typeface="Arial" panose="020B0604020202020204" pitchFamily="34" charset="0"/>
              <a:buChar char="•"/>
            </a:pPr>
            <a:r>
              <a:rPr lang="en-GB" sz="2800" dirty="0">
                <a:solidFill>
                  <a:schemeClr val="accent3">
                    <a:lumMod val="50000"/>
                  </a:schemeClr>
                </a:solidFill>
              </a:rPr>
              <a:t>You should spend around </a:t>
            </a:r>
            <a:r>
              <a:rPr lang="en-GB" sz="2800" b="1" dirty="0">
                <a:solidFill>
                  <a:schemeClr val="accent3">
                    <a:lumMod val="50000"/>
                  </a:schemeClr>
                </a:solidFill>
              </a:rPr>
              <a:t>5 minutes</a:t>
            </a:r>
            <a:r>
              <a:rPr lang="en-GB" sz="2800" dirty="0">
                <a:solidFill>
                  <a:schemeClr val="accent3">
                    <a:lumMod val="50000"/>
                  </a:schemeClr>
                </a:solidFill>
              </a:rPr>
              <a:t> on your introduction</a:t>
            </a:r>
          </a:p>
          <a:p>
            <a:pPr marL="285750" indent="-285750">
              <a:buFont typeface="Arial" panose="020B0604020202020204" pitchFamily="34" charset="0"/>
              <a:buChar char="•"/>
            </a:pPr>
            <a:r>
              <a:rPr lang="en-GB" sz="2800" dirty="0">
                <a:solidFill>
                  <a:schemeClr val="accent3">
                    <a:lumMod val="50000"/>
                  </a:schemeClr>
                </a:solidFill>
              </a:rPr>
              <a:t>around </a:t>
            </a:r>
            <a:r>
              <a:rPr lang="en-GB" sz="2800" b="1" dirty="0">
                <a:solidFill>
                  <a:schemeClr val="accent3">
                    <a:lumMod val="50000"/>
                  </a:schemeClr>
                </a:solidFill>
              </a:rPr>
              <a:t>125</a:t>
            </a:r>
            <a:r>
              <a:rPr lang="en-GB" sz="2800" dirty="0">
                <a:solidFill>
                  <a:schemeClr val="accent3">
                    <a:lumMod val="50000"/>
                  </a:schemeClr>
                </a:solidFill>
              </a:rPr>
              <a:t> words</a:t>
            </a:r>
          </a:p>
        </p:txBody>
      </p:sp>
    </p:spTree>
    <p:extLst>
      <p:ext uri="{BB962C8B-B14F-4D97-AF65-F5344CB8AC3E}">
        <p14:creationId xmlns:p14="http://schemas.microsoft.com/office/powerpoint/2010/main" val="284161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 calcmode="lin" valueType="num">
                                      <p:cBhvr additive="base">
                                        <p:cTn id="1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additive="base">
                                        <p:cTn id="24"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 calcmode="lin" valueType="num">
                                      <p:cBhvr additive="base">
                                        <p:cTn id="30"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E320-2C9F-4BA9-8E14-C821E7F2599F}"/>
              </a:ext>
            </a:extLst>
          </p:cNvPr>
          <p:cNvSpPr>
            <a:spLocks noGrp="1"/>
          </p:cNvSpPr>
          <p:nvPr>
            <p:ph type="title"/>
          </p:nvPr>
        </p:nvSpPr>
        <p:spPr>
          <a:xfrm>
            <a:off x="1251676" y="382383"/>
            <a:ext cx="10178323" cy="954048"/>
          </a:xfrm>
        </p:spPr>
        <p:txBody>
          <a:bodyPr/>
          <a:lstStyle/>
          <a:p>
            <a:pPr algn="r"/>
            <a:r>
              <a:rPr lang="en-GB" dirty="0"/>
              <a:t>My advice for writing intros</a:t>
            </a:r>
          </a:p>
        </p:txBody>
      </p:sp>
      <p:sp>
        <p:nvSpPr>
          <p:cNvPr id="3" name="Content Placeholder 2">
            <a:extLst>
              <a:ext uri="{FF2B5EF4-FFF2-40B4-BE49-F238E27FC236}">
                <a16:creationId xmlns:a16="http://schemas.microsoft.com/office/drawing/2014/main" id="{19E1C6AD-4953-4D47-A11E-6911ACCADD4A}"/>
              </a:ext>
            </a:extLst>
          </p:cNvPr>
          <p:cNvSpPr>
            <a:spLocks noGrp="1"/>
          </p:cNvSpPr>
          <p:nvPr>
            <p:ph idx="1"/>
          </p:nvPr>
        </p:nvSpPr>
        <p:spPr>
          <a:xfrm>
            <a:off x="1480276" y="1550984"/>
            <a:ext cx="10178323" cy="4543160"/>
          </a:xfrm>
        </p:spPr>
        <p:txBody>
          <a:bodyPr>
            <a:normAutofit/>
          </a:bodyPr>
          <a:lstStyle/>
          <a:p>
            <a:pPr lvl="0"/>
            <a:r>
              <a:rPr lang="en-GB" sz="2400" b="1" dirty="0">
                <a:solidFill>
                  <a:srgbClr val="EC40D3"/>
                </a:solidFill>
              </a:rPr>
              <a:t>Define key terms</a:t>
            </a:r>
          </a:p>
          <a:p>
            <a:pPr lvl="0"/>
            <a:r>
              <a:rPr lang="en-GB" sz="2400" b="1" dirty="0"/>
              <a:t>Be enquiring:</a:t>
            </a:r>
            <a:r>
              <a:rPr lang="en-GB" sz="2400" dirty="0"/>
              <a:t> (Use your </a:t>
            </a:r>
            <a:r>
              <a:rPr lang="en-GB" sz="2400" dirty="0">
                <a:solidFill>
                  <a:srgbClr val="EC40D3"/>
                </a:solidFill>
              </a:rPr>
              <a:t>W questions (plus How</a:t>
            </a:r>
            <a:r>
              <a:rPr lang="en-GB" sz="2400" dirty="0"/>
              <a:t>!):  What, When, Where, Who, Why?</a:t>
            </a:r>
          </a:p>
          <a:p>
            <a:pPr lvl="0"/>
            <a:r>
              <a:rPr lang="en-GB" sz="2400" b="1" dirty="0"/>
              <a:t>Make your choices: </a:t>
            </a:r>
            <a:r>
              <a:rPr lang="en-GB" sz="2400" dirty="0"/>
              <a:t>State which theories/studies you intend to cover</a:t>
            </a:r>
          </a:p>
          <a:p>
            <a:pPr lvl="0"/>
            <a:r>
              <a:rPr lang="en-GB" sz="2400" b="1" dirty="0"/>
              <a:t>Set the agenda: </a:t>
            </a:r>
            <a:r>
              <a:rPr lang="en-GB" sz="2400" dirty="0"/>
              <a:t>Tell the reader how you are going to answer the question; this will involve </a:t>
            </a:r>
            <a:r>
              <a:rPr lang="en-GB" sz="2400" b="1" dirty="0">
                <a:solidFill>
                  <a:srgbClr val="EC40D3"/>
                </a:solidFill>
              </a:rPr>
              <a:t>analysing the command term</a:t>
            </a:r>
            <a:r>
              <a:rPr lang="en-GB" sz="2400" dirty="0"/>
              <a:t>, e.g. if it says evaluate you would think about strengths and weaknesses, to what extent would involve giving one than one perspective and so on. </a:t>
            </a:r>
          </a:p>
          <a:p>
            <a:pPr lvl="0"/>
            <a:r>
              <a:rPr lang="en-GB" sz="2400" dirty="0"/>
              <a:t>NB:  The intro should </a:t>
            </a:r>
            <a:r>
              <a:rPr lang="en-GB" sz="2400" b="1" dirty="0">
                <a:solidFill>
                  <a:srgbClr val="EC40D3"/>
                </a:solidFill>
              </a:rPr>
              <a:t>directly address the command term</a:t>
            </a:r>
            <a:r>
              <a:rPr lang="en-GB" sz="2400" dirty="0">
                <a:solidFill>
                  <a:srgbClr val="EC40D3"/>
                </a:solidFill>
              </a:rPr>
              <a:t> </a:t>
            </a:r>
            <a:r>
              <a:rPr lang="en-GB" sz="2400" dirty="0"/>
              <a:t>(see sheet)</a:t>
            </a:r>
          </a:p>
          <a:p>
            <a:pPr lvl="0"/>
            <a:r>
              <a:rPr lang="en-GB" sz="2400" dirty="0"/>
              <a:t>Don’t worry more on how to evaluate etc later!</a:t>
            </a:r>
          </a:p>
        </p:txBody>
      </p:sp>
      <p:pic>
        <p:nvPicPr>
          <p:cNvPr id="5" name="Picture 4">
            <a:extLst>
              <a:ext uri="{FF2B5EF4-FFF2-40B4-BE49-F238E27FC236}">
                <a16:creationId xmlns:a16="http://schemas.microsoft.com/office/drawing/2014/main" id="{594836BB-CB4E-4A88-B54A-243E346D12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763" y="167830"/>
            <a:ext cx="2409825" cy="1895475"/>
          </a:xfrm>
          <a:prstGeom prst="rect">
            <a:avLst/>
          </a:prstGeom>
        </p:spPr>
      </p:pic>
    </p:spTree>
    <p:extLst>
      <p:ext uri="{BB962C8B-B14F-4D97-AF65-F5344CB8AC3E}">
        <p14:creationId xmlns:p14="http://schemas.microsoft.com/office/powerpoint/2010/main" val="197404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3F80-EC81-4AF5-90B4-FFFDA8A7D846}"/>
              </a:ext>
            </a:extLst>
          </p:cNvPr>
          <p:cNvSpPr>
            <a:spLocks noGrp="1"/>
          </p:cNvSpPr>
          <p:nvPr>
            <p:ph type="title"/>
          </p:nvPr>
        </p:nvSpPr>
        <p:spPr/>
        <p:txBody>
          <a:bodyPr/>
          <a:lstStyle/>
          <a:p>
            <a:r>
              <a:rPr lang="en-GB" dirty="0"/>
              <a:t>A note about </a:t>
            </a:r>
            <a:br>
              <a:rPr lang="en-GB" dirty="0"/>
            </a:br>
            <a:r>
              <a:rPr lang="en-GB" dirty="0"/>
              <a:t>historical research</a:t>
            </a:r>
          </a:p>
        </p:txBody>
      </p:sp>
      <p:sp>
        <p:nvSpPr>
          <p:cNvPr id="3" name="Content Placeholder 2">
            <a:extLst>
              <a:ext uri="{FF2B5EF4-FFF2-40B4-BE49-F238E27FC236}">
                <a16:creationId xmlns:a16="http://schemas.microsoft.com/office/drawing/2014/main" id="{A3810712-0A1F-4238-82B5-B5E198B699D6}"/>
              </a:ext>
            </a:extLst>
          </p:cNvPr>
          <p:cNvSpPr>
            <a:spLocks noGrp="1"/>
          </p:cNvSpPr>
          <p:nvPr>
            <p:ph idx="1"/>
          </p:nvPr>
        </p:nvSpPr>
        <p:spPr>
          <a:xfrm>
            <a:off x="1237143" y="1944234"/>
            <a:ext cx="9296581" cy="4780547"/>
          </a:xfrm>
        </p:spPr>
        <p:txBody>
          <a:bodyPr>
            <a:normAutofit/>
          </a:bodyPr>
          <a:lstStyle/>
          <a:p>
            <a:r>
              <a:rPr lang="en-GB" sz="2400" dirty="0"/>
              <a:t>Subject reports frequently comment that Broca and Wernicke’s research is </a:t>
            </a:r>
            <a:r>
              <a:rPr lang="en-GB" sz="2400" b="1" dirty="0">
                <a:solidFill>
                  <a:schemeClr val="accent6"/>
                </a:solidFill>
              </a:rPr>
              <a:t>too outdated </a:t>
            </a:r>
            <a:r>
              <a:rPr lang="en-GB" sz="2400" dirty="0"/>
              <a:t>and students should be concentrating on more </a:t>
            </a:r>
            <a:r>
              <a:rPr lang="en-GB" sz="2400" b="1" dirty="0">
                <a:solidFill>
                  <a:srgbClr val="CC99FF"/>
                </a:solidFill>
              </a:rPr>
              <a:t>contemporary material</a:t>
            </a:r>
          </a:p>
          <a:p>
            <a:r>
              <a:rPr lang="en-GB" sz="2400" dirty="0"/>
              <a:t>However…in this essay we are asked about ‘</a:t>
            </a:r>
            <a:r>
              <a:rPr lang="en-GB" sz="2400" b="1" dirty="0">
                <a:solidFill>
                  <a:schemeClr val="accent6">
                    <a:lumMod val="75000"/>
                  </a:schemeClr>
                </a:solidFill>
              </a:rPr>
              <a:t>the concept of localisation</a:t>
            </a:r>
            <a:r>
              <a:rPr lang="en-GB" sz="2400" dirty="0"/>
              <a:t>’ so these </a:t>
            </a:r>
            <a:r>
              <a:rPr lang="en-GB" sz="2400" b="1" dirty="0">
                <a:solidFill>
                  <a:srgbClr val="CC99FF"/>
                </a:solidFill>
              </a:rPr>
              <a:t>important historical figures </a:t>
            </a:r>
            <a:r>
              <a:rPr lang="en-GB" sz="2400" dirty="0"/>
              <a:t>who first conceived of brain localisation have been included alongside contemporary research</a:t>
            </a:r>
          </a:p>
          <a:p>
            <a:r>
              <a:rPr lang="en-GB" sz="2400" dirty="0"/>
              <a:t>shame to leave them out especially where it is hard to see what would count as AO1 other than a definition of localisation and some brain regions which appear localised; otherwise you are going to get into research studies which will be credited in a different criteria</a:t>
            </a:r>
          </a:p>
        </p:txBody>
      </p:sp>
      <p:pic>
        <p:nvPicPr>
          <p:cNvPr id="5" name="Picture 4">
            <a:extLst>
              <a:ext uri="{FF2B5EF4-FFF2-40B4-BE49-F238E27FC236}">
                <a16:creationId xmlns:a16="http://schemas.microsoft.com/office/drawing/2014/main" id="{8BC63C4A-5B63-470F-B622-FC829D3159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72818">
            <a:off x="9075026" y="352182"/>
            <a:ext cx="2805144" cy="1972952"/>
          </a:xfrm>
          <a:prstGeom prst="rect">
            <a:avLst/>
          </a:prstGeom>
        </p:spPr>
      </p:pic>
    </p:spTree>
    <p:extLst>
      <p:ext uri="{BB962C8B-B14F-4D97-AF65-F5344CB8AC3E}">
        <p14:creationId xmlns:p14="http://schemas.microsoft.com/office/powerpoint/2010/main" val="351981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EE7F-19CF-47DB-9FCE-5F80334BB106}"/>
              </a:ext>
            </a:extLst>
          </p:cNvPr>
          <p:cNvSpPr>
            <a:spLocks noGrp="1"/>
          </p:cNvSpPr>
          <p:nvPr>
            <p:ph type="title"/>
          </p:nvPr>
        </p:nvSpPr>
        <p:spPr>
          <a:xfrm>
            <a:off x="1251676" y="382383"/>
            <a:ext cx="10178323" cy="907155"/>
          </a:xfrm>
        </p:spPr>
        <p:txBody>
          <a:bodyPr/>
          <a:lstStyle/>
          <a:p>
            <a:r>
              <a:rPr lang="en-GB" dirty="0"/>
              <a:t>Other localised areas (AO1)</a:t>
            </a:r>
          </a:p>
        </p:txBody>
      </p:sp>
      <p:sp>
        <p:nvSpPr>
          <p:cNvPr id="3" name="Content Placeholder 2">
            <a:extLst>
              <a:ext uri="{FF2B5EF4-FFF2-40B4-BE49-F238E27FC236}">
                <a16:creationId xmlns:a16="http://schemas.microsoft.com/office/drawing/2014/main" id="{3C7DD7CA-54A4-4214-BE0D-8EB0F6AFD57A}"/>
              </a:ext>
            </a:extLst>
          </p:cNvPr>
          <p:cNvSpPr>
            <a:spLocks noGrp="1"/>
          </p:cNvSpPr>
          <p:nvPr>
            <p:ph idx="1"/>
          </p:nvPr>
        </p:nvSpPr>
        <p:spPr>
          <a:xfrm>
            <a:off x="1251676" y="1477108"/>
            <a:ext cx="3186395" cy="4998509"/>
          </a:xfrm>
        </p:spPr>
        <p:txBody>
          <a:bodyPr>
            <a:normAutofit fontScale="70000" lnSpcReduction="20000"/>
          </a:bodyPr>
          <a:lstStyle/>
          <a:p>
            <a:r>
              <a:rPr lang="en-US" sz="2800" b="1" dirty="0">
                <a:solidFill>
                  <a:srgbClr val="FF0000"/>
                </a:solidFill>
              </a:rPr>
              <a:t>Motor area </a:t>
            </a:r>
            <a:endParaRPr lang="en-US" sz="2800" dirty="0"/>
          </a:p>
          <a:p>
            <a:r>
              <a:rPr lang="en-US" sz="2800" b="1" dirty="0">
                <a:solidFill>
                  <a:srgbClr val="FFC000"/>
                </a:solidFill>
              </a:rPr>
              <a:t>Auditory processing </a:t>
            </a:r>
            <a:endParaRPr lang="en-US" sz="2800" dirty="0"/>
          </a:p>
          <a:p>
            <a:r>
              <a:rPr lang="en-US" sz="2800" b="1" dirty="0">
                <a:solidFill>
                  <a:srgbClr val="33FC24"/>
                </a:solidFill>
              </a:rPr>
              <a:t>Visual processing </a:t>
            </a:r>
            <a:endParaRPr lang="en-US" sz="2800" dirty="0"/>
          </a:p>
          <a:p>
            <a:r>
              <a:rPr lang="en-US" sz="2800" b="1" dirty="0">
                <a:solidFill>
                  <a:srgbClr val="00B0F0"/>
                </a:solidFill>
              </a:rPr>
              <a:t>Somatosensory awareness </a:t>
            </a:r>
            <a:r>
              <a:rPr lang="en-US" sz="2800" dirty="0"/>
              <a:t>- Parietal lobe, contains a ‘map’ of the human body. Each area of the body has a corresponding brain region which processes touch to the skin in this area. The hands and face have the largest areas dedicated to them as they are the most sensitive. </a:t>
            </a:r>
          </a:p>
          <a:p>
            <a:pPr marL="0" indent="0">
              <a:buNone/>
            </a:pPr>
            <a:endParaRPr lang="en-GB" dirty="0"/>
          </a:p>
          <a:p>
            <a:endParaRPr lang="en-GB" dirty="0"/>
          </a:p>
        </p:txBody>
      </p:sp>
      <p:pic>
        <p:nvPicPr>
          <p:cNvPr id="5" name="Picture 4">
            <a:extLst>
              <a:ext uri="{FF2B5EF4-FFF2-40B4-BE49-F238E27FC236}">
                <a16:creationId xmlns:a16="http://schemas.microsoft.com/office/drawing/2014/main" id="{499F3328-94F2-4F60-8251-2698A5372C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85596">
            <a:off x="7910518" y="1527783"/>
            <a:ext cx="3559717" cy="2476325"/>
          </a:xfrm>
          <a:prstGeom prst="rect">
            <a:avLst/>
          </a:prstGeom>
        </p:spPr>
      </p:pic>
      <p:sp>
        <p:nvSpPr>
          <p:cNvPr id="6" name="Content Placeholder 2">
            <a:extLst>
              <a:ext uri="{FF2B5EF4-FFF2-40B4-BE49-F238E27FC236}">
                <a16:creationId xmlns:a16="http://schemas.microsoft.com/office/drawing/2014/main" id="{E0AF1D3D-FC3E-4B34-8529-6F4A16750FD7}"/>
              </a:ext>
            </a:extLst>
          </p:cNvPr>
          <p:cNvSpPr txBox="1">
            <a:spLocks/>
          </p:cNvSpPr>
          <p:nvPr/>
        </p:nvSpPr>
        <p:spPr>
          <a:xfrm>
            <a:off x="4438071" y="1477108"/>
            <a:ext cx="3186395" cy="4998509"/>
          </a:xfrm>
          <a:prstGeom prst="rect">
            <a:avLst/>
          </a:prstGeom>
          <a:noFill/>
          <a:ln>
            <a:noFill/>
          </a:ln>
        </p:spPr>
        <p:txBody>
          <a:bodyPr vert="horz" wrap="square" lIns="91440" tIns="45720" rIns="91440" bIns="45720" anchor="t" anchorCtr="0" compatLnSpc="1">
            <a:normAutofit fontScale="77500" lnSpcReduction="20000"/>
          </a:bodyPr>
          <a:lstStyle>
            <a:lvl1pPr marL="228600" marR="0" lvl="0" indent="-228600" algn="l" defTabSz="914400" rtl="0" fontAlgn="auto" hangingPunct="1">
              <a:lnSpc>
                <a:spcPct val="110000"/>
              </a:lnSpc>
              <a:spcBef>
                <a:spcPts val="700"/>
              </a:spcBef>
              <a:spcAft>
                <a:spcPts val="0"/>
              </a:spcAft>
              <a:buClr>
                <a:srgbClr val="2A1A00"/>
              </a:buClr>
              <a:buSzPct val="100000"/>
              <a:buFont typeface="Arial" pitchFamily="34"/>
              <a:buChar char="•"/>
              <a:tabLst/>
              <a:defRPr lang="en-US" sz="2000" b="0" i="0" u="none" strike="noStrike" kern="1200" cap="none" spc="0" baseline="0">
                <a:solidFill>
                  <a:srgbClr val="595959"/>
                </a:solidFill>
                <a:uFillTx/>
                <a:latin typeface="Gill Sans MT"/>
              </a:defRPr>
            </a:lvl1pPr>
            <a:lvl2pPr marL="685800" marR="0" lvl="1" indent="-228600" algn="l" defTabSz="914400" rtl="0" fontAlgn="auto" hangingPunct="1">
              <a:lnSpc>
                <a:spcPct val="110000"/>
              </a:lnSpc>
              <a:spcBef>
                <a:spcPts val="700"/>
              </a:spcBef>
              <a:spcAft>
                <a:spcPts val="0"/>
              </a:spcAft>
              <a:buClr>
                <a:srgbClr val="2A1A00"/>
              </a:buClr>
              <a:buSzPct val="100000"/>
              <a:buFont typeface="Gill Sans MT" pitchFamily="34"/>
              <a:buChar char="–"/>
              <a:tabLst/>
              <a:defRPr lang="en-US" sz="1800" b="0" i="0" u="none" strike="noStrike" kern="1200" cap="none" spc="0" baseline="0">
                <a:solidFill>
                  <a:srgbClr val="595959"/>
                </a:solidFill>
                <a:uFillTx/>
                <a:latin typeface="Gill Sans MT"/>
              </a:defRPr>
            </a:lvl2pPr>
            <a:lvl3pPr marL="1143000" marR="0" lvl="2" indent="-228600" algn="l" defTabSz="914400" rtl="0" fontAlgn="auto" hangingPunct="1">
              <a:lnSpc>
                <a:spcPct val="110000"/>
              </a:lnSpc>
              <a:spcBef>
                <a:spcPts val="700"/>
              </a:spcBef>
              <a:spcAft>
                <a:spcPts val="0"/>
              </a:spcAft>
              <a:buClr>
                <a:srgbClr val="2A1A00"/>
              </a:buClr>
              <a:buSzPct val="100000"/>
              <a:buFont typeface="Arial" pitchFamily="34"/>
              <a:buChar char="•"/>
              <a:tabLst/>
              <a:defRPr lang="en-US" sz="1600" b="0" i="0" u="none" strike="noStrike" kern="1200" cap="none" spc="0" baseline="0">
                <a:solidFill>
                  <a:srgbClr val="595959"/>
                </a:solidFill>
                <a:uFillTx/>
                <a:latin typeface="Gill Sans MT"/>
              </a:defRPr>
            </a:lvl3pPr>
            <a:lvl4pPr marL="1600200" marR="0" lvl="3" indent="-228600" algn="l" defTabSz="914400" rtl="0" fontAlgn="auto" hangingPunct="1">
              <a:lnSpc>
                <a:spcPct val="110000"/>
              </a:lnSpc>
              <a:spcBef>
                <a:spcPts val="700"/>
              </a:spcBef>
              <a:spcAft>
                <a:spcPts val="0"/>
              </a:spcAft>
              <a:buClr>
                <a:srgbClr val="2A1A00"/>
              </a:buClr>
              <a:buSzPct val="100000"/>
              <a:buFont typeface="Gill Sans MT" pitchFamily="34"/>
              <a:buChar char="–"/>
              <a:tabLst/>
              <a:defRPr lang="en-US" sz="1400" b="0" i="0" u="none" strike="noStrike" kern="1200" cap="none" spc="0" baseline="0">
                <a:solidFill>
                  <a:srgbClr val="595959"/>
                </a:solidFill>
                <a:uFillTx/>
                <a:latin typeface="Gill Sans MT"/>
              </a:defRPr>
            </a:lvl4pPr>
            <a:lvl5pPr marL="2057400" marR="0" lvl="4" indent="-228600" algn="l" defTabSz="914400" rtl="0" fontAlgn="auto" hangingPunct="1">
              <a:lnSpc>
                <a:spcPct val="110000"/>
              </a:lnSpc>
              <a:spcBef>
                <a:spcPts val="700"/>
              </a:spcBef>
              <a:spcAft>
                <a:spcPts val="0"/>
              </a:spcAft>
              <a:buClr>
                <a:srgbClr val="2A1A00"/>
              </a:buClr>
              <a:buSzPct val="100000"/>
              <a:buFont typeface="Arial" pitchFamily="34"/>
              <a:buChar char="•"/>
              <a:tabLst/>
              <a:defRPr lang="en-US" sz="1400" b="0" i="0" u="none" strike="noStrike" kern="1200" cap="none" spc="0" baseline="0">
                <a:solidFill>
                  <a:srgbClr val="595959"/>
                </a:solidFill>
                <a:uFillTx/>
                <a:latin typeface="Gill Sans M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b="1" dirty="0">
                <a:solidFill>
                  <a:srgbClr val="FF0000"/>
                </a:solidFill>
              </a:rPr>
              <a:t>Frontal lobe</a:t>
            </a:r>
          </a:p>
          <a:p>
            <a:r>
              <a:rPr lang="en-GB" sz="2800" b="1" dirty="0">
                <a:solidFill>
                  <a:srgbClr val="FFC000"/>
                </a:solidFill>
              </a:rPr>
              <a:t>Temporal lobe</a:t>
            </a:r>
          </a:p>
          <a:p>
            <a:r>
              <a:rPr lang="en-GB" sz="2800" b="1" dirty="0">
                <a:solidFill>
                  <a:srgbClr val="33FC24"/>
                </a:solidFill>
              </a:rPr>
              <a:t>Occipital lobe</a:t>
            </a:r>
          </a:p>
          <a:p>
            <a:r>
              <a:rPr lang="en-GB" sz="2800" b="1" dirty="0">
                <a:solidFill>
                  <a:srgbClr val="00B0F0"/>
                </a:solidFill>
              </a:rPr>
              <a:t>Parietal lobe</a:t>
            </a:r>
            <a:r>
              <a:rPr lang="en-GB" sz="2800" dirty="0"/>
              <a:t>, contains a ‘map’ of the human body. Each area of the body has a corresponding brain region which processes touch to the skin in this area. The hands and face have the largest areas dedicated to them as they are the most sensitive. </a:t>
            </a:r>
          </a:p>
          <a:p>
            <a:pPr marL="0" indent="0">
              <a:buFont typeface="Arial" pitchFamily="34"/>
              <a:buNone/>
            </a:pPr>
            <a:endParaRPr lang="en-GB" dirty="0"/>
          </a:p>
          <a:p>
            <a:endParaRPr lang="en-GB" dirty="0"/>
          </a:p>
        </p:txBody>
      </p:sp>
    </p:spTree>
    <p:extLst>
      <p:ext uri="{BB962C8B-B14F-4D97-AF65-F5344CB8AC3E}">
        <p14:creationId xmlns:p14="http://schemas.microsoft.com/office/powerpoint/2010/main" val="224149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 calcmode="lin" valueType="num">
                                      <p:cBhvr additive="base">
                                        <p:cTn id="2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 calcmode="lin" valueType="num">
                                      <p:cBhvr additive="base">
                                        <p:cTn id="3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additive="base">
                                        <p:cTn id="4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 calcmode="lin" valueType="num">
                                      <p:cBhvr additive="base">
                                        <p:cTn id="4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58563-F671-4DD7-A998-2E8058A65562}"/>
              </a:ext>
            </a:extLst>
          </p:cNvPr>
          <p:cNvSpPr>
            <a:spLocks noGrp="1"/>
          </p:cNvSpPr>
          <p:nvPr>
            <p:ph type="title"/>
          </p:nvPr>
        </p:nvSpPr>
        <p:spPr/>
        <p:txBody>
          <a:bodyPr/>
          <a:lstStyle/>
          <a:p>
            <a:r>
              <a:rPr lang="en-GB" dirty="0"/>
              <a:t>Remembering what section of the Guide you are in!</a:t>
            </a:r>
          </a:p>
        </p:txBody>
      </p:sp>
      <p:sp>
        <p:nvSpPr>
          <p:cNvPr id="3" name="Content Placeholder 2">
            <a:extLst>
              <a:ext uri="{FF2B5EF4-FFF2-40B4-BE49-F238E27FC236}">
                <a16:creationId xmlns:a16="http://schemas.microsoft.com/office/drawing/2014/main" id="{64D0F473-088B-4810-863E-9B28A1AA8FCB}"/>
              </a:ext>
            </a:extLst>
          </p:cNvPr>
          <p:cNvSpPr>
            <a:spLocks noGrp="1"/>
          </p:cNvSpPr>
          <p:nvPr>
            <p:ph idx="1"/>
          </p:nvPr>
        </p:nvSpPr>
        <p:spPr>
          <a:xfrm>
            <a:off x="1251676" y="2141621"/>
            <a:ext cx="10178323" cy="4189617"/>
          </a:xfrm>
        </p:spPr>
        <p:txBody>
          <a:bodyPr>
            <a:normAutofit lnSpcReduction="10000"/>
          </a:bodyPr>
          <a:lstStyle/>
          <a:p>
            <a:r>
              <a:rPr lang="en-GB" dirty="0"/>
              <a:t>You are psychologists; psychologists study </a:t>
            </a:r>
            <a:r>
              <a:rPr lang="en-GB" b="1" dirty="0">
                <a:solidFill>
                  <a:srgbClr val="A80A30"/>
                </a:solidFill>
              </a:rPr>
              <a:t>behaviour</a:t>
            </a:r>
          </a:p>
          <a:p>
            <a:r>
              <a:rPr lang="en-GB" dirty="0"/>
              <a:t>Localisation is part of the ‘</a:t>
            </a:r>
            <a:r>
              <a:rPr lang="en-GB" b="1" dirty="0">
                <a:solidFill>
                  <a:srgbClr val="A80A30"/>
                </a:solidFill>
              </a:rPr>
              <a:t>brain &amp; behaviour</a:t>
            </a:r>
            <a:r>
              <a:rPr lang="en-GB" dirty="0"/>
              <a:t>’ sub-topic</a:t>
            </a:r>
          </a:p>
          <a:p>
            <a:r>
              <a:rPr lang="en-GB" dirty="0"/>
              <a:t>In your essay be sure to remind yourself of the topic you are in and </a:t>
            </a:r>
            <a:r>
              <a:rPr lang="en-GB" b="1" dirty="0">
                <a:solidFill>
                  <a:srgbClr val="A80A30"/>
                </a:solidFill>
              </a:rPr>
              <a:t>make this plain </a:t>
            </a:r>
            <a:r>
              <a:rPr lang="en-GB" dirty="0"/>
              <a:t>in the way that you write</a:t>
            </a:r>
          </a:p>
          <a:p>
            <a:r>
              <a:rPr lang="en-GB" dirty="0"/>
              <a:t>Here you could talk about the ways in which </a:t>
            </a:r>
            <a:r>
              <a:rPr lang="en-GB" b="1" dirty="0">
                <a:solidFill>
                  <a:srgbClr val="A80A30"/>
                </a:solidFill>
              </a:rPr>
              <a:t>damage to specific brain regions brings about changes in specific behaviours</a:t>
            </a:r>
            <a:r>
              <a:rPr lang="en-GB" dirty="0"/>
              <a:t>, e.g. damage to the frontal lobe can change a person’s personality, turning someone mild and reserved into some one aggressive and impulsive</a:t>
            </a:r>
          </a:p>
          <a:p>
            <a:r>
              <a:rPr lang="en-GB" b="1" dirty="0">
                <a:solidFill>
                  <a:srgbClr val="A80A30"/>
                </a:solidFill>
              </a:rPr>
              <a:t>Skim read </a:t>
            </a:r>
            <a:r>
              <a:rPr lang="en-GB" dirty="0"/>
              <a:t>the article and </a:t>
            </a:r>
            <a:r>
              <a:rPr lang="en-GB" b="1" dirty="0">
                <a:solidFill>
                  <a:srgbClr val="A80A30"/>
                </a:solidFill>
              </a:rPr>
              <a:t>highlight specific examples of ways the man’s behaviour changed </a:t>
            </a:r>
            <a:r>
              <a:rPr lang="en-GB" dirty="0"/>
              <a:t>in one colour and the </a:t>
            </a:r>
            <a:r>
              <a:rPr lang="en-GB" b="1" dirty="0">
                <a:solidFill>
                  <a:srgbClr val="A80A30"/>
                </a:solidFill>
              </a:rPr>
              <a:t>area of the brain </a:t>
            </a:r>
            <a:r>
              <a:rPr lang="en-GB" dirty="0"/>
              <a:t>that had been damaged in another</a:t>
            </a:r>
          </a:p>
          <a:p>
            <a:r>
              <a:rPr lang="en-GB" dirty="0">
                <a:hlinkClick r:id="rId2"/>
              </a:rPr>
              <a:t>https://www.newscientist.com/article/dn2943-brain-tumour-causes-uncontrollable-paedophilia/</a:t>
            </a:r>
            <a:endParaRPr lang="en-GB" dirty="0"/>
          </a:p>
          <a:p>
            <a:r>
              <a:rPr lang="en-GB" dirty="0">
                <a:hlinkClick r:id="rId3"/>
              </a:rPr>
              <a:t>https://neuroscientificallychallenged.com/blog/know-your-brain-orbitofrontal-cortex</a:t>
            </a:r>
            <a:endParaRPr lang="en-GB" dirty="0"/>
          </a:p>
        </p:txBody>
      </p:sp>
      <p:pic>
        <p:nvPicPr>
          <p:cNvPr id="5" name="Picture 4">
            <a:extLst>
              <a:ext uri="{FF2B5EF4-FFF2-40B4-BE49-F238E27FC236}">
                <a16:creationId xmlns:a16="http://schemas.microsoft.com/office/drawing/2014/main" id="{62C87D6B-1C7D-4E1E-8B37-24E0F15313A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784772" y="827314"/>
            <a:ext cx="3048000" cy="3048000"/>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289479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97A3-45BD-4C3C-BA67-586F0A85D68C}"/>
              </a:ext>
            </a:extLst>
          </p:cNvPr>
          <p:cNvSpPr>
            <a:spLocks noGrp="1"/>
          </p:cNvSpPr>
          <p:nvPr>
            <p:ph type="title"/>
          </p:nvPr>
        </p:nvSpPr>
        <p:spPr>
          <a:xfrm>
            <a:off x="1251676" y="382383"/>
            <a:ext cx="10178323" cy="930602"/>
          </a:xfrm>
        </p:spPr>
        <p:txBody>
          <a:bodyPr/>
          <a:lstStyle/>
          <a:p>
            <a:r>
              <a:rPr lang="en-GB" dirty="0"/>
              <a:t>Neuroplasticity</a:t>
            </a:r>
          </a:p>
        </p:txBody>
      </p:sp>
      <p:sp>
        <p:nvSpPr>
          <p:cNvPr id="3" name="Content Placeholder 2">
            <a:extLst>
              <a:ext uri="{FF2B5EF4-FFF2-40B4-BE49-F238E27FC236}">
                <a16:creationId xmlns:a16="http://schemas.microsoft.com/office/drawing/2014/main" id="{A119E21B-7F81-484E-B8EC-EDE35FFBE321}"/>
              </a:ext>
            </a:extLst>
          </p:cNvPr>
          <p:cNvSpPr>
            <a:spLocks noGrp="1"/>
          </p:cNvSpPr>
          <p:nvPr>
            <p:ph idx="1"/>
          </p:nvPr>
        </p:nvSpPr>
        <p:spPr>
          <a:xfrm>
            <a:off x="1251676" y="1397674"/>
            <a:ext cx="6924706" cy="5077943"/>
          </a:xfrm>
        </p:spPr>
        <p:txBody>
          <a:bodyPr>
            <a:normAutofit fontScale="92500" lnSpcReduction="20000"/>
          </a:bodyPr>
          <a:lstStyle/>
          <a:p>
            <a:r>
              <a:rPr lang="en-GB" dirty="0"/>
              <a:t>Example SAQ, e.g. </a:t>
            </a:r>
            <a:r>
              <a:rPr lang="en-GB" b="1" dirty="0">
                <a:solidFill>
                  <a:schemeClr val="accent5">
                    <a:lumMod val="40000"/>
                    <a:lumOff val="60000"/>
                  </a:schemeClr>
                </a:solidFill>
              </a:rPr>
              <a:t>Describe one study of neuroplasticity</a:t>
            </a:r>
            <a:r>
              <a:rPr lang="en-GB" dirty="0"/>
              <a:t>. (9)</a:t>
            </a:r>
          </a:p>
          <a:p>
            <a:r>
              <a:rPr lang="en-GB" dirty="0"/>
              <a:t>The 2020 exams may include SAQs that include some of the specialist terms from the guide’s dropdown menus</a:t>
            </a:r>
          </a:p>
          <a:p>
            <a:r>
              <a:rPr lang="en-GB" dirty="0"/>
              <a:t>For this topic questions could include the terms </a:t>
            </a:r>
            <a:r>
              <a:rPr lang="en-GB" b="1" dirty="0">
                <a:solidFill>
                  <a:schemeClr val="accent5">
                    <a:lumMod val="40000"/>
                    <a:lumOff val="60000"/>
                  </a:schemeClr>
                </a:solidFill>
              </a:rPr>
              <a:t>neurons, neural networks and neural pruning</a:t>
            </a:r>
            <a:r>
              <a:rPr lang="en-GB" dirty="0"/>
              <a:t> however we are led to believe that this is highly unlikely at this stage</a:t>
            </a:r>
          </a:p>
          <a:p>
            <a:r>
              <a:rPr lang="en-GB" dirty="0"/>
              <a:t>However you could get…</a:t>
            </a:r>
          </a:p>
          <a:p>
            <a:pPr lvl="1"/>
            <a:r>
              <a:rPr lang="en-GB" dirty="0"/>
              <a:t>Explain how </a:t>
            </a:r>
            <a:r>
              <a:rPr lang="en-GB" b="1" dirty="0">
                <a:solidFill>
                  <a:schemeClr val="accent5">
                    <a:lumMod val="40000"/>
                    <a:lumOff val="60000"/>
                  </a:schemeClr>
                </a:solidFill>
              </a:rPr>
              <a:t>neural networks</a:t>
            </a:r>
            <a:r>
              <a:rPr lang="en-GB" dirty="0"/>
              <a:t> are formed with reference to one research study. (9)</a:t>
            </a:r>
          </a:p>
          <a:p>
            <a:pPr lvl="1"/>
            <a:r>
              <a:rPr lang="en-GB" dirty="0"/>
              <a:t>Explain the process of</a:t>
            </a:r>
            <a:r>
              <a:rPr lang="en-GB" dirty="0">
                <a:solidFill>
                  <a:schemeClr val="accent5">
                    <a:lumMod val="40000"/>
                    <a:lumOff val="60000"/>
                  </a:schemeClr>
                </a:solidFill>
              </a:rPr>
              <a:t> </a:t>
            </a:r>
            <a:r>
              <a:rPr lang="en-GB" b="1" dirty="0">
                <a:solidFill>
                  <a:schemeClr val="accent5">
                    <a:lumMod val="40000"/>
                    <a:lumOff val="60000"/>
                  </a:schemeClr>
                </a:solidFill>
              </a:rPr>
              <a:t>neural pruning</a:t>
            </a:r>
            <a:r>
              <a:rPr lang="en-GB" dirty="0"/>
              <a:t> with reference to one research study. (9)</a:t>
            </a:r>
          </a:p>
          <a:p>
            <a:r>
              <a:rPr lang="en-GB" dirty="0"/>
              <a:t>By </a:t>
            </a:r>
            <a:r>
              <a:rPr lang="en-GB" b="1" dirty="0">
                <a:solidFill>
                  <a:schemeClr val="accent5">
                    <a:lumMod val="40000"/>
                    <a:lumOff val="60000"/>
                  </a:schemeClr>
                </a:solidFill>
              </a:rPr>
              <a:t>choosing your studies carefully</a:t>
            </a:r>
            <a:r>
              <a:rPr lang="en-GB" dirty="0"/>
              <a:t>, you will find you can answer more general and more specific questions with the same study! </a:t>
            </a:r>
          </a:p>
          <a:p>
            <a:r>
              <a:rPr lang="en-GB" dirty="0"/>
              <a:t>Lets focus on </a:t>
            </a:r>
            <a:r>
              <a:rPr lang="en-GB" b="1" dirty="0" err="1">
                <a:solidFill>
                  <a:schemeClr val="accent5">
                    <a:lumMod val="40000"/>
                    <a:lumOff val="60000"/>
                  </a:schemeClr>
                </a:solidFill>
              </a:rPr>
              <a:t>Draganski’s</a:t>
            </a:r>
            <a:r>
              <a:rPr lang="en-GB" b="1" dirty="0">
                <a:solidFill>
                  <a:schemeClr val="accent5">
                    <a:lumMod val="40000"/>
                    <a:lumOff val="60000"/>
                  </a:schemeClr>
                </a:solidFill>
              </a:rPr>
              <a:t> jugglers </a:t>
            </a:r>
            <a:r>
              <a:rPr lang="en-GB" dirty="0"/>
              <a:t>which shows </a:t>
            </a:r>
            <a:r>
              <a:rPr lang="en-GB" b="1" dirty="0">
                <a:solidFill>
                  <a:schemeClr val="accent5">
                    <a:lumMod val="40000"/>
                    <a:lumOff val="60000"/>
                  </a:schemeClr>
                </a:solidFill>
              </a:rPr>
              <a:t>synaptogenesis</a:t>
            </a:r>
            <a:r>
              <a:rPr lang="en-GB" dirty="0"/>
              <a:t> and </a:t>
            </a:r>
            <a:r>
              <a:rPr lang="en-GB" b="1" dirty="0">
                <a:solidFill>
                  <a:schemeClr val="accent5">
                    <a:lumMod val="40000"/>
                    <a:lumOff val="60000"/>
                  </a:schemeClr>
                </a:solidFill>
              </a:rPr>
              <a:t>neural pruning </a:t>
            </a:r>
            <a:r>
              <a:rPr lang="en-GB" dirty="0"/>
              <a:t>in the </a:t>
            </a:r>
            <a:r>
              <a:rPr lang="en-GB" b="1" dirty="0">
                <a:solidFill>
                  <a:schemeClr val="accent5">
                    <a:lumMod val="40000"/>
                    <a:lumOff val="60000"/>
                  </a:schemeClr>
                </a:solidFill>
              </a:rPr>
              <a:t>mid temporal region</a:t>
            </a:r>
          </a:p>
        </p:txBody>
      </p:sp>
      <p:pic>
        <p:nvPicPr>
          <p:cNvPr id="9" name="Picture 8">
            <a:extLst>
              <a:ext uri="{FF2B5EF4-FFF2-40B4-BE49-F238E27FC236}">
                <a16:creationId xmlns:a16="http://schemas.microsoft.com/office/drawing/2014/main" id="{B3DD97D0-1F20-4A6C-9E51-4E6F060A6C6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9471" r="89694"/>
                    </a14:imgEffect>
                  </a14:imgLayer>
                </a14:imgProps>
              </a:ext>
              <a:ext uri="{28A0092B-C50C-407E-A947-70E740481C1C}">
                <a14:useLocalDpi xmlns:a14="http://schemas.microsoft.com/office/drawing/2010/main" val="0"/>
              </a:ext>
            </a:extLst>
          </a:blip>
          <a:stretch>
            <a:fillRect/>
          </a:stretch>
        </p:blipFill>
        <p:spPr>
          <a:xfrm>
            <a:off x="7868420" y="1397674"/>
            <a:ext cx="4323580" cy="4311537"/>
          </a:xfrm>
          <a:prstGeom prst="rect">
            <a:avLst/>
          </a:prstGeom>
          <a:scene3d>
            <a:camera prst="orthographicFront">
              <a:rot lat="0" lon="0" rev="0"/>
            </a:camera>
            <a:lightRig rig="threePt" dir="t"/>
          </a:scene3d>
        </p:spPr>
      </p:pic>
    </p:spTree>
    <p:extLst>
      <p:ext uri="{BB962C8B-B14F-4D97-AF65-F5344CB8AC3E}">
        <p14:creationId xmlns:p14="http://schemas.microsoft.com/office/powerpoint/2010/main" val="189932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4726B-EB08-4915-A960-5090F0E82DEE}"/>
              </a:ext>
            </a:extLst>
          </p:cNvPr>
          <p:cNvSpPr>
            <a:spLocks noGrp="1"/>
          </p:cNvSpPr>
          <p:nvPr>
            <p:ph type="title"/>
          </p:nvPr>
        </p:nvSpPr>
        <p:spPr>
          <a:xfrm>
            <a:off x="1251676" y="382383"/>
            <a:ext cx="10178323" cy="883709"/>
          </a:xfrm>
        </p:spPr>
        <p:txBody>
          <a:bodyPr/>
          <a:lstStyle/>
          <a:p>
            <a:r>
              <a:rPr lang="en-GB" dirty="0" err="1"/>
              <a:t>DRaganski’s</a:t>
            </a:r>
            <a:r>
              <a:rPr lang="en-GB" dirty="0"/>
              <a:t> jugglers</a:t>
            </a:r>
          </a:p>
        </p:txBody>
      </p:sp>
      <p:sp>
        <p:nvSpPr>
          <p:cNvPr id="3" name="Content Placeholder 2">
            <a:extLst>
              <a:ext uri="{FF2B5EF4-FFF2-40B4-BE49-F238E27FC236}">
                <a16:creationId xmlns:a16="http://schemas.microsoft.com/office/drawing/2014/main" id="{2996A97B-E688-4151-9DDC-812B8A2BE2A1}"/>
              </a:ext>
            </a:extLst>
          </p:cNvPr>
          <p:cNvSpPr>
            <a:spLocks noGrp="1"/>
          </p:cNvSpPr>
          <p:nvPr>
            <p:ph idx="1"/>
          </p:nvPr>
        </p:nvSpPr>
        <p:spPr>
          <a:xfrm>
            <a:off x="1043130" y="1266092"/>
            <a:ext cx="6705208" cy="5021955"/>
          </a:xfrm>
        </p:spPr>
        <p:txBody>
          <a:bodyPr>
            <a:noAutofit/>
          </a:bodyPr>
          <a:lstStyle/>
          <a:p>
            <a:r>
              <a:rPr lang="en-GB" sz="2400" dirty="0"/>
              <a:t>Let’s have a </a:t>
            </a:r>
            <a:r>
              <a:rPr lang="en-GB" sz="2400" dirty="0">
                <a:solidFill>
                  <a:srgbClr val="FF0000"/>
                </a:solidFill>
              </a:rPr>
              <a:t>p</a:t>
            </a:r>
            <a:r>
              <a:rPr lang="en-GB" sz="2400" dirty="0">
                <a:solidFill>
                  <a:srgbClr val="FFC000"/>
                </a:solidFill>
              </a:rPr>
              <a:t>r</a:t>
            </a:r>
            <a:r>
              <a:rPr lang="en-GB" sz="2400" dirty="0">
                <a:solidFill>
                  <a:srgbClr val="FFFF00"/>
                </a:solidFill>
              </a:rPr>
              <a:t>a</a:t>
            </a:r>
            <a:r>
              <a:rPr lang="en-GB" sz="2400" dirty="0">
                <a:solidFill>
                  <a:srgbClr val="33FC24"/>
                </a:solidFill>
              </a:rPr>
              <a:t>c</a:t>
            </a:r>
            <a:r>
              <a:rPr lang="en-GB" sz="2400" dirty="0">
                <a:solidFill>
                  <a:srgbClr val="00B050"/>
                </a:solidFill>
              </a:rPr>
              <a:t>t</a:t>
            </a:r>
            <a:r>
              <a:rPr lang="en-GB" sz="2400" dirty="0">
                <a:solidFill>
                  <a:srgbClr val="00B0F0"/>
                </a:solidFill>
              </a:rPr>
              <a:t>i</a:t>
            </a:r>
            <a:r>
              <a:rPr lang="en-GB" sz="2400" dirty="0">
                <a:solidFill>
                  <a:srgbClr val="0070C0"/>
                </a:solidFill>
              </a:rPr>
              <a:t>c</a:t>
            </a:r>
            <a:r>
              <a:rPr lang="en-GB" sz="2400" dirty="0">
                <a:solidFill>
                  <a:srgbClr val="7030A0"/>
                </a:solidFill>
              </a:rPr>
              <a:t>e</a:t>
            </a:r>
            <a:r>
              <a:rPr lang="en-GB" sz="2400" dirty="0"/>
              <a:t>!</a:t>
            </a:r>
          </a:p>
          <a:p>
            <a:r>
              <a:rPr lang="en-GB" sz="2400" dirty="0"/>
              <a:t>Learn/revise key details; write on the juggling balls</a:t>
            </a:r>
          </a:p>
          <a:p>
            <a:pPr lvl="1"/>
            <a:r>
              <a:rPr lang="en-GB" sz="2400" b="1" dirty="0">
                <a:solidFill>
                  <a:srgbClr val="FFC000"/>
                </a:solidFill>
              </a:rPr>
              <a:t>Aim </a:t>
            </a:r>
            <a:r>
              <a:rPr lang="en-GB" sz="2400" dirty="0"/>
              <a:t>(orange)</a:t>
            </a:r>
          </a:p>
          <a:p>
            <a:pPr lvl="1"/>
            <a:r>
              <a:rPr lang="en-GB" sz="2400" dirty="0"/>
              <a:t>Research </a:t>
            </a:r>
            <a:r>
              <a:rPr lang="en-GB" sz="2400" b="1" dirty="0">
                <a:solidFill>
                  <a:srgbClr val="FFFF00"/>
                </a:solidFill>
              </a:rPr>
              <a:t>Method and Design </a:t>
            </a:r>
            <a:r>
              <a:rPr lang="en-GB" sz="2400" dirty="0"/>
              <a:t>(yellow)</a:t>
            </a:r>
          </a:p>
          <a:p>
            <a:pPr lvl="1"/>
            <a:r>
              <a:rPr lang="en-GB" sz="2400" b="1" dirty="0">
                <a:solidFill>
                  <a:srgbClr val="FFFF00"/>
                </a:solidFill>
              </a:rPr>
              <a:t>Sample</a:t>
            </a:r>
            <a:r>
              <a:rPr lang="en-GB" sz="2400" dirty="0"/>
              <a:t> (yellow)</a:t>
            </a:r>
          </a:p>
          <a:p>
            <a:pPr lvl="1"/>
            <a:r>
              <a:rPr lang="en-GB" sz="2400" b="1" dirty="0">
                <a:solidFill>
                  <a:srgbClr val="FFFF00"/>
                </a:solidFill>
              </a:rPr>
              <a:t>Variables including controls </a:t>
            </a:r>
            <a:r>
              <a:rPr lang="en-GB" sz="2400" dirty="0"/>
              <a:t>(yellow)</a:t>
            </a:r>
          </a:p>
          <a:p>
            <a:pPr lvl="1"/>
            <a:r>
              <a:rPr lang="en-GB" sz="2400" dirty="0"/>
              <a:t>What did they actually do: </a:t>
            </a:r>
            <a:r>
              <a:rPr lang="en-GB" sz="2400" dirty="0">
                <a:solidFill>
                  <a:srgbClr val="FFFF00"/>
                </a:solidFill>
              </a:rPr>
              <a:t>procedure</a:t>
            </a:r>
            <a:r>
              <a:rPr lang="en-GB" sz="2400" dirty="0"/>
              <a:t> (yellow)</a:t>
            </a:r>
          </a:p>
          <a:p>
            <a:pPr lvl="1"/>
            <a:r>
              <a:rPr lang="en-GB" sz="2400" dirty="0">
                <a:solidFill>
                  <a:srgbClr val="33FC24"/>
                </a:solidFill>
              </a:rPr>
              <a:t>Findings</a:t>
            </a:r>
            <a:r>
              <a:rPr lang="en-GB" sz="2400" dirty="0"/>
              <a:t> (green)</a:t>
            </a:r>
          </a:p>
          <a:p>
            <a:r>
              <a:rPr lang="en-GB" sz="2400" dirty="0"/>
              <a:t>How do we turn this into </a:t>
            </a:r>
            <a:r>
              <a:rPr lang="en-GB" sz="2400" dirty="0">
                <a:solidFill>
                  <a:srgbClr val="00B0F0"/>
                </a:solidFill>
              </a:rPr>
              <a:t>excellent evaluation</a:t>
            </a:r>
            <a:r>
              <a:rPr lang="en-GB" sz="2400" dirty="0"/>
              <a:t>? </a:t>
            </a:r>
          </a:p>
          <a:p>
            <a:r>
              <a:rPr lang="en-GB" sz="2400" dirty="0"/>
              <a:t>Chains of reasoning </a:t>
            </a:r>
            <a:r>
              <a:rPr lang="en-GB" sz="2400" dirty="0">
                <a:sym typeface="Wingdings" panose="05000000000000000000" pitchFamily="2" charset="2"/>
              </a:rPr>
              <a:t>:) and the research </a:t>
            </a:r>
            <a:r>
              <a:rPr lang="en-GB" sz="2400" dirty="0">
                <a:solidFill>
                  <a:srgbClr val="FF0000"/>
                </a:solidFill>
                <a:sym typeface="Wingdings" panose="05000000000000000000" pitchFamily="2" charset="2"/>
              </a:rPr>
              <a:t>r</a:t>
            </a:r>
            <a:r>
              <a:rPr lang="en-GB" sz="2400" dirty="0">
                <a:solidFill>
                  <a:srgbClr val="FFC000"/>
                </a:solidFill>
                <a:sym typeface="Wingdings" panose="05000000000000000000" pitchFamily="2" charset="2"/>
              </a:rPr>
              <a:t>a</a:t>
            </a:r>
            <a:r>
              <a:rPr lang="en-GB" sz="2400" dirty="0">
                <a:solidFill>
                  <a:srgbClr val="FFFF00"/>
                </a:solidFill>
                <a:sym typeface="Wingdings" panose="05000000000000000000" pitchFamily="2" charset="2"/>
              </a:rPr>
              <a:t>i</a:t>
            </a:r>
            <a:r>
              <a:rPr lang="en-GB" sz="2400" dirty="0">
                <a:solidFill>
                  <a:srgbClr val="33FC24"/>
                </a:solidFill>
                <a:sym typeface="Wingdings" panose="05000000000000000000" pitchFamily="2" charset="2"/>
              </a:rPr>
              <a:t>n</a:t>
            </a:r>
            <a:r>
              <a:rPr lang="en-GB" sz="2400" dirty="0">
                <a:solidFill>
                  <a:srgbClr val="00B0F0"/>
                </a:solidFill>
                <a:sym typeface="Wingdings" panose="05000000000000000000" pitchFamily="2" charset="2"/>
              </a:rPr>
              <a:t>b</a:t>
            </a:r>
            <a:r>
              <a:rPr lang="en-GB" sz="2400" dirty="0">
                <a:solidFill>
                  <a:srgbClr val="0070C0"/>
                </a:solidFill>
                <a:sym typeface="Wingdings" panose="05000000000000000000" pitchFamily="2" charset="2"/>
              </a:rPr>
              <a:t>o</a:t>
            </a:r>
            <a:r>
              <a:rPr lang="en-GB" sz="2400" dirty="0">
                <a:solidFill>
                  <a:srgbClr val="7030A0"/>
                </a:solidFill>
                <a:sym typeface="Wingdings" panose="05000000000000000000" pitchFamily="2" charset="2"/>
              </a:rPr>
              <a:t>w</a:t>
            </a:r>
            <a:r>
              <a:rPr lang="en-GB" sz="2400" dirty="0">
                <a:sym typeface="Wingdings" panose="05000000000000000000" pitchFamily="2" charset="2"/>
              </a:rPr>
              <a:t>!</a:t>
            </a:r>
            <a:endParaRPr lang="en-GB" sz="2400" dirty="0"/>
          </a:p>
        </p:txBody>
      </p:sp>
      <p:pic>
        <p:nvPicPr>
          <p:cNvPr id="5" name="Picture 4">
            <a:extLst>
              <a:ext uri="{FF2B5EF4-FFF2-40B4-BE49-F238E27FC236}">
                <a16:creationId xmlns:a16="http://schemas.microsoft.com/office/drawing/2014/main" id="{D8B08BBA-5864-467F-8C42-9885E451FF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0891" y="1368698"/>
            <a:ext cx="3845816" cy="4223210"/>
          </a:xfrm>
          <a:prstGeom prst="rect">
            <a:avLst/>
          </a:prstGeom>
        </p:spPr>
      </p:pic>
    </p:spTree>
    <p:extLst>
      <p:ext uri="{BB962C8B-B14F-4D97-AF65-F5344CB8AC3E}">
        <p14:creationId xmlns:p14="http://schemas.microsoft.com/office/powerpoint/2010/main" val="351411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76597-4548-4609-996E-97BF83A04F68}"/>
              </a:ext>
            </a:extLst>
          </p:cNvPr>
          <p:cNvSpPr>
            <a:spLocks noGrp="1"/>
          </p:cNvSpPr>
          <p:nvPr>
            <p:ph type="title"/>
          </p:nvPr>
        </p:nvSpPr>
        <p:spPr/>
        <p:txBody>
          <a:bodyPr/>
          <a:lstStyle/>
          <a:p>
            <a:r>
              <a:rPr lang="en-GB" dirty="0"/>
              <a:t>Creating excellent evaluation (AO3)</a:t>
            </a:r>
          </a:p>
        </p:txBody>
      </p:sp>
      <p:sp>
        <p:nvSpPr>
          <p:cNvPr id="3" name="Content Placeholder 2">
            <a:extLst>
              <a:ext uri="{FF2B5EF4-FFF2-40B4-BE49-F238E27FC236}">
                <a16:creationId xmlns:a16="http://schemas.microsoft.com/office/drawing/2014/main" id="{217487F1-F831-4134-BD04-ECEF7EA0284B}"/>
              </a:ext>
            </a:extLst>
          </p:cNvPr>
          <p:cNvSpPr>
            <a:spLocks noGrp="1"/>
          </p:cNvSpPr>
          <p:nvPr>
            <p:ph idx="1"/>
          </p:nvPr>
        </p:nvSpPr>
        <p:spPr>
          <a:xfrm>
            <a:off x="1251676" y="2125980"/>
            <a:ext cx="10178323" cy="3753611"/>
          </a:xfrm>
        </p:spPr>
        <p:txBody>
          <a:bodyPr/>
          <a:lstStyle/>
          <a:p>
            <a:r>
              <a:rPr lang="en-GB" dirty="0"/>
              <a:t>Remember in your essays you will gain up to 6 marks for …</a:t>
            </a:r>
          </a:p>
          <a:p>
            <a:pPr marL="0" indent="0">
              <a:buNone/>
            </a:pPr>
            <a:r>
              <a:rPr lang="en-GB" b="1" dirty="0"/>
              <a:t>Criterion C: Use of research to support answer </a:t>
            </a:r>
          </a:p>
          <a:p>
            <a:endParaRPr lang="en-GB" dirty="0"/>
          </a:p>
          <a:p>
            <a:endParaRPr lang="en-GB" dirty="0"/>
          </a:p>
        </p:txBody>
      </p:sp>
      <p:graphicFrame>
        <p:nvGraphicFramePr>
          <p:cNvPr id="5" name="Table 4">
            <a:extLst>
              <a:ext uri="{FF2B5EF4-FFF2-40B4-BE49-F238E27FC236}">
                <a16:creationId xmlns:a16="http://schemas.microsoft.com/office/drawing/2014/main" id="{FB3F6AED-DF85-4662-89F1-20A1564A4209}"/>
              </a:ext>
            </a:extLst>
          </p:cNvPr>
          <p:cNvGraphicFramePr>
            <a:graphicFrameLocks noGrp="1"/>
          </p:cNvGraphicFramePr>
          <p:nvPr>
            <p:extLst>
              <p:ext uri="{D42A27DB-BD31-4B8C-83A1-F6EECF244321}">
                <p14:modId xmlns:p14="http://schemas.microsoft.com/office/powerpoint/2010/main" val="2963920601"/>
              </p:ext>
            </p:extLst>
          </p:nvPr>
        </p:nvGraphicFramePr>
        <p:xfrm>
          <a:off x="2276837" y="3194812"/>
          <a:ext cx="8128000" cy="2936240"/>
        </p:xfrm>
        <a:graphic>
          <a:graphicData uri="http://schemas.openxmlformats.org/drawingml/2006/table">
            <a:tbl>
              <a:tblPr firstRow="1" bandRow="1">
                <a:tableStyleId>{5C22544A-7EE6-4342-B048-85BDC9FD1C3A}</a:tableStyleId>
              </a:tblPr>
              <a:tblGrid>
                <a:gridCol w="1266463">
                  <a:extLst>
                    <a:ext uri="{9D8B030D-6E8A-4147-A177-3AD203B41FA5}">
                      <a16:colId xmlns:a16="http://schemas.microsoft.com/office/drawing/2014/main" val="391259256"/>
                    </a:ext>
                  </a:extLst>
                </a:gridCol>
                <a:gridCol w="6861537">
                  <a:extLst>
                    <a:ext uri="{9D8B030D-6E8A-4147-A177-3AD203B41FA5}">
                      <a16:colId xmlns:a16="http://schemas.microsoft.com/office/drawing/2014/main" val="2646280629"/>
                    </a:ext>
                  </a:extLst>
                </a:gridCol>
              </a:tblGrid>
              <a:tr h="370840">
                <a:tc>
                  <a:txBody>
                    <a:bodyPr/>
                    <a:lstStyle/>
                    <a:p>
                      <a:r>
                        <a:rPr lang="en-GB" dirty="0"/>
                        <a:t>Mark band</a:t>
                      </a:r>
                    </a:p>
                  </a:txBody>
                  <a:tcPr/>
                </a:tc>
                <a:tc>
                  <a:txBody>
                    <a:bodyPr/>
                    <a:lstStyle/>
                    <a:p>
                      <a:r>
                        <a:rPr lang="en-GB" dirty="0"/>
                        <a:t>Level Descriptor</a:t>
                      </a:r>
                    </a:p>
                  </a:txBody>
                  <a:tcPr/>
                </a:tc>
                <a:extLst>
                  <a:ext uri="{0D108BD9-81ED-4DB2-BD59-A6C34878D82A}">
                    <a16:rowId xmlns:a16="http://schemas.microsoft.com/office/drawing/2014/main" val="2430498082"/>
                  </a:ext>
                </a:extLst>
              </a:tr>
              <a:tr h="370840">
                <a:tc>
                  <a:txBody>
                    <a:bodyPr/>
                    <a:lstStyle/>
                    <a:p>
                      <a:r>
                        <a:rPr lang="en-GB" dirty="0"/>
                        <a:t>0</a:t>
                      </a:r>
                    </a:p>
                  </a:txBody>
                  <a:tcPr/>
                </a:tc>
                <a:tc>
                  <a:txBody>
                    <a:bodyPr/>
                    <a:lstStyle/>
                    <a:p>
                      <a:r>
                        <a:rPr lang="en-GB" dirty="0"/>
                        <a:t>Does not reach the standard described by the descriptors below</a:t>
                      </a:r>
                    </a:p>
                  </a:txBody>
                  <a:tcPr/>
                </a:tc>
                <a:extLst>
                  <a:ext uri="{0D108BD9-81ED-4DB2-BD59-A6C34878D82A}">
                    <a16:rowId xmlns:a16="http://schemas.microsoft.com/office/drawing/2014/main" val="108786162"/>
                  </a:ext>
                </a:extLst>
              </a:tr>
              <a:tr h="370840">
                <a:tc>
                  <a:txBody>
                    <a:bodyPr/>
                    <a:lstStyle/>
                    <a:p>
                      <a:r>
                        <a:rPr lang="en-GB" dirty="0"/>
                        <a:t>1-2</a:t>
                      </a:r>
                    </a:p>
                  </a:txBody>
                  <a:tcPr/>
                </a:tc>
                <a:tc>
                  <a:txBody>
                    <a:bodyPr/>
                    <a:lstStyle/>
                    <a:p>
                      <a:r>
                        <a:rPr lang="en-GB" dirty="0"/>
                        <a:t>Limited relevant psychological research is used in the response. Research selected serves to repeat points already made</a:t>
                      </a:r>
                    </a:p>
                  </a:txBody>
                  <a:tcPr/>
                </a:tc>
                <a:extLst>
                  <a:ext uri="{0D108BD9-81ED-4DB2-BD59-A6C34878D82A}">
                    <a16:rowId xmlns:a16="http://schemas.microsoft.com/office/drawing/2014/main" val="3868511991"/>
                  </a:ext>
                </a:extLst>
              </a:tr>
              <a:tr h="320040">
                <a:tc>
                  <a:txBody>
                    <a:bodyPr/>
                    <a:lstStyle/>
                    <a:p>
                      <a:r>
                        <a:rPr lang="en-GB" dirty="0"/>
                        <a:t>3-4</a:t>
                      </a:r>
                    </a:p>
                  </a:txBody>
                  <a:tcPr/>
                </a:tc>
                <a:tc>
                  <a:txBody>
                    <a:bodyPr/>
                    <a:lstStyle/>
                    <a:p>
                      <a:r>
                        <a:rPr lang="en-GB" dirty="0"/>
                        <a:t>Relevant psychological research is used in support of the response and is partly explained. Research selected partially develops the argument.</a:t>
                      </a:r>
                    </a:p>
                  </a:txBody>
                  <a:tcPr/>
                </a:tc>
                <a:extLst>
                  <a:ext uri="{0D108BD9-81ED-4DB2-BD59-A6C34878D82A}">
                    <a16:rowId xmlns:a16="http://schemas.microsoft.com/office/drawing/2014/main" val="14713271"/>
                  </a:ext>
                </a:extLst>
              </a:tr>
              <a:tr h="320040">
                <a:tc>
                  <a:txBody>
                    <a:bodyPr/>
                    <a:lstStyle/>
                    <a:p>
                      <a:r>
                        <a:rPr lang="en-GB" dirty="0"/>
                        <a:t>5-6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Relevant</a:t>
                      </a:r>
                      <a:r>
                        <a:rPr lang="en-GB" dirty="0"/>
                        <a:t> psychological </a:t>
                      </a:r>
                      <a:r>
                        <a:rPr lang="en-GB" b="1" dirty="0"/>
                        <a:t>research (studies)</a:t>
                      </a:r>
                      <a:r>
                        <a:rPr lang="en-GB" dirty="0"/>
                        <a:t> is </a:t>
                      </a:r>
                      <a:r>
                        <a:rPr lang="en-GB" b="1" dirty="0"/>
                        <a:t>used in support </a:t>
                      </a:r>
                      <a:r>
                        <a:rPr lang="en-GB" dirty="0"/>
                        <a:t>of the response and </a:t>
                      </a:r>
                      <a:r>
                        <a:rPr lang="en-GB" b="0" dirty="0"/>
                        <a:t>is</a:t>
                      </a:r>
                      <a:r>
                        <a:rPr lang="en-GB" b="1" dirty="0"/>
                        <a:t> thoroughly explained</a:t>
                      </a:r>
                      <a:r>
                        <a:rPr lang="en-GB" dirty="0"/>
                        <a:t>. Research </a:t>
                      </a:r>
                      <a:r>
                        <a:rPr lang="en-GB" b="1" dirty="0"/>
                        <a:t>selected</a:t>
                      </a:r>
                      <a:r>
                        <a:rPr lang="en-GB" dirty="0"/>
                        <a:t> is </a:t>
                      </a:r>
                      <a:r>
                        <a:rPr lang="en-GB" b="1" dirty="0"/>
                        <a:t>effectively</a:t>
                      </a:r>
                      <a:r>
                        <a:rPr lang="en-GB" dirty="0"/>
                        <a:t> </a:t>
                      </a:r>
                      <a:r>
                        <a:rPr lang="en-GB" b="1" dirty="0"/>
                        <a:t>used</a:t>
                      </a:r>
                      <a:r>
                        <a:rPr lang="en-GB" dirty="0"/>
                        <a:t> to </a:t>
                      </a:r>
                      <a:r>
                        <a:rPr lang="en-GB" b="1" i="0" dirty="0"/>
                        <a:t>develop the argument</a:t>
                      </a:r>
                      <a:r>
                        <a:rPr lang="en-GB" dirty="0"/>
                        <a:t>. </a:t>
                      </a:r>
                    </a:p>
                  </a:txBody>
                  <a:tcPr/>
                </a:tc>
                <a:extLst>
                  <a:ext uri="{0D108BD9-81ED-4DB2-BD59-A6C34878D82A}">
                    <a16:rowId xmlns:a16="http://schemas.microsoft.com/office/drawing/2014/main" val="3928288920"/>
                  </a:ext>
                </a:extLst>
              </a:tr>
            </a:tbl>
          </a:graphicData>
        </a:graphic>
      </p:graphicFrame>
    </p:spTree>
    <p:extLst>
      <p:ext uri="{BB962C8B-B14F-4D97-AF65-F5344CB8AC3E}">
        <p14:creationId xmlns:p14="http://schemas.microsoft.com/office/powerpoint/2010/main" val="179107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8D548-5585-4F63-B51D-47452E94F402}"/>
              </a:ext>
            </a:extLst>
          </p:cNvPr>
          <p:cNvSpPr>
            <a:spLocks noGrp="1"/>
          </p:cNvSpPr>
          <p:nvPr>
            <p:ph type="title"/>
          </p:nvPr>
        </p:nvSpPr>
        <p:spPr/>
        <p:txBody>
          <a:bodyPr>
            <a:normAutofit fontScale="90000"/>
          </a:bodyPr>
          <a:lstStyle/>
          <a:p>
            <a:r>
              <a:rPr lang="en-GB" dirty="0"/>
              <a:t>using our AO1 Study knowledge to support and develop an argument</a:t>
            </a:r>
          </a:p>
        </p:txBody>
      </p:sp>
      <p:graphicFrame>
        <p:nvGraphicFramePr>
          <p:cNvPr id="4" name="Table 3">
            <a:extLst>
              <a:ext uri="{FF2B5EF4-FFF2-40B4-BE49-F238E27FC236}">
                <a16:creationId xmlns:a16="http://schemas.microsoft.com/office/drawing/2014/main" id="{695E1EA0-858D-4668-A48F-A3CF5146A0A1}"/>
              </a:ext>
            </a:extLst>
          </p:cNvPr>
          <p:cNvGraphicFramePr>
            <a:graphicFrameLocks noGrp="1"/>
          </p:cNvGraphicFramePr>
          <p:nvPr>
            <p:extLst>
              <p:ext uri="{D42A27DB-BD31-4B8C-83A1-F6EECF244321}">
                <p14:modId xmlns:p14="http://schemas.microsoft.com/office/powerpoint/2010/main" val="3171537205"/>
              </p:ext>
            </p:extLst>
          </p:nvPr>
        </p:nvGraphicFramePr>
        <p:xfrm>
          <a:off x="1576477" y="1874519"/>
          <a:ext cx="9528720" cy="3937000"/>
        </p:xfrm>
        <a:graphic>
          <a:graphicData uri="http://schemas.openxmlformats.org/drawingml/2006/table">
            <a:tbl>
              <a:tblPr firstRow="1" bandRow="1">
                <a:tableStyleId>{5C22544A-7EE6-4342-B048-85BDC9FD1C3A}</a:tableStyleId>
              </a:tblPr>
              <a:tblGrid>
                <a:gridCol w="1119506">
                  <a:extLst>
                    <a:ext uri="{9D8B030D-6E8A-4147-A177-3AD203B41FA5}">
                      <a16:colId xmlns:a16="http://schemas.microsoft.com/office/drawing/2014/main" val="602408700"/>
                    </a:ext>
                  </a:extLst>
                </a:gridCol>
                <a:gridCol w="3949746">
                  <a:extLst>
                    <a:ext uri="{9D8B030D-6E8A-4147-A177-3AD203B41FA5}">
                      <a16:colId xmlns:a16="http://schemas.microsoft.com/office/drawing/2014/main" val="2907577594"/>
                    </a:ext>
                  </a:extLst>
                </a:gridCol>
                <a:gridCol w="4459468">
                  <a:extLst>
                    <a:ext uri="{9D8B030D-6E8A-4147-A177-3AD203B41FA5}">
                      <a16:colId xmlns:a16="http://schemas.microsoft.com/office/drawing/2014/main" val="3463873205"/>
                    </a:ext>
                  </a:extLst>
                </a:gridCol>
              </a:tblGrid>
              <a:tr h="370840">
                <a:tc>
                  <a:txBody>
                    <a:bodyPr/>
                    <a:lstStyle/>
                    <a:p>
                      <a:r>
                        <a:rPr lang="en-GB" sz="1800" dirty="0"/>
                        <a:t>PET/SH</a:t>
                      </a:r>
                    </a:p>
                  </a:txBody>
                  <a:tcPr/>
                </a:tc>
                <a:tc>
                  <a:txBody>
                    <a:bodyPr/>
                    <a:lstStyle/>
                    <a:p>
                      <a:r>
                        <a:rPr lang="en-GB" sz="1800" dirty="0"/>
                        <a:t>Example</a:t>
                      </a:r>
                    </a:p>
                  </a:txBody>
                  <a:tcPr/>
                </a:tc>
                <a:tc>
                  <a:txBody>
                    <a:bodyPr/>
                    <a:lstStyle/>
                    <a:p>
                      <a:r>
                        <a:rPr lang="en-GB" sz="1800" dirty="0"/>
                        <a:t>Link to rubric</a:t>
                      </a:r>
                    </a:p>
                  </a:txBody>
                  <a:tcPr/>
                </a:tc>
                <a:extLst>
                  <a:ext uri="{0D108BD9-81ED-4DB2-BD59-A6C34878D82A}">
                    <a16:rowId xmlns:a16="http://schemas.microsoft.com/office/drawing/2014/main" val="1330299908"/>
                  </a:ext>
                </a:extLst>
              </a:tr>
              <a:tr h="370840">
                <a:tc>
                  <a:txBody>
                    <a:bodyPr/>
                    <a:lstStyle/>
                    <a:p>
                      <a:r>
                        <a:rPr lang="en-GB" sz="1800" dirty="0"/>
                        <a:t>Make a </a:t>
                      </a:r>
                      <a:r>
                        <a:rPr lang="en-GB" sz="1800" b="1" dirty="0">
                          <a:solidFill>
                            <a:srgbClr val="FF0000"/>
                          </a:solidFill>
                        </a:rPr>
                        <a:t>Point</a:t>
                      </a:r>
                      <a:endParaRPr lang="en-GB" sz="1800"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One strength of x is that it is supported by research evidence</a:t>
                      </a:r>
                    </a:p>
                    <a:p>
                      <a:endParaRPr lang="en-GB" sz="1800" dirty="0"/>
                    </a:p>
                  </a:txBody>
                  <a:tcPr/>
                </a:tc>
                <a:tc rowSpan="2">
                  <a:txBody>
                    <a:bodyPr/>
                    <a:lstStyle/>
                    <a:p>
                      <a:r>
                        <a:rPr lang="en-GB" sz="1800" dirty="0"/>
                        <a:t>Criterion C – selecting</a:t>
                      </a:r>
                    </a:p>
                    <a:p>
                      <a:r>
                        <a:rPr lang="en-GB" sz="1800" dirty="0"/>
                        <a:t> and thoroughly </a:t>
                      </a:r>
                    </a:p>
                    <a:p>
                      <a:r>
                        <a:rPr lang="en-GB" sz="1800" dirty="0"/>
                        <a:t>describing relevant </a:t>
                      </a:r>
                    </a:p>
                    <a:p>
                      <a:r>
                        <a:rPr lang="en-GB" sz="1800" dirty="0"/>
                        <a:t>research evidence.</a:t>
                      </a:r>
                    </a:p>
                  </a:txBody>
                  <a:tcPr/>
                </a:tc>
                <a:extLst>
                  <a:ext uri="{0D108BD9-81ED-4DB2-BD59-A6C34878D82A}">
                    <a16:rowId xmlns:a16="http://schemas.microsoft.com/office/drawing/2014/main" val="1508984240"/>
                  </a:ext>
                </a:extLst>
              </a:tr>
              <a:tr h="370840">
                <a:tc>
                  <a:txBody>
                    <a:bodyPr/>
                    <a:lstStyle/>
                    <a:p>
                      <a:r>
                        <a:rPr lang="en-GB" sz="1800" dirty="0"/>
                        <a:t>Give an </a:t>
                      </a:r>
                      <a:r>
                        <a:rPr lang="en-GB" sz="1800" b="1" dirty="0">
                          <a:solidFill>
                            <a:srgbClr val="FFC000"/>
                          </a:solidFill>
                        </a:rPr>
                        <a:t>Example</a:t>
                      </a:r>
                      <a:r>
                        <a:rPr lang="en-GB" sz="1800" dirty="0">
                          <a:solidFill>
                            <a:srgbClr val="FFC000"/>
                          </a:solidFill>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For example Wood et al (2019) documented the case of X who…</a:t>
                      </a:r>
                    </a:p>
                    <a:p>
                      <a:endParaRPr lang="en-GB" sz="1800" dirty="0"/>
                    </a:p>
                  </a:txBody>
                  <a:tcPr/>
                </a:tc>
                <a:tc vMerge="1">
                  <a:txBody>
                    <a:bodyPr/>
                    <a:lstStyle/>
                    <a:p>
                      <a:endParaRPr lang="en-GB" dirty="0"/>
                    </a:p>
                  </a:txBody>
                  <a:tcPr/>
                </a:tc>
                <a:extLst>
                  <a:ext uri="{0D108BD9-81ED-4DB2-BD59-A6C34878D82A}">
                    <a16:rowId xmlns:a16="http://schemas.microsoft.com/office/drawing/2014/main" val="2864874913"/>
                  </a:ext>
                </a:extLst>
              </a:tr>
              <a:tr h="484415">
                <a:tc>
                  <a:txBody>
                    <a:bodyPr/>
                    <a:lstStyle/>
                    <a:p>
                      <a:r>
                        <a:rPr lang="en-GB" sz="1800" dirty="0"/>
                        <a:t>Link to </a:t>
                      </a:r>
                      <a:r>
                        <a:rPr lang="en-GB" sz="1800" b="1" dirty="0">
                          <a:solidFill>
                            <a:srgbClr val="33FC24"/>
                          </a:solidFill>
                        </a:rPr>
                        <a:t>Title</a:t>
                      </a:r>
                      <a:r>
                        <a:rPr lang="en-GB" sz="1800" dirty="0">
                          <a:solidFill>
                            <a:srgbClr val="33FC24"/>
                          </a:solidFill>
                        </a:rPr>
                        <a:t> (key </a:t>
                      </a:r>
                      <a:r>
                        <a:rPr lang="en-GB" sz="1800" b="1" dirty="0">
                          <a:solidFill>
                            <a:srgbClr val="33FC24"/>
                          </a:solidFill>
                        </a:rPr>
                        <a:t>Terms</a:t>
                      </a:r>
                      <a:r>
                        <a:rPr lang="en-GB" sz="1800" dirty="0">
                          <a:solidFill>
                            <a:srgbClr val="33FC24"/>
                          </a:solidFill>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This is important because it clearly demonstrates how…</a:t>
                      </a:r>
                    </a:p>
                    <a:p>
                      <a:endParaRPr lang="en-GB" sz="1800" dirty="0"/>
                    </a:p>
                  </a:txBody>
                  <a:tcPr/>
                </a:tc>
                <a:tc>
                  <a:txBody>
                    <a:bodyPr/>
                    <a:lstStyle/>
                    <a:p>
                      <a:r>
                        <a:rPr lang="en-GB" sz="1800" dirty="0"/>
                        <a:t>Criterion C –show the examiner that we are </a:t>
                      </a:r>
                      <a:r>
                        <a:rPr lang="en-GB" sz="1800" b="1" dirty="0"/>
                        <a:t>using</a:t>
                      </a:r>
                      <a:r>
                        <a:rPr lang="en-GB" sz="1800" dirty="0"/>
                        <a:t> evidence to develop an argument, thoroughly and effectively explaining how and why the study’s findings back up the theory/concept.</a:t>
                      </a:r>
                    </a:p>
                    <a:p>
                      <a:endParaRPr lang="en-GB" sz="1800" dirty="0"/>
                    </a:p>
                  </a:txBody>
                  <a:tcPr/>
                </a:tc>
                <a:extLst>
                  <a:ext uri="{0D108BD9-81ED-4DB2-BD59-A6C34878D82A}">
                    <a16:rowId xmlns:a16="http://schemas.microsoft.com/office/drawing/2014/main" val="1253348233"/>
                  </a:ext>
                </a:extLst>
              </a:tr>
            </a:tbl>
          </a:graphicData>
        </a:graphic>
      </p:graphicFrame>
      <p:pic>
        <p:nvPicPr>
          <p:cNvPr id="5" name="Picture 4">
            <a:extLst>
              <a:ext uri="{FF2B5EF4-FFF2-40B4-BE49-F238E27FC236}">
                <a16:creationId xmlns:a16="http://schemas.microsoft.com/office/drawing/2014/main" id="{14269BF4-5E75-4764-B371-C6E9DCD1A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1367" y="1706753"/>
            <a:ext cx="2551033" cy="2230332"/>
          </a:xfrm>
          <a:prstGeom prst="rect">
            <a:avLst/>
          </a:prstGeom>
        </p:spPr>
      </p:pic>
    </p:spTree>
    <p:extLst>
      <p:ext uri="{BB962C8B-B14F-4D97-AF65-F5344CB8AC3E}">
        <p14:creationId xmlns:p14="http://schemas.microsoft.com/office/powerpoint/2010/main" val="13151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320E89-6953-4814-8570-7ACD2BEA77C0}"/>
              </a:ext>
            </a:extLst>
          </p:cNvPr>
          <p:cNvSpPr>
            <a:spLocks noGrp="1"/>
          </p:cNvSpPr>
          <p:nvPr>
            <p:ph idx="1"/>
          </p:nvPr>
        </p:nvSpPr>
        <p:spPr>
          <a:xfrm>
            <a:off x="1251676" y="800100"/>
            <a:ext cx="10178323" cy="5079491"/>
          </a:xfrm>
        </p:spPr>
        <p:txBody>
          <a:bodyPr/>
          <a:lstStyle/>
          <a:p>
            <a:r>
              <a:rPr lang="en-GB" dirty="0"/>
              <a:t>And another 6 marks for …</a:t>
            </a:r>
          </a:p>
          <a:p>
            <a:pPr marL="457200" lvl="1" indent="0">
              <a:buNone/>
            </a:pPr>
            <a:r>
              <a:rPr lang="en-GB" b="1" dirty="0"/>
              <a:t>Criterion D. Critical thinking (6 marks) </a:t>
            </a:r>
          </a:p>
          <a:p>
            <a:pPr marL="0" indent="0">
              <a:buNone/>
            </a:pPr>
            <a:endParaRPr lang="en-GB" b="1" dirty="0"/>
          </a:p>
          <a:p>
            <a:pPr marL="0" indent="0">
              <a:buNone/>
            </a:pPr>
            <a:endParaRPr lang="en-GB" b="1" dirty="0"/>
          </a:p>
        </p:txBody>
      </p:sp>
      <p:graphicFrame>
        <p:nvGraphicFramePr>
          <p:cNvPr id="4" name="Table 3">
            <a:extLst>
              <a:ext uri="{FF2B5EF4-FFF2-40B4-BE49-F238E27FC236}">
                <a16:creationId xmlns:a16="http://schemas.microsoft.com/office/drawing/2014/main" id="{5EA907FA-9946-4F93-A3E0-23E768D1C007}"/>
              </a:ext>
            </a:extLst>
          </p:cNvPr>
          <p:cNvGraphicFramePr>
            <a:graphicFrameLocks noGrp="1"/>
          </p:cNvGraphicFramePr>
          <p:nvPr>
            <p:extLst>
              <p:ext uri="{D42A27DB-BD31-4B8C-83A1-F6EECF244321}">
                <p14:modId xmlns:p14="http://schemas.microsoft.com/office/powerpoint/2010/main" val="2223030433"/>
              </p:ext>
            </p:extLst>
          </p:nvPr>
        </p:nvGraphicFramePr>
        <p:xfrm>
          <a:off x="1708876" y="1823720"/>
          <a:ext cx="8128000" cy="3210560"/>
        </p:xfrm>
        <a:graphic>
          <a:graphicData uri="http://schemas.openxmlformats.org/drawingml/2006/table">
            <a:tbl>
              <a:tblPr firstRow="1" bandRow="1">
                <a:tableStyleId>{5C22544A-7EE6-4342-B048-85BDC9FD1C3A}</a:tableStyleId>
              </a:tblPr>
              <a:tblGrid>
                <a:gridCol w="1308644">
                  <a:extLst>
                    <a:ext uri="{9D8B030D-6E8A-4147-A177-3AD203B41FA5}">
                      <a16:colId xmlns:a16="http://schemas.microsoft.com/office/drawing/2014/main" val="1531455163"/>
                    </a:ext>
                  </a:extLst>
                </a:gridCol>
                <a:gridCol w="6819356">
                  <a:extLst>
                    <a:ext uri="{9D8B030D-6E8A-4147-A177-3AD203B41FA5}">
                      <a16:colId xmlns:a16="http://schemas.microsoft.com/office/drawing/2014/main" val="4109216814"/>
                    </a:ext>
                  </a:extLst>
                </a:gridCol>
              </a:tblGrid>
              <a:tr h="370840">
                <a:tc>
                  <a:txBody>
                    <a:bodyPr/>
                    <a:lstStyle/>
                    <a:p>
                      <a:r>
                        <a:rPr lang="en-GB" dirty="0" err="1"/>
                        <a:t>Markband</a:t>
                      </a:r>
                      <a:endParaRPr lang="en-GB" dirty="0"/>
                    </a:p>
                  </a:txBody>
                  <a:tcPr/>
                </a:tc>
                <a:tc>
                  <a:txBody>
                    <a:bodyPr/>
                    <a:lstStyle/>
                    <a:p>
                      <a:r>
                        <a:rPr lang="en-GB" dirty="0"/>
                        <a:t>Level Descriptor</a:t>
                      </a:r>
                    </a:p>
                  </a:txBody>
                  <a:tcPr/>
                </a:tc>
                <a:extLst>
                  <a:ext uri="{0D108BD9-81ED-4DB2-BD59-A6C34878D82A}">
                    <a16:rowId xmlns:a16="http://schemas.microsoft.com/office/drawing/2014/main" val="520849812"/>
                  </a:ext>
                </a:extLst>
              </a:tr>
              <a:tr h="370840">
                <a:tc>
                  <a:txBody>
                    <a:bodyPr/>
                    <a:lstStyle/>
                    <a:p>
                      <a:r>
                        <a:rPr lang="en-GB" dirty="0"/>
                        <a:t>0</a:t>
                      </a:r>
                    </a:p>
                  </a:txBody>
                  <a:tcPr/>
                </a:tc>
                <a:tc>
                  <a:txBody>
                    <a:bodyPr/>
                    <a:lstStyle/>
                    <a:p>
                      <a:r>
                        <a:rPr lang="en-GB" dirty="0"/>
                        <a:t>Does not reach the standard described by the descriptors below. </a:t>
                      </a:r>
                    </a:p>
                  </a:txBody>
                  <a:tcPr/>
                </a:tc>
                <a:extLst>
                  <a:ext uri="{0D108BD9-81ED-4DB2-BD59-A6C34878D82A}">
                    <a16:rowId xmlns:a16="http://schemas.microsoft.com/office/drawing/2014/main" val="558348430"/>
                  </a:ext>
                </a:extLst>
              </a:tr>
              <a:tr h="370840">
                <a:tc>
                  <a:txBody>
                    <a:bodyPr/>
                    <a:lstStyle/>
                    <a:p>
                      <a:r>
                        <a:rPr lang="en-GB" dirty="0"/>
                        <a:t>1-2</a:t>
                      </a:r>
                    </a:p>
                  </a:txBody>
                  <a:tcPr/>
                </a:tc>
                <a:tc>
                  <a:txBody>
                    <a:bodyPr/>
                    <a:lstStyle/>
                    <a:p>
                      <a:r>
                        <a:rPr lang="en-GB" dirty="0"/>
                        <a:t>There is limited critical thinking and the response is mainly descriptive. Evaluation or discussion, if present, is superficial. </a:t>
                      </a:r>
                    </a:p>
                  </a:txBody>
                  <a:tcPr/>
                </a:tc>
                <a:extLst>
                  <a:ext uri="{0D108BD9-81ED-4DB2-BD59-A6C34878D82A}">
                    <a16:rowId xmlns:a16="http://schemas.microsoft.com/office/drawing/2014/main" val="3411238634"/>
                  </a:ext>
                </a:extLst>
              </a:tr>
              <a:tr h="370840">
                <a:tc>
                  <a:txBody>
                    <a:bodyPr/>
                    <a:lstStyle/>
                    <a:p>
                      <a:r>
                        <a:rPr lang="en-GB" dirty="0"/>
                        <a:t>3-4</a:t>
                      </a:r>
                    </a:p>
                  </a:txBody>
                  <a:tcPr/>
                </a:tc>
                <a:tc>
                  <a:txBody>
                    <a:bodyPr/>
                    <a:lstStyle/>
                    <a:p>
                      <a:r>
                        <a:rPr lang="en-GB" dirty="0"/>
                        <a:t>The response contains critical thinking, but lacks development. Evaluation or discussion of most relevant areas is attempted but is not developed. </a:t>
                      </a:r>
                    </a:p>
                  </a:txBody>
                  <a:tcPr/>
                </a:tc>
                <a:extLst>
                  <a:ext uri="{0D108BD9-81ED-4DB2-BD59-A6C34878D82A}">
                    <a16:rowId xmlns:a16="http://schemas.microsoft.com/office/drawing/2014/main" val="33658557"/>
                  </a:ext>
                </a:extLst>
              </a:tr>
              <a:tr h="370840">
                <a:tc>
                  <a:txBody>
                    <a:bodyPr/>
                    <a:lstStyle/>
                    <a:p>
                      <a:r>
                        <a:rPr lang="en-GB" dirty="0"/>
                        <a:t>5-6</a:t>
                      </a:r>
                    </a:p>
                  </a:txBody>
                  <a:tcPr/>
                </a:tc>
                <a:tc>
                  <a:txBody>
                    <a:bodyPr/>
                    <a:lstStyle/>
                    <a:p>
                      <a:r>
                        <a:rPr lang="en-GB" dirty="0"/>
                        <a:t>The response </a:t>
                      </a:r>
                      <a:r>
                        <a:rPr lang="en-GB" b="1" dirty="0"/>
                        <a:t>consistently</a:t>
                      </a:r>
                      <a:r>
                        <a:rPr lang="en-GB" dirty="0"/>
                        <a:t> demonstrates </a:t>
                      </a:r>
                      <a:r>
                        <a:rPr lang="en-GB" b="1" dirty="0"/>
                        <a:t>well-developed critical thinking</a:t>
                      </a:r>
                      <a:r>
                        <a:rPr lang="en-GB" dirty="0"/>
                        <a:t>. Evaluation or discussion of </a:t>
                      </a:r>
                      <a:r>
                        <a:rPr lang="en-GB" b="1" dirty="0"/>
                        <a:t>relevant </a:t>
                      </a:r>
                      <a:r>
                        <a:rPr lang="en-GB" dirty="0"/>
                        <a:t>areas is consistently well developed. </a:t>
                      </a:r>
                    </a:p>
                  </a:txBody>
                  <a:tcPr/>
                </a:tc>
                <a:extLst>
                  <a:ext uri="{0D108BD9-81ED-4DB2-BD59-A6C34878D82A}">
                    <a16:rowId xmlns:a16="http://schemas.microsoft.com/office/drawing/2014/main" val="1054573444"/>
                  </a:ext>
                </a:extLst>
              </a:tr>
            </a:tbl>
          </a:graphicData>
        </a:graphic>
      </p:graphicFrame>
      <p:pic>
        <p:nvPicPr>
          <p:cNvPr id="5" name="Picture 4">
            <a:extLst>
              <a:ext uri="{FF2B5EF4-FFF2-40B4-BE49-F238E27FC236}">
                <a16:creationId xmlns:a16="http://schemas.microsoft.com/office/drawing/2014/main" id="{0DF39D4E-153C-477B-87F3-4B36271B2C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1469" y="4658226"/>
            <a:ext cx="6191250" cy="1905000"/>
          </a:xfrm>
          <a:prstGeom prst="rect">
            <a:avLst/>
          </a:prstGeom>
        </p:spPr>
      </p:pic>
    </p:spTree>
    <p:extLst>
      <p:ext uri="{BB962C8B-B14F-4D97-AF65-F5344CB8AC3E}">
        <p14:creationId xmlns:p14="http://schemas.microsoft.com/office/powerpoint/2010/main" val="151133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8479F-CAD9-4DE1-9D3C-010BC339DC6B}"/>
              </a:ext>
            </a:extLst>
          </p:cNvPr>
          <p:cNvSpPr>
            <a:spLocks noGrp="1"/>
          </p:cNvSpPr>
          <p:nvPr>
            <p:ph type="title"/>
          </p:nvPr>
        </p:nvSpPr>
        <p:spPr/>
        <p:txBody>
          <a:bodyPr/>
          <a:lstStyle/>
          <a:p>
            <a:r>
              <a:rPr lang="en-GB" dirty="0"/>
              <a:t>Criterion D: Extending the PET chain –SH!</a:t>
            </a:r>
          </a:p>
        </p:txBody>
      </p:sp>
      <p:graphicFrame>
        <p:nvGraphicFramePr>
          <p:cNvPr id="4" name="Content Placeholder 3">
            <a:extLst>
              <a:ext uri="{FF2B5EF4-FFF2-40B4-BE49-F238E27FC236}">
                <a16:creationId xmlns:a16="http://schemas.microsoft.com/office/drawing/2014/main" id="{E045D2A3-B67E-4970-BB1B-19F245DD46EC}"/>
              </a:ext>
            </a:extLst>
          </p:cNvPr>
          <p:cNvGraphicFramePr>
            <a:graphicFrameLocks noGrp="1"/>
          </p:cNvGraphicFramePr>
          <p:nvPr>
            <p:ph idx="1"/>
            <p:extLst>
              <p:ext uri="{D42A27DB-BD31-4B8C-83A1-F6EECF244321}">
                <p14:modId xmlns:p14="http://schemas.microsoft.com/office/powerpoint/2010/main" val="4057263330"/>
              </p:ext>
            </p:extLst>
          </p:nvPr>
        </p:nvGraphicFramePr>
        <p:xfrm>
          <a:off x="1381578" y="2100582"/>
          <a:ext cx="10179051" cy="4394200"/>
        </p:xfrm>
        <a:graphic>
          <a:graphicData uri="http://schemas.openxmlformats.org/drawingml/2006/table">
            <a:tbl>
              <a:tblPr firstRow="1" bandRow="1">
                <a:tableStyleId>{5C22544A-7EE6-4342-B048-85BDC9FD1C3A}</a:tableStyleId>
              </a:tblPr>
              <a:tblGrid>
                <a:gridCol w="1508579">
                  <a:extLst>
                    <a:ext uri="{9D8B030D-6E8A-4147-A177-3AD203B41FA5}">
                      <a16:colId xmlns:a16="http://schemas.microsoft.com/office/drawing/2014/main" val="142118388"/>
                    </a:ext>
                  </a:extLst>
                </a:gridCol>
                <a:gridCol w="4033157">
                  <a:extLst>
                    <a:ext uri="{9D8B030D-6E8A-4147-A177-3AD203B41FA5}">
                      <a16:colId xmlns:a16="http://schemas.microsoft.com/office/drawing/2014/main" val="711269739"/>
                    </a:ext>
                  </a:extLst>
                </a:gridCol>
                <a:gridCol w="4637315">
                  <a:extLst>
                    <a:ext uri="{9D8B030D-6E8A-4147-A177-3AD203B41FA5}">
                      <a16:colId xmlns:a16="http://schemas.microsoft.com/office/drawing/2014/main" val="1299734141"/>
                    </a:ext>
                  </a:extLst>
                </a:gridCol>
              </a:tblGrid>
              <a:tr h="370840">
                <a:tc>
                  <a:txBody>
                    <a:bodyPr/>
                    <a:lstStyle/>
                    <a:p>
                      <a:r>
                        <a:rPr lang="en-GB" dirty="0"/>
                        <a:t>PET-SH!</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42548691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00B0F0"/>
                          </a:solidFill>
                        </a:rPr>
                        <a:t>Strength </a:t>
                      </a:r>
                      <a:r>
                        <a:rPr lang="en-GB" b="0" dirty="0"/>
                        <a:t>of evidence</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“This is particularly strong evidence because…” nice specific points drawing on procedural knowledge of the study: GRAVE</a:t>
                      </a:r>
                    </a:p>
                    <a:p>
                      <a:endParaRPr lang="en-GB" dirty="0"/>
                    </a:p>
                  </a:txBody>
                  <a:tcPr/>
                </a:tc>
                <a:tc>
                  <a:txBody>
                    <a:bodyPr/>
                    <a:lstStyle/>
                    <a:p>
                      <a:pPr fontAlgn="t"/>
                      <a:r>
                        <a:rPr lang="en-GB" b="0" dirty="0"/>
                        <a:t>Criterion D: introducing well-developed critical</a:t>
                      </a:r>
                    </a:p>
                    <a:p>
                      <a:pPr fontAlgn="t"/>
                      <a:r>
                        <a:rPr lang="en-GB" b="0" dirty="0"/>
                        <a:t>thinking by embedding a PET chain about strengths of the study used as evidence. Avoid irrelevant stuff ,e.g. ‘empty’ remarks about ethics. Keeps it relevant! </a:t>
                      </a:r>
                    </a:p>
                    <a:p>
                      <a:endParaRPr lang="en-GB" b="0" dirty="0"/>
                    </a:p>
                  </a:txBody>
                  <a:tcPr/>
                </a:tc>
                <a:extLst>
                  <a:ext uri="{0D108BD9-81ED-4DB2-BD59-A6C34878D82A}">
                    <a16:rowId xmlns:a16="http://schemas.microsoft.com/office/drawing/2014/main" val="20815820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7030A0"/>
                          </a:solidFill>
                        </a:rPr>
                        <a:t>However</a:t>
                      </a:r>
                      <a:r>
                        <a:rPr lang="en-GB" dirty="0"/>
                        <a:t>…</a:t>
                      </a:r>
                    </a:p>
                    <a:p>
                      <a:endParaRPr lang="en-GB" dirty="0"/>
                    </a:p>
                  </a:txBody>
                  <a:tcPr/>
                </a:tc>
                <a:tc>
                  <a:txBody>
                    <a:bodyPr/>
                    <a:lstStyle/>
                    <a:p>
                      <a:r>
                        <a:rPr lang="en-GB" dirty="0"/>
                        <a:t>“Despite strong evidence to support neuroplasticity, it is important to consider research by XXX who suggests that…” AND/OR “This said, the study arguably lacks validity as…thus reducing the strength if the evidence it provides for the concept of neuroplasiticty”</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Criterion D: Keeping the argument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balanced, developing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points using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PET as above.</a:t>
                      </a:r>
                    </a:p>
                    <a:p>
                      <a:endParaRPr lang="en-GB" dirty="0"/>
                    </a:p>
                  </a:txBody>
                  <a:tcPr/>
                </a:tc>
                <a:extLst>
                  <a:ext uri="{0D108BD9-81ED-4DB2-BD59-A6C34878D82A}">
                    <a16:rowId xmlns:a16="http://schemas.microsoft.com/office/drawing/2014/main" val="3198319936"/>
                  </a:ext>
                </a:extLst>
              </a:tr>
            </a:tbl>
          </a:graphicData>
        </a:graphic>
      </p:graphicFrame>
      <p:pic>
        <p:nvPicPr>
          <p:cNvPr id="5" name="Picture 4">
            <a:extLst>
              <a:ext uri="{FF2B5EF4-FFF2-40B4-BE49-F238E27FC236}">
                <a16:creationId xmlns:a16="http://schemas.microsoft.com/office/drawing/2014/main" id="{37BC30D7-F9FE-4C6B-8A63-FEF8893282E5}"/>
              </a:ext>
            </a:extLst>
          </p:cNvPr>
          <p:cNvPicPr>
            <a:picLocks noChangeAspect="1"/>
          </p:cNvPicPr>
          <p:nvPr/>
        </p:nvPicPr>
        <p:blipFill rotWithShape="1">
          <a:blip r:embed="rId2">
            <a:extLst>
              <a:ext uri="{28A0092B-C50C-407E-A947-70E740481C1C}">
                <a14:useLocalDpi xmlns:a14="http://schemas.microsoft.com/office/drawing/2010/main" val="0"/>
              </a:ext>
            </a:extLst>
          </a:blip>
          <a:srcRect t="17837" b="17134"/>
          <a:stretch/>
        </p:blipFill>
        <p:spPr>
          <a:xfrm rot="19932828">
            <a:off x="8641213" y="4621703"/>
            <a:ext cx="3228434" cy="1574571"/>
          </a:xfrm>
          <a:prstGeom prst="rect">
            <a:avLst/>
          </a:prstGeom>
        </p:spPr>
      </p:pic>
    </p:spTree>
    <p:extLst>
      <p:ext uri="{BB962C8B-B14F-4D97-AF65-F5344CB8AC3E}">
        <p14:creationId xmlns:p14="http://schemas.microsoft.com/office/powerpoint/2010/main" val="95620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8C16-D282-415F-884F-5E4149E79C30}"/>
              </a:ext>
            </a:extLst>
          </p:cNvPr>
          <p:cNvSpPr>
            <a:spLocks noGrp="1"/>
          </p:cNvSpPr>
          <p:nvPr>
            <p:ph type="title"/>
          </p:nvPr>
        </p:nvSpPr>
        <p:spPr>
          <a:xfrm>
            <a:off x="1251676" y="382383"/>
            <a:ext cx="10178323" cy="923903"/>
          </a:xfrm>
        </p:spPr>
        <p:txBody>
          <a:bodyPr/>
          <a:lstStyle/>
          <a:p>
            <a:r>
              <a:rPr lang="en-GB" dirty="0"/>
              <a:t>Let’s evaluate Draganski et al</a:t>
            </a:r>
          </a:p>
        </p:txBody>
      </p:sp>
      <p:sp>
        <p:nvSpPr>
          <p:cNvPr id="3" name="Content Placeholder 2">
            <a:extLst>
              <a:ext uri="{FF2B5EF4-FFF2-40B4-BE49-F238E27FC236}">
                <a16:creationId xmlns:a16="http://schemas.microsoft.com/office/drawing/2014/main" id="{1E18A427-80E3-4778-915C-C754E102DC39}"/>
              </a:ext>
            </a:extLst>
          </p:cNvPr>
          <p:cNvSpPr>
            <a:spLocks noGrp="1"/>
          </p:cNvSpPr>
          <p:nvPr>
            <p:ph idx="1"/>
          </p:nvPr>
        </p:nvSpPr>
        <p:spPr>
          <a:xfrm>
            <a:off x="1251677" y="1469571"/>
            <a:ext cx="5518092" cy="5006045"/>
          </a:xfrm>
        </p:spPr>
        <p:txBody>
          <a:bodyPr/>
          <a:lstStyle/>
          <a:p>
            <a:r>
              <a:rPr lang="en-GB" b="1" dirty="0">
                <a:solidFill>
                  <a:srgbClr val="FF0000"/>
                </a:solidFill>
              </a:rPr>
              <a:t>GRAVE;</a:t>
            </a:r>
            <a:r>
              <a:rPr lang="en-GB" dirty="0"/>
              <a:t>  An aide memoire for evaluating evidence from studies (see GRAVE terms handout)</a:t>
            </a:r>
          </a:p>
          <a:p>
            <a:r>
              <a:rPr lang="en-GB" b="1" dirty="0"/>
              <a:t>Mix and match exercises</a:t>
            </a:r>
            <a:r>
              <a:rPr lang="en-GB" dirty="0"/>
              <a:t>; Generalisability, Reliability and Validity (ethics tomorrow)</a:t>
            </a:r>
          </a:p>
          <a:p>
            <a:r>
              <a:rPr lang="en-GB" b="1" dirty="0"/>
              <a:t>Web-GRAVE</a:t>
            </a:r>
            <a:r>
              <a:rPr lang="en-GB" dirty="0"/>
              <a:t> – pair share</a:t>
            </a:r>
          </a:p>
          <a:p>
            <a:r>
              <a:rPr lang="en-GB" dirty="0"/>
              <a:t>Use the </a:t>
            </a:r>
            <a:r>
              <a:rPr lang="en-GB" b="1" dirty="0"/>
              <a:t>writing frames </a:t>
            </a:r>
            <a:r>
              <a:rPr lang="en-GB" dirty="0"/>
              <a:t>to create three </a:t>
            </a:r>
            <a:r>
              <a:rPr lang="en-GB" b="1" dirty="0"/>
              <a:t>well-developed chains of reasoning</a:t>
            </a:r>
            <a:r>
              <a:rPr lang="en-GB" dirty="0"/>
              <a:t> using your </a:t>
            </a:r>
            <a:r>
              <a:rPr lang="en-GB" b="1" dirty="0"/>
              <a:t>APFC knowledge </a:t>
            </a:r>
            <a:r>
              <a:rPr lang="en-GB" dirty="0"/>
              <a:t>to </a:t>
            </a:r>
            <a:r>
              <a:rPr lang="en-GB" b="1" dirty="0"/>
              <a:t>evaluate</a:t>
            </a:r>
            <a:r>
              <a:rPr lang="en-GB" dirty="0"/>
              <a:t> the study</a:t>
            </a:r>
          </a:p>
          <a:p>
            <a:r>
              <a:rPr lang="en-GB" dirty="0"/>
              <a:t>Now,  add to your </a:t>
            </a:r>
            <a:r>
              <a:rPr lang="en-GB" b="1" dirty="0"/>
              <a:t>research rainbow</a:t>
            </a:r>
            <a:r>
              <a:rPr lang="en-GB" dirty="0"/>
              <a:t>! </a:t>
            </a:r>
          </a:p>
          <a:p>
            <a:r>
              <a:rPr lang="en-GB" dirty="0"/>
              <a:t>“One strength of concept of neuroplasticity is support provided by research studies such as…”</a:t>
            </a:r>
          </a:p>
          <a:p>
            <a:r>
              <a:rPr lang="en-GB" b="1" dirty="0"/>
              <a:t>‘topping and tailing’ </a:t>
            </a:r>
            <a:r>
              <a:rPr lang="en-GB" dirty="0"/>
              <a:t>properly </a:t>
            </a:r>
            <a:r>
              <a:rPr lang="en-GB" b="1" dirty="0"/>
              <a:t>PET-SH</a:t>
            </a:r>
            <a:r>
              <a:rPr lang="en-GB" dirty="0"/>
              <a:t>!</a:t>
            </a:r>
          </a:p>
          <a:p>
            <a:endParaRPr lang="en-GB" dirty="0"/>
          </a:p>
        </p:txBody>
      </p:sp>
      <p:pic>
        <p:nvPicPr>
          <p:cNvPr id="6" name="Picture 5">
            <a:extLst>
              <a:ext uri="{FF2B5EF4-FFF2-40B4-BE49-F238E27FC236}">
                <a16:creationId xmlns:a16="http://schemas.microsoft.com/office/drawing/2014/main" id="{FE6ED76A-1659-4803-B0AB-C81E45945C4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20605540">
            <a:off x="6888591" y="521016"/>
            <a:ext cx="4048125" cy="4048125"/>
          </a:xfrm>
          <a:prstGeom prst="rect">
            <a:avLst/>
          </a:prstGeom>
        </p:spPr>
      </p:pic>
      <p:pic>
        <p:nvPicPr>
          <p:cNvPr id="5" name="Picture 4">
            <a:extLst>
              <a:ext uri="{FF2B5EF4-FFF2-40B4-BE49-F238E27FC236}">
                <a16:creationId xmlns:a16="http://schemas.microsoft.com/office/drawing/2014/main" id="{D1830172-3418-4B86-A2F4-F8139DE9B4A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170" b="82526" l="10000" r="90000"/>
                    </a14:imgEffect>
                  </a14:imgLayer>
                </a14:imgProps>
              </a:ext>
              <a:ext uri="{28A0092B-C50C-407E-A947-70E740481C1C}">
                <a14:useLocalDpi xmlns:a14="http://schemas.microsoft.com/office/drawing/2010/main" val="0"/>
              </a:ext>
            </a:extLst>
          </a:blip>
          <a:srcRect b="8304"/>
          <a:stretch/>
        </p:blipFill>
        <p:spPr>
          <a:xfrm rot="394696">
            <a:off x="6521389" y="2089654"/>
            <a:ext cx="5518092" cy="5464653"/>
          </a:xfrm>
          <a:prstGeom prst="rect">
            <a:avLst/>
          </a:prstGeom>
        </p:spPr>
      </p:pic>
      <p:grpSp>
        <p:nvGrpSpPr>
          <p:cNvPr id="9" name="Group 8">
            <a:extLst>
              <a:ext uri="{FF2B5EF4-FFF2-40B4-BE49-F238E27FC236}">
                <a16:creationId xmlns:a16="http://schemas.microsoft.com/office/drawing/2014/main" id="{CB707FFA-3E3E-463D-B3D4-210AD46D447C}"/>
              </a:ext>
            </a:extLst>
          </p:cNvPr>
          <p:cNvGrpSpPr/>
          <p:nvPr/>
        </p:nvGrpSpPr>
        <p:grpSpPr>
          <a:xfrm>
            <a:off x="6562846" y="2511332"/>
            <a:ext cx="1965960" cy="883920"/>
            <a:chOff x="6562846" y="2511332"/>
            <a:chExt cx="1965960" cy="883920"/>
          </a:xfrm>
        </p:grpSpPr>
        <p:sp>
          <p:nvSpPr>
            <p:cNvPr id="7" name="Thought Bubble: Cloud 6">
              <a:extLst>
                <a:ext uri="{FF2B5EF4-FFF2-40B4-BE49-F238E27FC236}">
                  <a16:creationId xmlns:a16="http://schemas.microsoft.com/office/drawing/2014/main" id="{5364E7BA-1940-4C1C-A513-F25812823050}"/>
                </a:ext>
              </a:extLst>
            </p:cNvPr>
            <p:cNvSpPr/>
            <p:nvPr/>
          </p:nvSpPr>
          <p:spPr>
            <a:xfrm>
              <a:off x="6562846" y="2511332"/>
              <a:ext cx="1965960" cy="883920"/>
            </a:xfrm>
            <a:prstGeom prst="cloudCallout">
              <a:avLst>
                <a:gd name="adj1" fmla="val 58956"/>
                <a:gd name="adj2" fmla="val 2629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F1E9F834-2D55-463F-BC73-1F040404E10D}"/>
                </a:ext>
              </a:extLst>
            </p:cNvPr>
            <p:cNvSpPr txBox="1"/>
            <p:nvPr/>
          </p:nvSpPr>
          <p:spPr>
            <a:xfrm>
              <a:off x="6955971" y="2792186"/>
              <a:ext cx="1110343" cy="369332"/>
            </a:xfrm>
            <a:prstGeom prst="rect">
              <a:avLst/>
            </a:prstGeom>
            <a:noFill/>
          </p:spPr>
          <p:txBody>
            <a:bodyPr wrap="square" rtlCol="0">
              <a:spAutoFit/>
            </a:bodyPr>
            <a:lstStyle/>
            <a:p>
              <a:pPr algn="ctr"/>
              <a:r>
                <a:rPr lang="en-GB" b="1" dirty="0"/>
                <a:t>GRAVE</a:t>
              </a:r>
            </a:p>
          </p:txBody>
        </p:sp>
      </p:grpSp>
    </p:spTree>
    <p:extLst>
      <p:ext uri="{BB962C8B-B14F-4D97-AF65-F5344CB8AC3E}">
        <p14:creationId xmlns:p14="http://schemas.microsoft.com/office/powerpoint/2010/main" val="83636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80">
                                          <p:stCondLst>
                                            <p:cond delay="0"/>
                                          </p:stCondLst>
                                        </p:cTn>
                                        <p:tgtEl>
                                          <p:spTgt spid="5"/>
                                        </p:tgtEl>
                                      </p:cBhvr>
                                    </p:animEffect>
                                    <p:anim calcmode="lin" valueType="num">
                                      <p:cBhvr>
                                        <p:cTn id="5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55" dur="26">
                                          <p:stCondLst>
                                            <p:cond delay="650"/>
                                          </p:stCondLst>
                                        </p:cTn>
                                        <p:tgtEl>
                                          <p:spTgt spid="5"/>
                                        </p:tgtEl>
                                      </p:cBhvr>
                                      <p:to x="100000" y="60000"/>
                                    </p:animScale>
                                    <p:animScale>
                                      <p:cBhvr>
                                        <p:cTn id="56" dur="166" decel="50000">
                                          <p:stCondLst>
                                            <p:cond delay="676"/>
                                          </p:stCondLst>
                                        </p:cTn>
                                        <p:tgtEl>
                                          <p:spTgt spid="5"/>
                                        </p:tgtEl>
                                      </p:cBhvr>
                                      <p:to x="100000" y="100000"/>
                                    </p:animScale>
                                    <p:animScale>
                                      <p:cBhvr>
                                        <p:cTn id="57" dur="26">
                                          <p:stCondLst>
                                            <p:cond delay="1312"/>
                                          </p:stCondLst>
                                        </p:cTn>
                                        <p:tgtEl>
                                          <p:spTgt spid="5"/>
                                        </p:tgtEl>
                                      </p:cBhvr>
                                      <p:to x="100000" y="80000"/>
                                    </p:animScale>
                                    <p:animScale>
                                      <p:cBhvr>
                                        <p:cTn id="58" dur="166" decel="50000">
                                          <p:stCondLst>
                                            <p:cond delay="1338"/>
                                          </p:stCondLst>
                                        </p:cTn>
                                        <p:tgtEl>
                                          <p:spTgt spid="5"/>
                                        </p:tgtEl>
                                      </p:cBhvr>
                                      <p:to x="100000" y="100000"/>
                                    </p:animScale>
                                    <p:animScale>
                                      <p:cBhvr>
                                        <p:cTn id="59" dur="26">
                                          <p:stCondLst>
                                            <p:cond delay="1642"/>
                                          </p:stCondLst>
                                        </p:cTn>
                                        <p:tgtEl>
                                          <p:spTgt spid="5"/>
                                        </p:tgtEl>
                                      </p:cBhvr>
                                      <p:to x="100000" y="90000"/>
                                    </p:animScale>
                                    <p:animScale>
                                      <p:cBhvr>
                                        <p:cTn id="60" dur="166" decel="50000">
                                          <p:stCondLst>
                                            <p:cond delay="1668"/>
                                          </p:stCondLst>
                                        </p:cTn>
                                        <p:tgtEl>
                                          <p:spTgt spid="5"/>
                                        </p:tgtEl>
                                      </p:cBhvr>
                                      <p:to x="100000" y="100000"/>
                                    </p:animScale>
                                    <p:animScale>
                                      <p:cBhvr>
                                        <p:cTn id="61" dur="26">
                                          <p:stCondLst>
                                            <p:cond delay="1808"/>
                                          </p:stCondLst>
                                        </p:cTn>
                                        <p:tgtEl>
                                          <p:spTgt spid="5"/>
                                        </p:tgtEl>
                                      </p:cBhvr>
                                      <p:to x="100000" y="95000"/>
                                    </p:animScale>
                                    <p:animScale>
                                      <p:cBhvr>
                                        <p:cTn id="62" dur="166" decel="50000">
                                          <p:stCondLst>
                                            <p:cond delay="1834"/>
                                          </p:stCondLst>
                                        </p:cTn>
                                        <p:tgtEl>
                                          <p:spTgt spid="5"/>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000"/>
                                        <p:tgtEl>
                                          <p:spTgt spid="6"/>
                                        </p:tgtEl>
                                      </p:cBhvr>
                                    </p:animEffect>
                                    <p:anim calcmode="lin" valueType="num">
                                      <p:cBhvr>
                                        <p:cTn id="68" dur="1000" fill="hold"/>
                                        <p:tgtEl>
                                          <p:spTgt spid="6"/>
                                        </p:tgtEl>
                                        <p:attrNameLst>
                                          <p:attrName>ppt_x</p:attrName>
                                        </p:attrNameLst>
                                      </p:cBhvr>
                                      <p:tavLst>
                                        <p:tav tm="0">
                                          <p:val>
                                            <p:strVal val="#ppt_x"/>
                                          </p:val>
                                        </p:tav>
                                        <p:tav tm="100000">
                                          <p:val>
                                            <p:strVal val="#ppt_x"/>
                                          </p:val>
                                        </p:tav>
                                      </p:tavLst>
                                    </p:anim>
                                    <p:anim calcmode="lin" valueType="num">
                                      <p:cBhvr>
                                        <p:cTn id="6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7613-E111-47B0-B5E7-B9D8CCF93B4F}"/>
              </a:ext>
            </a:extLst>
          </p:cNvPr>
          <p:cNvSpPr>
            <a:spLocks noGrp="1"/>
          </p:cNvSpPr>
          <p:nvPr>
            <p:ph type="title"/>
          </p:nvPr>
        </p:nvSpPr>
        <p:spPr/>
        <p:txBody>
          <a:bodyPr/>
          <a:lstStyle/>
          <a:p>
            <a:r>
              <a:rPr lang="en-GB" dirty="0"/>
              <a:t>Bringing in Further Studies to develop your arguments</a:t>
            </a:r>
          </a:p>
        </p:txBody>
      </p:sp>
      <p:sp>
        <p:nvSpPr>
          <p:cNvPr id="3" name="Content Placeholder 2">
            <a:extLst>
              <a:ext uri="{FF2B5EF4-FFF2-40B4-BE49-F238E27FC236}">
                <a16:creationId xmlns:a16="http://schemas.microsoft.com/office/drawing/2014/main" id="{D248C84C-7AD9-47D3-9A2C-CAEF17CD5D27}"/>
              </a:ext>
            </a:extLst>
          </p:cNvPr>
          <p:cNvSpPr>
            <a:spLocks noGrp="1"/>
          </p:cNvSpPr>
          <p:nvPr>
            <p:ph idx="1"/>
          </p:nvPr>
        </p:nvSpPr>
        <p:spPr>
          <a:xfrm>
            <a:off x="1251676" y="1992087"/>
            <a:ext cx="6288113" cy="4616402"/>
          </a:xfrm>
        </p:spPr>
        <p:txBody>
          <a:bodyPr>
            <a:normAutofit lnSpcReduction="10000"/>
          </a:bodyPr>
          <a:lstStyle/>
          <a:p>
            <a:r>
              <a:rPr lang="en-GB" dirty="0"/>
              <a:t>‘</a:t>
            </a:r>
            <a:r>
              <a:rPr lang="en-GB" dirty="0" err="1"/>
              <a:t>Weavily</a:t>
            </a:r>
            <a:r>
              <a:rPr lang="en-GB" dirty="0"/>
              <a:t> pleased!’ </a:t>
            </a:r>
            <a:r>
              <a:rPr lang="en-GB" b="1" dirty="0">
                <a:solidFill>
                  <a:srgbClr val="FFC000"/>
                </a:solidFill>
              </a:rPr>
              <a:t>Weaving together </a:t>
            </a:r>
            <a:r>
              <a:rPr lang="en-GB" dirty="0"/>
              <a:t>an argument takes practice and careful thought</a:t>
            </a:r>
          </a:p>
          <a:p>
            <a:r>
              <a:rPr lang="en-GB" dirty="0"/>
              <a:t>A </a:t>
            </a:r>
            <a:r>
              <a:rPr lang="en-GB" b="1" dirty="0">
                <a:solidFill>
                  <a:srgbClr val="00B0F0"/>
                </a:solidFill>
              </a:rPr>
              <a:t>special kind of essay plan</a:t>
            </a:r>
            <a:r>
              <a:rPr lang="en-GB" dirty="0"/>
              <a:t>; select two </a:t>
            </a:r>
            <a:r>
              <a:rPr lang="en-GB" b="1" dirty="0">
                <a:solidFill>
                  <a:srgbClr val="FFC000"/>
                </a:solidFill>
              </a:rPr>
              <a:t>complementary colours </a:t>
            </a:r>
            <a:r>
              <a:rPr lang="en-GB" dirty="0"/>
              <a:t>(blue and orange, red and green, yellow and purple, bright pink and lime green! – opposites on the colour wheel)</a:t>
            </a:r>
          </a:p>
          <a:p>
            <a:r>
              <a:rPr lang="en-GB" dirty="0"/>
              <a:t>One colour is </a:t>
            </a:r>
            <a:r>
              <a:rPr lang="en-GB" b="1" dirty="0">
                <a:solidFill>
                  <a:srgbClr val="00B0F0"/>
                </a:solidFill>
              </a:rPr>
              <a:t>supporting evidence </a:t>
            </a:r>
            <a:r>
              <a:rPr lang="en-GB" dirty="0"/>
              <a:t>and </a:t>
            </a:r>
            <a:r>
              <a:rPr lang="en-GB" b="1" dirty="0">
                <a:solidFill>
                  <a:srgbClr val="00B0F0"/>
                </a:solidFill>
              </a:rPr>
              <a:t>strengths,</a:t>
            </a:r>
            <a:r>
              <a:rPr lang="en-GB" dirty="0"/>
              <a:t> the other is </a:t>
            </a:r>
            <a:r>
              <a:rPr lang="en-GB" b="1" dirty="0">
                <a:solidFill>
                  <a:srgbClr val="FFC000"/>
                </a:solidFill>
              </a:rPr>
              <a:t>conflicting evidence </a:t>
            </a:r>
            <a:r>
              <a:rPr lang="en-GB" dirty="0"/>
              <a:t>and </a:t>
            </a:r>
            <a:r>
              <a:rPr lang="en-GB" b="1" dirty="0">
                <a:solidFill>
                  <a:srgbClr val="FFC000"/>
                </a:solidFill>
              </a:rPr>
              <a:t>weaknesses</a:t>
            </a:r>
          </a:p>
          <a:p>
            <a:r>
              <a:rPr lang="en-GB" dirty="0"/>
              <a:t>Here we will see that </a:t>
            </a:r>
            <a:r>
              <a:rPr lang="en-GB" b="1" dirty="0">
                <a:solidFill>
                  <a:srgbClr val="00B0F0"/>
                </a:solidFill>
              </a:rPr>
              <a:t>when selecting studies </a:t>
            </a:r>
            <a:r>
              <a:rPr lang="en-GB" dirty="0"/>
              <a:t>for an essay its good to </a:t>
            </a:r>
            <a:r>
              <a:rPr lang="en-GB" b="1" dirty="0">
                <a:solidFill>
                  <a:srgbClr val="FFC000"/>
                </a:solidFill>
              </a:rPr>
              <a:t>choose studies with different research methods </a:t>
            </a:r>
            <a:r>
              <a:rPr lang="en-GB" dirty="0"/>
              <a:t>or </a:t>
            </a:r>
            <a:r>
              <a:rPr lang="en-GB" b="1" dirty="0">
                <a:solidFill>
                  <a:srgbClr val="00B0F0"/>
                </a:solidFill>
              </a:rPr>
              <a:t>collect different types of data </a:t>
            </a:r>
            <a:r>
              <a:rPr lang="en-GB" dirty="0"/>
              <a:t>(qual vs </a:t>
            </a:r>
            <a:r>
              <a:rPr lang="en-GB" dirty="0" err="1"/>
              <a:t>quan</a:t>
            </a:r>
            <a:r>
              <a:rPr lang="en-GB" dirty="0"/>
              <a:t>) as </a:t>
            </a:r>
            <a:r>
              <a:rPr lang="en-GB" b="1" dirty="0"/>
              <a:t>weaknesses from one study are often outweighed by the other.</a:t>
            </a:r>
          </a:p>
          <a:p>
            <a:endParaRPr lang="en-GB" dirty="0"/>
          </a:p>
        </p:txBody>
      </p:sp>
      <p:pic>
        <p:nvPicPr>
          <p:cNvPr id="5" name="Picture 4">
            <a:extLst>
              <a:ext uri="{FF2B5EF4-FFF2-40B4-BE49-F238E27FC236}">
                <a16:creationId xmlns:a16="http://schemas.microsoft.com/office/drawing/2014/main" id="{6158AE33-63C7-4863-9EA5-C36C97AA20D4}"/>
              </a:ext>
            </a:extLst>
          </p:cNvPr>
          <p:cNvPicPr>
            <a:picLocks noChangeAspect="1"/>
          </p:cNvPicPr>
          <p:nvPr/>
        </p:nvPicPr>
        <p:blipFill rotWithShape="1">
          <a:blip r:embed="rId2">
            <a:extLst>
              <a:ext uri="{28A0092B-C50C-407E-A947-70E740481C1C}">
                <a14:useLocalDpi xmlns:a14="http://schemas.microsoft.com/office/drawing/2010/main" val="0"/>
              </a:ext>
            </a:extLst>
          </a:blip>
          <a:srcRect l="6250" r="8684"/>
          <a:stretch/>
        </p:blipFill>
        <p:spPr>
          <a:xfrm rot="446529">
            <a:off x="7674513" y="2090767"/>
            <a:ext cx="3489157" cy="2307215"/>
          </a:xfrm>
          <a:prstGeom prst="rect">
            <a:avLst/>
          </a:prstGeom>
        </p:spPr>
      </p:pic>
      <p:pic>
        <p:nvPicPr>
          <p:cNvPr id="7" name="Picture 6">
            <a:extLst>
              <a:ext uri="{FF2B5EF4-FFF2-40B4-BE49-F238E27FC236}">
                <a16:creationId xmlns:a16="http://schemas.microsoft.com/office/drawing/2014/main" id="{757AD705-5F54-442B-AFBF-0049AB0762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37153">
            <a:off x="8167944" y="4273366"/>
            <a:ext cx="3259505" cy="2034216"/>
          </a:xfrm>
          <a:prstGeom prst="rect">
            <a:avLst/>
          </a:prstGeom>
        </p:spPr>
      </p:pic>
    </p:spTree>
    <p:extLst>
      <p:ext uri="{BB962C8B-B14F-4D97-AF65-F5344CB8AC3E}">
        <p14:creationId xmlns:p14="http://schemas.microsoft.com/office/powerpoint/2010/main" val="60567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7A7D7-3285-47F0-8C06-765B6CE4C746}"/>
              </a:ext>
            </a:extLst>
          </p:cNvPr>
          <p:cNvSpPr>
            <a:spLocks noGrp="1"/>
          </p:cNvSpPr>
          <p:nvPr>
            <p:ph type="title"/>
          </p:nvPr>
        </p:nvSpPr>
        <p:spPr>
          <a:xfrm>
            <a:off x="1251676" y="382383"/>
            <a:ext cx="10178323" cy="1005546"/>
          </a:xfrm>
        </p:spPr>
        <p:txBody>
          <a:bodyPr/>
          <a:lstStyle/>
          <a:p>
            <a:r>
              <a:rPr lang="en-GB" dirty="0"/>
              <a:t>Neurotransmission</a:t>
            </a:r>
          </a:p>
        </p:txBody>
      </p:sp>
      <p:sp>
        <p:nvSpPr>
          <p:cNvPr id="3" name="Content Placeholder 2">
            <a:extLst>
              <a:ext uri="{FF2B5EF4-FFF2-40B4-BE49-F238E27FC236}">
                <a16:creationId xmlns:a16="http://schemas.microsoft.com/office/drawing/2014/main" id="{007A7A5C-98BD-4B35-8D21-0B7F7BA34B0B}"/>
              </a:ext>
            </a:extLst>
          </p:cNvPr>
          <p:cNvSpPr>
            <a:spLocks noGrp="1"/>
          </p:cNvSpPr>
          <p:nvPr>
            <p:ph idx="1"/>
          </p:nvPr>
        </p:nvSpPr>
        <p:spPr>
          <a:xfrm>
            <a:off x="1251676" y="1387929"/>
            <a:ext cx="6159777" cy="5237459"/>
          </a:xfrm>
        </p:spPr>
        <p:txBody>
          <a:bodyPr>
            <a:normAutofit fontScale="92500" lnSpcReduction="20000"/>
          </a:bodyPr>
          <a:lstStyle/>
          <a:p>
            <a:r>
              <a:rPr lang="en-GB" dirty="0"/>
              <a:t>Came up as an </a:t>
            </a:r>
            <a:r>
              <a:rPr lang="en-GB" b="1" dirty="0">
                <a:solidFill>
                  <a:srgbClr val="00B050"/>
                </a:solidFill>
              </a:rPr>
              <a:t>SAQ</a:t>
            </a:r>
            <a:r>
              <a:rPr lang="en-GB" dirty="0"/>
              <a:t> in TZ1 both HL and SL</a:t>
            </a:r>
          </a:p>
          <a:p>
            <a:r>
              <a:rPr lang="en-GB" dirty="0"/>
              <a:t>Some have expressed anxiety about writing a whole essay on this topic</a:t>
            </a:r>
          </a:p>
          <a:p>
            <a:r>
              <a:rPr lang="en-GB" dirty="0"/>
              <a:t>We will go over this content again in the </a:t>
            </a:r>
            <a:r>
              <a:rPr lang="en-GB" b="1" dirty="0">
                <a:solidFill>
                  <a:srgbClr val="00B050"/>
                </a:solidFill>
              </a:rPr>
              <a:t>Bio Ext </a:t>
            </a:r>
            <a:r>
              <a:rPr lang="en-GB" dirty="0"/>
              <a:t>and on </a:t>
            </a:r>
            <a:r>
              <a:rPr lang="en-GB" b="1" dirty="0">
                <a:solidFill>
                  <a:srgbClr val="00B050"/>
                </a:solidFill>
              </a:rPr>
              <a:t>Day 3</a:t>
            </a:r>
            <a:r>
              <a:rPr lang="en-GB" dirty="0"/>
              <a:t> in the Abnormal Option biological explanation of depression</a:t>
            </a:r>
          </a:p>
          <a:p>
            <a:r>
              <a:rPr lang="en-GB" dirty="0"/>
              <a:t>However, for SAQ or ERQ paper 1, I would advice doing </a:t>
            </a:r>
            <a:r>
              <a:rPr lang="en-GB" b="1" dirty="0">
                <a:solidFill>
                  <a:srgbClr val="00B050"/>
                </a:solidFill>
              </a:rPr>
              <a:t>acetylcholine</a:t>
            </a:r>
            <a:r>
              <a:rPr lang="en-GB" dirty="0">
                <a:solidFill>
                  <a:srgbClr val="00B050"/>
                </a:solidFill>
              </a:rPr>
              <a:t> </a:t>
            </a:r>
            <a:r>
              <a:rPr lang="en-GB" dirty="0"/>
              <a:t>and </a:t>
            </a:r>
            <a:r>
              <a:rPr lang="en-GB" b="1" dirty="0"/>
              <a:t>its </a:t>
            </a:r>
            <a:r>
              <a:rPr lang="en-GB" b="1" dirty="0">
                <a:solidFill>
                  <a:srgbClr val="00B050"/>
                </a:solidFill>
              </a:rPr>
              <a:t>effect on memory and learning; </a:t>
            </a:r>
          </a:p>
          <a:p>
            <a:r>
              <a:rPr lang="en-GB" b="1" dirty="0">
                <a:solidFill>
                  <a:srgbClr val="00B050"/>
                </a:solidFill>
              </a:rPr>
              <a:t>Animals studies in SAQs </a:t>
            </a:r>
            <a:r>
              <a:rPr lang="en-GB" dirty="0"/>
              <a:t>– should you risk it?! Arguments for and against.</a:t>
            </a:r>
          </a:p>
          <a:p>
            <a:r>
              <a:rPr lang="en-GB" dirty="0"/>
              <a:t>We will do a bit on this topic after the break in the ‘biological extension’ slot!</a:t>
            </a:r>
          </a:p>
          <a:p>
            <a:r>
              <a:rPr lang="en-GB" dirty="0"/>
              <a:t>SAQs could but are unlikely to include terms: </a:t>
            </a:r>
            <a:r>
              <a:rPr lang="en-GB" b="1" dirty="0">
                <a:solidFill>
                  <a:srgbClr val="00B050"/>
                </a:solidFill>
              </a:rPr>
              <a:t>synapses (excitatory and inhibitory), agonists and antagonists </a:t>
            </a:r>
          </a:p>
        </p:txBody>
      </p:sp>
      <p:pic>
        <p:nvPicPr>
          <p:cNvPr id="5" name="Picture 4">
            <a:extLst>
              <a:ext uri="{FF2B5EF4-FFF2-40B4-BE49-F238E27FC236}">
                <a16:creationId xmlns:a16="http://schemas.microsoft.com/office/drawing/2014/main" id="{C3469262-752C-4013-A8A8-629014B0C9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1453" y="1387929"/>
            <a:ext cx="4461711" cy="3524752"/>
          </a:xfrm>
          <a:prstGeom prst="rect">
            <a:avLst/>
          </a:prstGeom>
        </p:spPr>
      </p:pic>
    </p:spTree>
    <p:extLst>
      <p:ext uri="{BB962C8B-B14F-4D97-AF65-F5344CB8AC3E}">
        <p14:creationId xmlns:p14="http://schemas.microsoft.com/office/powerpoint/2010/main" val="307657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258BB-7059-4043-8073-74204DC2DEAE}"/>
              </a:ext>
            </a:extLst>
          </p:cNvPr>
          <p:cNvSpPr>
            <a:spLocks noGrp="1"/>
          </p:cNvSpPr>
          <p:nvPr>
            <p:ph type="title"/>
          </p:nvPr>
        </p:nvSpPr>
        <p:spPr/>
        <p:txBody>
          <a:bodyPr>
            <a:normAutofit/>
          </a:bodyPr>
          <a:lstStyle/>
          <a:p>
            <a:r>
              <a:rPr lang="en-GB" dirty="0"/>
              <a:t>TECHNIQUES for studying the brain and behaviour</a:t>
            </a:r>
          </a:p>
        </p:txBody>
      </p:sp>
      <p:sp>
        <p:nvSpPr>
          <p:cNvPr id="3" name="Content Placeholder 2">
            <a:extLst>
              <a:ext uri="{FF2B5EF4-FFF2-40B4-BE49-F238E27FC236}">
                <a16:creationId xmlns:a16="http://schemas.microsoft.com/office/drawing/2014/main" id="{73B940FE-683E-428D-A066-BD487B98774E}"/>
              </a:ext>
            </a:extLst>
          </p:cNvPr>
          <p:cNvSpPr>
            <a:spLocks noGrp="1"/>
          </p:cNvSpPr>
          <p:nvPr>
            <p:ph idx="1"/>
          </p:nvPr>
        </p:nvSpPr>
        <p:spPr>
          <a:xfrm>
            <a:off x="1251676" y="1874519"/>
            <a:ext cx="5389756" cy="3884597"/>
          </a:xfrm>
        </p:spPr>
        <p:txBody>
          <a:bodyPr>
            <a:noAutofit/>
          </a:bodyPr>
          <a:lstStyle/>
          <a:p>
            <a:r>
              <a:rPr lang="en-GB" dirty="0"/>
              <a:t>Came up as </a:t>
            </a:r>
            <a:r>
              <a:rPr lang="en-GB" b="1" dirty="0">
                <a:solidFill>
                  <a:srgbClr val="FF0000"/>
                </a:solidFill>
              </a:rPr>
              <a:t>ERQ </a:t>
            </a:r>
            <a:r>
              <a:rPr lang="en-GB" dirty="0"/>
              <a:t>in TZ1 SL; check mark scheme when it arrives in September.</a:t>
            </a:r>
          </a:p>
          <a:p>
            <a:r>
              <a:rPr lang="en-GB" dirty="0"/>
              <a:t>The IB tell us that “</a:t>
            </a:r>
            <a:r>
              <a:rPr lang="en-GB" b="1" dirty="0">
                <a:solidFill>
                  <a:srgbClr val="FF0000"/>
                </a:solidFill>
              </a:rPr>
              <a:t>fMRI, MRI, EEG, CAT, PET </a:t>
            </a:r>
            <a:r>
              <a:rPr lang="en-GB" dirty="0"/>
              <a:t>are the most frequent techniques used to investigate the relationship between the brain and behaviour but observations from autopsy, stroke and accident victims have all contributed to understanding of the brain and behaviour”</a:t>
            </a:r>
          </a:p>
          <a:p>
            <a:r>
              <a:rPr lang="en-GB" dirty="0"/>
              <a:t>“One or more examples of a technological technique used to understand the brain and behaviour can be used.”</a:t>
            </a:r>
          </a:p>
          <a:p>
            <a:r>
              <a:rPr lang="en-GB" dirty="0"/>
              <a:t>Due to lack of time, I won’t spend time on </a:t>
            </a:r>
            <a:r>
              <a:rPr lang="en-GB" sz="2200" dirty="0"/>
              <a:t>this topic</a:t>
            </a:r>
          </a:p>
        </p:txBody>
      </p:sp>
      <p:pic>
        <p:nvPicPr>
          <p:cNvPr id="5" name="Picture 4">
            <a:extLst>
              <a:ext uri="{FF2B5EF4-FFF2-40B4-BE49-F238E27FC236}">
                <a16:creationId xmlns:a16="http://schemas.microsoft.com/office/drawing/2014/main" id="{839EC1AD-418D-4771-884F-E3C780B200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74124">
            <a:off x="7548270" y="1472015"/>
            <a:ext cx="3788615" cy="2489032"/>
          </a:xfrm>
          <a:prstGeom prst="rect">
            <a:avLst/>
          </a:prstGeom>
        </p:spPr>
      </p:pic>
      <p:pic>
        <p:nvPicPr>
          <p:cNvPr id="9" name="Picture 8">
            <a:extLst>
              <a:ext uri="{FF2B5EF4-FFF2-40B4-BE49-F238E27FC236}">
                <a16:creationId xmlns:a16="http://schemas.microsoft.com/office/drawing/2014/main" id="{FDB5A517-48BD-4BE7-9939-B0EE1A5AE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4728">
            <a:off x="6663343" y="3379181"/>
            <a:ext cx="2901839" cy="1936977"/>
          </a:xfrm>
          <a:prstGeom prst="rect">
            <a:avLst/>
          </a:prstGeom>
        </p:spPr>
      </p:pic>
      <p:pic>
        <p:nvPicPr>
          <p:cNvPr id="7" name="Picture 6">
            <a:extLst>
              <a:ext uri="{FF2B5EF4-FFF2-40B4-BE49-F238E27FC236}">
                <a16:creationId xmlns:a16="http://schemas.microsoft.com/office/drawing/2014/main" id="{B2758A0B-F589-49AE-B478-4647684E1A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90276">
            <a:off x="9009095" y="4659156"/>
            <a:ext cx="2523786" cy="1892840"/>
          </a:xfrm>
          <a:prstGeom prst="rect">
            <a:avLst/>
          </a:prstGeom>
        </p:spPr>
      </p:pic>
    </p:spTree>
    <p:extLst>
      <p:ext uri="{BB962C8B-B14F-4D97-AF65-F5344CB8AC3E}">
        <p14:creationId xmlns:p14="http://schemas.microsoft.com/office/powerpoint/2010/main" val="34802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79763-DDEA-469B-9004-63CB9CFD295C}"/>
              </a:ext>
            </a:extLst>
          </p:cNvPr>
          <p:cNvSpPr>
            <a:spLocks noGrp="1"/>
          </p:cNvSpPr>
          <p:nvPr>
            <p:ph type="title"/>
          </p:nvPr>
        </p:nvSpPr>
        <p:spPr/>
        <p:txBody>
          <a:bodyPr/>
          <a:lstStyle/>
          <a:p>
            <a:r>
              <a:rPr lang="en-GB" dirty="0"/>
              <a:t>Techniques versus research mEthods</a:t>
            </a:r>
          </a:p>
        </p:txBody>
      </p:sp>
      <p:sp>
        <p:nvSpPr>
          <p:cNvPr id="3" name="Content Placeholder 2">
            <a:extLst>
              <a:ext uri="{FF2B5EF4-FFF2-40B4-BE49-F238E27FC236}">
                <a16:creationId xmlns:a16="http://schemas.microsoft.com/office/drawing/2014/main" id="{165B5872-A913-4480-980A-26F6EB4CE717}"/>
              </a:ext>
            </a:extLst>
          </p:cNvPr>
          <p:cNvSpPr>
            <a:spLocks noGrp="1"/>
          </p:cNvSpPr>
          <p:nvPr>
            <p:ph idx="1"/>
          </p:nvPr>
        </p:nvSpPr>
        <p:spPr>
          <a:xfrm>
            <a:off x="1251676" y="2093495"/>
            <a:ext cx="6259467" cy="4189617"/>
          </a:xfrm>
        </p:spPr>
        <p:txBody>
          <a:bodyPr>
            <a:normAutofit fontScale="85000" lnSpcReduction="20000"/>
          </a:bodyPr>
          <a:lstStyle/>
          <a:p>
            <a:r>
              <a:rPr lang="en-GB" sz="2800" b="1" dirty="0"/>
              <a:t>Techniques for studying the brain </a:t>
            </a:r>
            <a:r>
              <a:rPr lang="en-GB" sz="2800" dirty="0"/>
              <a:t>are</a:t>
            </a:r>
            <a:r>
              <a:rPr lang="en-GB" sz="2800" b="1" dirty="0"/>
              <a:t> </a:t>
            </a:r>
            <a:r>
              <a:rPr lang="en-GB" sz="2800" b="1" dirty="0">
                <a:solidFill>
                  <a:srgbClr val="FF0000"/>
                </a:solidFill>
              </a:rPr>
              <a:t>NOT</a:t>
            </a:r>
            <a:r>
              <a:rPr lang="en-GB" sz="2800" dirty="0"/>
              <a:t> </a:t>
            </a:r>
            <a:r>
              <a:rPr lang="en-GB" sz="2800" b="1" dirty="0"/>
              <a:t>research methods</a:t>
            </a:r>
          </a:p>
          <a:p>
            <a:r>
              <a:rPr lang="en-GB" sz="2800" dirty="0"/>
              <a:t>Do </a:t>
            </a:r>
            <a:r>
              <a:rPr lang="en-GB" sz="2800" b="1" dirty="0">
                <a:solidFill>
                  <a:srgbClr val="FF0000"/>
                </a:solidFill>
              </a:rPr>
              <a:t>NOT </a:t>
            </a:r>
            <a:r>
              <a:rPr lang="en-GB" sz="2800" dirty="0"/>
              <a:t>use any of these in a methods question! You will get </a:t>
            </a:r>
            <a:r>
              <a:rPr lang="en-GB" sz="2800" b="1" dirty="0">
                <a:solidFill>
                  <a:srgbClr val="FF0000"/>
                </a:solidFill>
              </a:rPr>
              <a:t>ZERO</a:t>
            </a:r>
            <a:r>
              <a:rPr lang="en-GB" sz="2800" dirty="0"/>
              <a:t>!</a:t>
            </a:r>
          </a:p>
          <a:p>
            <a:r>
              <a:rPr lang="en-GB" sz="2800" dirty="0"/>
              <a:t>The IB say you can study </a:t>
            </a:r>
            <a:r>
              <a:rPr lang="en-GB" sz="2800" b="1" dirty="0">
                <a:solidFill>
                  <a:srgbClr val="FF0000"/>
                </a:solidFill>
              </a:rPr>
              <a:t>one </a:t>
            </a:r>
            <a:r>
              <a:rPr lang="en-GB" sz="2800" dirty="0"/>
              <a:t>which means they </a:t>
            </a:r>
            <a:r>
              <a:rPr lang="en-GB" sz="2800" b="1" dirty="0">
                <a:solidFill>
                  <a:srgbClr val="FF0000"/>
                </a:solidFill>
              </a:rPr>
              <a:t>shouldn’t/cannot </a:t>
            </a:r>
            <a:r>
              <a:rPr lang="en-GB" sz="2800" dirty="0"/>
              <a:t>ask you to contrast two techniques.</a:t>
            </a:r>
          </a:p>
          <a:p>
            <a:r>
              <a:rPr lang="en-GB" sz="2800" dirty="0"/>
              <a:t>Although, you may include two techniques in an essay depending on the question (you will know PET, fMRI and MRI from the studies covered in bio and cog)</a:t>
            </a:r>
          </a:p>
          <a:p>
            <a:endParaRPr lang="en-GB" dirty="0"/>
          </a:p>
        </p:txBody>
      </p:sp>
      <p:pic>
        <p:nvPicPr>
          <p:cNvPr id="5" name="Picture 4">
            <a:extLst>
              <a:ext uri="{FF2B5EF4-FFF2-40B4-BE49-F238E27FC236}">
                <a16:creationId xmlns:a16="http://schemas.microsoft.com/office/drawing/2014/main" id="{77DF6108-0190-4B0C-858B-C64AB7832F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0780" y="2093495"/>
            <a:ext cx="3899219" cy="2976404"/>
          </a:xfrm>
          <a:prstGeom prst="rect">
            <a:avLst/>
          </a:prstGeom>
        </p:spPr>
      </p:pic>
      <p:sp>
        <p:nvSpPr>
          <p:cNvPr id="6" name="TextBox 5">
            <a:extLst>
              <a:ext uri="{FF2B5EF4-FFF2-40B4-BE49-F238E27FC236}">
                <a16:creationId xmlns:a16="http://schemas.microsoft.com/office/drawing/2014/main" id="{5F1EE610-9A97-4220-9123-6EE8FD76C14F}"/>
              </a:ext>
            </a:extLst>
          </p:cNvPr>
          <p:cNvSpPr txBox="1"/>
          <p:nvPr/>
        </p:nvSpPr>
        <p:spPr>
          <a:xfrm>
            <a:off x="7530780" y="5404757"/>
            <a:ext cx="3899219" cy="646331"/>
          </a:xfrm>
          <a:prstGeom prst="rect">
            <a:avLst/>
          </a:prstGeom>
          <a:noFill/>
        </p:spPr>
        <p:txBody>
          <a:bodyPr wrap="square" rtlCol="0">
            <a:spAutoFit/>
          </a:bodyPr>
          <a:lstStyle/>
          <a:p>
            <a:pPr algn="ctr"/>
            <a:r>
              <a:rPr lang="en-GB" dirty="0" err="1">
                <a:hlinkClick r:id="rId3"/>
              </a:rPr>
              <a:t>Sharot</a:t>
            </a:r>
            <a:r>
              <a:rPr lang="en-GB" dirty="0">
                <a:hlinkClick r:id="rId3"/>
              </a:rPr>
              <a:t> and Phelps: Manhattan Memory Project</a:t>
            </a:r>
            <a:endParaRPr lang="en-GB" dirty="0"/>
          </a:p>
        </p:txBody>
      </p:sp>
    </p:spTree>
    <p:extLst>
      <p:ext uri="{BB962C8B-B14F-4D97-AF65-F5344CB8AC3E}">
        <p14:creationId xmlns:p14="http://schemas.microsoft.com/office/powerpoint/2010/main" val="7639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0CF9-37D8-47CB-82C0-E86CBD27EFAA}"/>
              </a:ext>
            </a:extLst>
          </p:cNvPr>
          <p:cNvSpPr txBox="1">
            <a:spLocks noGrp="1"/>
          </p:cNvSpPr>
          <p:nvPr>
            <p:ph type="title"/>
          </p:nvPr>
        </p:nvSpPr>
        <p:spPr/>
        <p:txBody>
          <a:bodyPr/>
          <a:lstStyle/>
          <a:p>
            <a:pPr lvl="0"/>
            <a:r>
              <a:rPr lang="en-GB" dirty="0"/>
              <a:t>Hormones and PHEROMONES and behaviour</a:t>
            </a:r>
          </a:p>
        </p:txBody>
      </p:sp>
      <p:sp>
        <p:nvSpPr>
          <p:cNvPr id="3" name="Content Placeholder 2">
            <a:extLst>
              <a:ext uri="{FF2B5EF4-FFF2-40B4-BE49-F238E27FC236}">
                <a16:creationId xmlns:a16="http://schemas.microsoft.com/office/drawing/2014/main" id="{8B4746FE-7B6F-4C23-8EE5-8C018DB8E836}"/>
              </a:ext>
            </a:extLst>
          </p:cNvPr>
          <p:cNvSpPr txBox="1">
            <a:spLocks noGrp="1"/>
          </p:cNvSpPr>
          <p:nvPr>
            <p:ph idx="1"/>
          </p:nvPr>
        </p:nvSpPr>
        <p:spPr>
          <a:xfrm>
            <a:off x="1382305" y="2155368"/>
            <a:ext cx="10178323" cy="4181423"/>
          </a:xfrm>
        </p:spPr>
        <p:txBody>
          <a:bodyPr>
            <a:normAutofit/>
          </a:bodyPr>
          <a:lstStyle/>
          <a:p>
            <a:pPr lvl="0"/>
            <a:r>
              <a:rPr lang="en-GB" sz="3600" dirty="0"/>
              <a:t>Content includes…</a:t>
            </a:r>
          </a:p>
          <a:p>
            <a:pPr lvl="1"/>
            <a:r>
              <a:rPr lang="en-GB" sz="3400" dirty="0"/>
              <a:t>Hormones and behaviour</a:t>
            </a:r>
          </a:p>
          <a:p>
            <a:pPr lvl="1"/>
            <a:r>
              <a:rPr lang="en-GB" sz="3400" dirty="0"/>
              <a:t>Pheromones and behaviour</a:t>
            </a:r>
          </a:p>
          <a:p>
            <a:pPr lvl="0"/>
            <a:r>
              <a:rPr lang="en-GB" sz="3600" dirty="0"/>
              <a:t>Hormones have not come up at all as far as I can see!</a:t>
            </a:r>
          </a:p>
          <a:p>
            <a:pPr lvl="0"/>
            <a:r>
              <a:rPr lang="en-GB" sz="3600" dirty="0"/>
              <a:t>Pheromones ERQ came up for SLs in TZ2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F0559-F9B6-4E4A-BD31-5054A5DAE8B8}"/>
              </a:ext>
            </a:extLst>
          </p:cNvPr>
          <p:cNvSpPr>
            <a:spLocks noGrp="1"/>
          </p:cNvSpPr>
          <p:nvPr>
            <p:ph type="title"/>
          </p:nvPr>
        </p:nvSpPr>
        <p:spPr>
          <a:xfrm>
            <a:off x="1251676" y="382383"/>
            <a:ext cx="10178323" cy="891246"/>
          </a:xfrm>
        </p:spPr>
        <p:txBody>
          <a:bodyPr/>
          <a:lstStyle/>
          <a:p>
            <a:r>
              <a:rPr lang="en-GB" dirty="0"/>
              <a:t>Hormones and Behaviour</a:t>
            </a:r>
          </a:p>
        </p:txBody>
      </p:sp>
      <p:sp>
        <p:nvSpPr>
          <p:cNvPr id="3" name="Content Placeholder 2">
            <a:extLst>
              <a:ext uri="{FF2B5EF4-FFF2-40B4-BE49-F238E27FC236}">
                <a16:creationId xmlns:a16="http://schemas.microsoft.com/office/drawing/2014/main" id="{7CB3928B-073D-4F25-9B75-1188A3BF8792}"/>
              </a:ext>
            </a:extLst>
          </p:cNvPr>
          <p:cNvSpPr>
            <a:spLocks noGrp="1"/>
          </p:cNvSpPr>
          <p:nvPr>
            <p:ph idx="1"/>
          </p:nvPr>
        </p:nvSpPr>
        <p:spPr>
          <a:xfrm>
            <a:off x="1251676" y="1502230"/>
            <a:ext cx="10178323" cy="4377362"/>
          </a:xfrm>
        </p:spPr>
        <p:txBody>
          <a:bodyPr>
            <a:noAutofit/>
          </a:bodyPr>
          <a:lstStyle/>
          <a:p>
            <a:r>
              <a:rPr lang="en-GB" sz="2400" dirty="0"/>
              <a:t>The guide says you only need to study </a:t>
            </a:r>
            <a:r>
              <a:rPr lang="en-GB" sz="2400" b="1" dirty="0">
                <a:solidFill>
                  <a:srgbClr val="EC40D3"/>
                </a:solidFill>
              </a:rPr>
              <a:t>one</a:t>
            </a:r>
            <a:r>
              <a:rPr lang="en-GB" sz="2400" dirty="0"/>
              <a:t> so which one will you choose?</a:t>
            </a:r>
          </a:p>
          <a:p>
            <a:r>
              <a:rPr lang="en-GB" sz="2400" dirty="0"/>
              <a:t>Are there any overlaps? Yes!</a:t>
            </a:r>
          </a:p>
          <a:p>
            <a:pPr lvl="1"/>
            <a:r>
              <a:rPr lang="en-GB" sz="2400" dirty="0">
                <a:solidFill>
                  <a:srgbClr val="EC40D3"/>
                </a:solidFill>
              </a:rPr>
              <a:t>Adrenaline, Cortisol </a:t>
            </a:r>
            <a:r>
              <a:rPr lang="en-GB" sz="2400" dirty="0"/>
              <a:t>come into cognitive, abnormal, health</a:t>
            </a:r>
          </a:p>
          <a:p>
            <a:pPr lvl="1"/>
            <a:r>
              <a:rPr lang="en-GB" sz="2400" dirty="0">
                <a:solidFill>
                  <a:srgbClr val="EC40D3"/>
                </a:solidFill>
              </a:rPr>
              <a:t>Melatonin</a:t>
            </a:r>
            <a:r>
              <a:rPr lang="en-GB" sz="2400" dirty="0"/>
              <a:t> could be useful for Abnormal (SAD)</a:t>
            </a:r>
          </a:p>
          <a:p>
            <a:pPr lvl="1"/>
            <a:r>
              <a:rPr lang="en-GB" sz="2400" b="1" dirty="0">
                <a:solidFill>
                  <a:srgbClr val="EC40D3"/>
                </a:solidFill>
              </a:rPr>
              <a:t>Oxytocin </a:t>
            </a:r>
            <a:r>
              <a:rPr lang="en-GB" sz="2400" dirty="0"/>
              <a:t>comes into relationships</a:t>
            </a:r>
          </a:p>
          <a:p>
            <a:r>
              <a:rPr lang="en-GB" sz="2400" dirty="0"/>
              <a:t>Most of the books seems to focus on Oxytocin; John suggests cutting down the load and focus on ones where you can double up e.g.  A and C for cognitive.</a:t>
            </a:r>
          </a:p>
          <a:p>
            <a:r>
              <a:rPr lang="en-GB" sz="2400" dirty="0"/>
              <a:t>For time, we will look at hormones and pheromones in the </a:t>
            </a:r>
            <a:r>
              <a:rPr lang="en-GB" sz="2400" dirty="0">
                <a:solidFill>
                  <a:srgbClr val="EC40D3"/>
                </a:solidFill>
              </a:rPr>
              <a:t>Bio Ext </a:t>
            </a:r>
            <a:r>
              <a:rPr lang="en-GB" sz="2400" dirty="0"/>
              <a:t>AND tomorrow in </a:t>
            </a:r>
            <a:r>
              <a:rPr lang="en-GB" sz="2400" dirty="0">
                <a:solidFill>
                  <a:srgbClr val="EC40D3"/>
                </a:solidFill>
              </a:rPr>
              <a:t>Methods and Ethics </a:t>
            </a:r>
            <a:r>
              <a:rPr lang="en-GB" sz="2400" dirty="0"/>
              <a:t>and Day 3 in </a:t>
            </a:r>
            <a:r>
              <a:rPr lang="en-GB" sz="2400" dirty="0">
                <a:solidFill>
                  <a:srgbClr val="EC40D3"/>
                </a:solidFill>
              </a:rPr>
              <a:t>Options</a:t>
            </a:r>
            <a:endParaRPr lang="en-GB" sz="2400" dirty="0"/>
          </a:p>
        </p:txBody>
      </p:sp>
    </p:spTree>
    <p:extLst>
      <p:ext uri="{BB962C8B-B14F-4D97-AF65-F5344CB8AC3E}">
        <p14:creationId xmlns:p14="http://schemas.microsoft.com/office/powerpoint/2010/main" val="85306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5C148-33A3-413F-967A-8026CCB835A9}"/>
              </a:ext>
            </a:extLst>
          </p:cNvPr>
          <p:cNvSpPr txBox="1">
            <a:spLocks noGrp="1"/>
          </p:cNvSpPr>
          <p:nvPr>
            <p:ph type="title"/>
          </p:nvPr>
        </p:nvSpPr>
        <p:spPr/>
        <p:txBody>
          <a:bodyPr/>
          <a:lstStyle/>
          <a:p>
            <a:pPr lvl="0"/>
            <a:r>
              <a:rPr lang="en-GB"/>
              <a:t>Genetics and Behaviour</a:t>
            </a:r>
          </a:p>
        </p:txBody>
      </p:sp>
      <p:sp>
        <p:nvSpPr>
          <p:cNvPr id="3" name="Content Placeholder 2">
            <a:extLst>
              <a:ext uri="{FF2B5EF4-FFF2-40B4-BE49-F238E27FC236}">
                <a16:creationId xmlns:a16="http://schemas.microsoft.com/office/drawing/2014/main" id="{D6E587E5-D69F-40ED-996C-730B59BCD06E}"/>
              </a:ext>
            </a:extLst>
          </p:cNvPr>
          <p:cNvSpPr txBox="1">
            <a:spLocks noGrp="1"/>
          </p:cNvSpPr>
          <p:nvPr>
            <p:ph idx="1"/>
          </p:nvPr>
        </p:nvSpPr>
        <p:spPr>
          <a:xfrm>
            <a:off x="1251676" y="1747153"/>
            <a:ext cx="10178323" cy="4132438"/>
          </a:xfrm>
        </p:spPr>
        <p:txBody>
          <a:bodyPr>
            <a:normAutofit fontScale="85000" lnSpcReduction="20000"/>
          </a:bodyPr>
          <a:lstStyle/>
          <a:p>
            <a:pPr lvl="0"/>
            <a:r>
              <a:rPr lang="en-GB" sz="3600" dirty="0"/>
              <a:t>Genes and behaviour</a:t>
            </a:r>
          </a:p>
          <a:p>
            <a:pPr lvl="0"/>
            <a:r>
              <a:rPr lang="en-GB" sz="3600" dirty="0"/>
              <a:t>Genetic similarity</a:t>
            </a:r>
          </a:p>
          <a:p>
            <a:pPr lvl="0"/>
            <a:r>
              <a:rPr lang="en-GB" sz="3600" dirty="0"/>
              <a:t>Evolutionary explanations for behaviour</a:t>
            </a:r>
          </a:p>
          <a:p>
            <a:pPr lvl="0"/>
            <a:endParaRPr lang="en-GB" sz="3600" dirty="0"/>
          </a:p>
          <a:p>
            <a:pPr lvl="0"/>
            <a:r>
              <a:rPr lang="en-GB" sz="3600" dirty="0">
                <a:solidFill>
                  <a:srgbClr val="33FC24"/>
                </a:solidFill>
              </a:rPr>
              <a:t>None of the three content areas have come up</a:t>
            </a:r>
            <a:r>
              <a:rPr lang="en-GB" sz="3600" dirty="0"/>
              <a:t> for this topic so it is highly likely to come up in the next set of exams! (November)</a:t>
            </a:r>
          </a:p>
          <a:p>
            <a:pPr lvl="0"/>
            <a:r>
              <a:rPr lang="en-GB" sz="3600" dirty="0"/>
              <a:t>We will cover this topic on </a:t>
            </a:r>
            <a:r>
              <a:rPr lang="en-GB" sz="3600" dirty="0">
                <a:solidFill>
                  <a:srgbClr val="33FC24"/>
                </a:solidFill>
              </a:rPr>
              <a:t>day 3 with relation to depression</a:t>
            </a:r>
          </a:p>
          <a:p>
            <a:pPr lvl="0"/>
            <a:endParaRPr lang="en-GB"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E4F5D-E9D5-4C55-9EE4-C636AEB4B228}"/>
              </a:ext>
            </a:extLst>
          </p:cNvPr>
          <p:cNvSpPr>
            <a:spLocks noGrp="1"/>
          </p:cNvSpPr>
          <p:nvPr>
            <p:ph type="title"/>
          </p:nvPr>
        </p:nvSpPr>
        <p:spPr>
          <a:xfrm>
            <a:off x="2954170" y="1909011"/>
            <a:ext cx="8580104" cy="2539694"/>
          </a:xfrm>
        </p:spPr>
        <p:txBody>
          <a:bodyPr/>
          <a:lstStyle/>
          <a:p>
            <a:r>
              <a:rPr lang="en-GB" dirty="0"/>
              <a:t>The biological extension</a:t>
            </a:r>
          </a:p>
        </p:txBody>
      </p:sp>
      <p:sp>
        <p:nvSpPr>
          <p:cNvPr id="5" name="Text Placeholder 4">
            <a:extLst>
              <a:ext uri="{FF2B5EF4-FFF2-40B4-BE49-F238E27FC236}">
                <a16:creationId xmlns:a16="http://schemas.microsoft.com/office/drawing/2014/main" id="{9F3B9814-5D5D-4007-9045-91F082FA245D}"/>
              </a:ext>
            </a:extLst>
          </p:cNvPr>
          <p:cNvSpPr>
            <a:spLocks noGrp="1"/>
          </p:cNvSpPr>
          <p:nvPr>
            <p:ph type="body" idx="1"/>
          </p:nvPr>
        </p:nvSpPr>
        <p:spPr>
          <a:xfrm>
            <a:off x="3098549" y="4614353"/>
            <a:ext cx="7017489" cy="951131"/>
          </a:xfrm>
        </p:spPr>
        <p:txBody>
          <a:bodyPr/>
          <a:lstStyle/>
          <a:p>
            <a:r>
              <a:rPr lang="en-GB" dirty="0"/>
              <a:t>The role of animal research in understanding human behaviour</a:t>
            </a:r>
          </a:p>
        </p:txBody>
      </p:sp>
    </p:spTree>
    <p:extLst>
      <p:ext uri="{BB962C8B-B14F-4D97-AF65-F5344CB8AC3E}">
        <p14:creationId xmlns:p14="http://schemas.microsoft.com/office/powerpoint/2010/main" val="983386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6DBF5-D905-4F5A-B417-A53C8D3202C5}"/>
              </a:ext>
            </a:extLst>
          </p:cNvPr>
          <p:cNvSpPr>
            <a:spLocks noGrp="1"/>
          </p:cNvSpPr>
          <p:nvPr>
            <p:ph type="title"/>
          </p:nvPr>
        </p:nvSpPr>
        <p:spPr>
          <a:xfrm>
            <a:off x="1251676" y="382383"/>
            <a:ext cx="10178323" cy="917028"/>
          </a:xfrm>
        </p:spPr>
        <p:txBody>
          <a:bodyPr/>
          <a:lstStyle/>
          <a:p>
            <a:r>
              <a:rPr lang="en-GB" dirty="0"/>
              <a:t>Extensions (HL only)</a:t>
            </a:r>
          </a:p>
        </p:txBody>
      </p:sp>
      <p:sp>
        <p:nvSpPr>
          <p:cNvPr id="3" name="Content Placeholder 2">
            <a:extLst>
              <a:ext uri="{FF2B5EF4-FFF2-40B4-BE49-F238E27FC236}">
                <a16:creationId xmlns:a16="http://schemas.microsoft.com/office/drawing/2014/main" id="{BF9AE80D-8638-4273-BCCC-0E5AB17990BD}"/>
              </a:ext>
            </a:extLst>
          </p:cNvPr>
          <p:cNvSpPr>
            <a:spLocks noGrp="1"/>
          </p:cNvSpPr>
          <p:nvPr>
            <p:ph idx="1"/>
          </p:nvPr>
        </p:nvSpPr>
        <p:spPr>
          <a:xfrm>
            <a:off x="1251676" y="1427748"/>
            <a:ext cx="5566219" cy="5047869"/>
          </a:xfrm>
        </p:spPr>
        <p:txBody>
          <a:bodyPr>
            <a:normAutofit fontScale="92500" lnSpcReduction="10000"/>
          </a:bodyPr>
          <a:lstStyle/>
          <a:p>
            <a:r>
              <a:rPr lang="en-GB" dirty="0"/>
              <a:t>Paper 1 </a:t>
            </a:r>
            <a:r>
              <a:rPr lang="en-GB" b="1" dirty="0">
                <a:solidFill>
                  <a:srgbClr val="00B0F0"/>
                </a:solidFill>
              </a:rPr>
              <a:t>Section B may </a:t>
            </a:r>
            <a:r>
              <a:rPr lang="en-GB" dirty="0"/>
              <a:t>include an essay question drawn from one of the bio, cog or socio-cultural extensions, or there may be no extension question at all.</a:t>
            </a:r>
          </a:p>
          <a:p>
            <a:r>
              <a:rPr lang="en-GB" dirty="0"/>
              <a:t>If you are thinking strategically, you </a:t>
            </a:r>
            <a:r>
              <a:rPr lang="en-GB" b="1" dirty="0">
                <a:solidFill>
                  <a:srgbClr val="00B0F0"/>
                </a:solidFill>
              </a:rPr>
              <a:t>could revise just one extension topic </a:t>
            </a:r>
            <a:r>
              <a:rPr lang="en-GB" dirty="0"/>
              <a:t>as worst case scenario if all 3 HL questions were on the extensions, you would be guaranteed one question per approach.</a:t>
            </a:r>
          </a:p>
          <a:p>
            <a:r>
              <a:rPr lang="en-GB" dirty="0"/>
              <a:t>If you went for this rather risky strategy you would </a:t>
            </a:r>
            <a:r>
              <a:rPr lang="en-GB" b="1" dirty="0">
                <a:solidFill>
                  <a:srgbClr val="00B0F0"/>
                </a:solidFill>
              </a:rPr>
              <a:t>need to be certain that you could answer all possible ways that the question could be asked</a:t>
            </a:r>
            <a:r>
              <a:rPr lang="en-GB" dirty="0"/>
              <a:t>, e.g. each part of the extension applied to each of the three topics.</a:t>
            </a:r>
          </a:p>
          <a:p>
            <a:r>
              <a:rPr lang="en-GB" dirty="0">
                <a:solidFill>
                  <a:srgbClr val="00B0F0"/>
                </a:solidFill>
              </a:rPr>
              <a:t>Combining bullet points with topics </a:t>
            </a:r>
            <a:r>
              <a:rPr lang="en-GB" dirty="0"/>
              <a:t>is allowed (but now unlikely), we don’t know about </a:t>
            </a:r>
            <a:r>
              <a:rPr lang="en-GB" dirty="0">
                <a:solidFill>
                  <a:srgbClr val="00B0F0"/>
                </a:solidFill>
              </a:rPr>
              <a:t>content</a:t>
            </a:r>
            <a:r>
              <a:rPr lang="en-GB" dirty="0"/>
              <a:t> (but highly unlikely)</a:t>
            </a:r>
          </a:p>
        </p:txBody>
      </p:sp>
      <p:pic>
        <p:nvPicPr>
          <p:cNvPr id="5" name="Picture 4">
            <a:extLst>
              <a:ext uri="{FF2B5EF4-FFF2-40B4-BE49-F238E27FC236}">
                <a16:creationId xmlns:a16="http://schemas.microsoft.com/office/drawing/2014/main" id="{A68F6101-F3E3-41FA-94B7-22D001FAB5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6858" y="1427747"/>
            <a:ext cx="3811391" cy="3304674"/>
          </a:xfrm>
          <a:prstGeom prst="rect">
            <a:avLst/>
          </a:prstGeom>
        </p:spPr>
      </p:pic>
    </p:spTree>
    <p:extLst>
      <p:ext uri="{BB962C8B-B14F-4D97-AF65-F5344CB8AC3E}">
        <p14:creationId xmlns:p14="http://schemas.microsoft.com/office/powerpoint/2010/main" val="235779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07870-8E9A-4A6B-8826-55FB9E01A117}"/>
              </a:ext>
            </a:extLst>
          </p:cNvPr>
          <p:cNvSpPr>
            <a:spLocks noGrp="1"/>
          </p:cNvSpPr>
          <p:nvPr>
            <p:ph type="title"/>
          </p:nvPr>
        </p:nvSpPr>
        <p:spPr>
          <a:xfrm>
            <a:off x="1251676" y="382383"/>
            <a:ext cx="10178323" cy="949112"/>
          </a:xfrm>
        </p:spPr>
        <p:txBody>
          <a:bodyPr/>
          <a:lstStyle/>
          <a:p>
            <a:r>
              <a:rPr lang="en-GB" dirty="0"/>
              <a:t>Exam questions so far..</a:t>
            </a:r>
          </a:p>
        </p:txBody>
      </p:sp>
      <p:sp>
        <p:nvSpPr>
          <p:cNvPr id="3" name="Content Placeholder 2">
            <a:extLst>
              <a:ext uri="{FF2B5EF4-FFF2-40B4-BE49-F238E27FC236}">
                <a16:creationId xmlns:a16="http://schemas.microsoft.com/office/drawing/2014/main" id="{65184D6E-40D8-4F70-9B04-1E338B4B5BA0}"/>
              </a:ext>
            </a:extLst>
          </p:cNvPr>
          <p:cNvSpPr>
            <a:spLocks noGrp="1"/>
          </p:cNvSpPr>
          <p:nvPr>
            <p:ph idx="1"/>
          </p:nvPr>
        </p:nvSpPr>
        <p:spPr>
          <a:xfrm>
            <a:off x="1039405" y="1456968"/>
            <a:ext cx="6373766" cy="4855363"/>
          </a:xfrm>
        </p:spPr>
        <p:txBody>
          <a:bodyPr>
            <a:normAutofit fontScale="92500" lnSpcReduction="10000"/>
          </a:bodyPr>
          <a:lstStyle/>
          <a:p>
            <a:r>
              <a:rPr lang="en-GB" sz="2200" dirty="0">
                <a:solidFill>
                  <a:schemeClr val="tx1"/>
                </a:solidFill>
              </a:rPr>
              <a:t>Q4 on the TZ1 and 2 papers were both on the </a:t>
            </a:r>
            <a:r>
              <a:rPr lang="en-GB" sz="2200" b="1" dirty="0">
                <a:solidFill>
                  <a:srgbClr val="FF0000"/>
                </a:solidFill>
              </a:rPr>
              <a:t>BIO Ext</a:t>
            </a:r>
            <a:r>
              <a:rPr lang="en-GB" sz="2200" dirty="0">
                <a:solidFill>
                  <a:schemeClr val="tx1"/>
                </a:solidFill>
              </a:rPr>
              <a:t>. (Q4 always bio, Q5 always cog and Q6 always soc)</a:t>
            </a:r>
          </a:p>
          <a:p>
            <a:pPr lvl="1"/>
            <a:r>
              <a:rPr lang="en-GB" sz="2000" dirty="0">
                <a:solidFill>
                  <a:schemeClr val="accent4"/>
                </a:solidFill>
              </a:rPr>
              <a:t>Discuss two or more </a:t>
            </a:r>
            <a:r>
              <a:rPr lang="en-GB" sz="2000" b="1" u="sng" dirty="0">
                <a:solidFill>
                  <a:schemeClr val="accent4"/>
                </a:solidFill>
              </a:rPr>
              <a:t>ethical considerations </a:t>
            </a:r>
            <a:r>
              <a:rPr lang="en-GB" sz="2000" dirty="0">
                <a:solidFill>
                  <a:schemeClr val="accent4"/>
                </a:solidFill>
              </a:rPr>
              <a:t>in </a:t>
            </a:r>
            <a:r>
              <a:rPr lang="en-GB" sz="2000" b="1" u="sng" dirty="0">
                <a:solidFill>
                  <a:schemeClr val="accent4"/>
                </a:solidFill>
              </a:rPr>
              <a:t>animal research </a:t>
            </a:r>
            <a:r>
              <a:rPr lang="en-GB" sz="2000" dirty="0">
                <a:solidFill>
                  <a:schemeClr val="accent4"/>
                </a:solidFill>
              </a:rPr>
              <a:t>when investigating </a:t>
            </a:r>
            <a:r>
              <a:rPr lang="en-GB" sz="2000" b="1" u="sng" dirty="0">
                <a:solidFill>
                  <a:schemeClr val="accent4"/>
                </a:solidFill>
              </a:rPr>
              <a:t>the brain and behaviour</a:t>
            </a:r>
            <a:r>
              <a:rPr lang="en-GB" sz="2000" dirty="0">
                <a:solidFill>
                  <a:schemeClr val="accent4"/>
                </a:solidFill>
              </a:rPr>
              <a:t>. [22]  2019 HL TZ2</a:t>
            </a:r>
          </a:p>
          <a:p>
            <a:pPr lvl="1"/>
            <a:r>
              <a:rPr lang="en-GB" sz="2000" dirty="0">
                <a:solidFill>
                  <a:srgbClr val="0070C0"/>
                </a:solidFill>
              </a:rPr>
              <a:t>Discuss how </a:t>
            </a:r>
            <a:r>
              <a:rPr lang="en-GB" sz="2000" b="1" u="sng" dirty="0">
                <a:solidFill>
                  <a:srgbClr val="0070C0"/>
                </a:solidFill>
              </a:rPr>
              <a:t>animal research </a:t>
            </a:r>
            <a:r>
              <a:rPr lang="en-GB" sz="2000" dirty="0">
                <a:solidFill>
                  <a:srgbClr val="0070C0"/>
                </a:solidFill>
              </a:rPr>
              <a:t>may </a:t>
            </a:r>
            <a:r>
              <a:rPr lang="en-GB" sz="2000" b="1" u="sng" dirty="0">
                <a:solidFill>
                  <a:srgbClr val="0070C0"/>
                </a:solidFill>
              </a:rPr>
              <a:t>provide insight</a:t>
            </a:r>
            <a:r>
              <a:rPr lang="en-GB" sz="2000" dirty="0">
                <a:solidFill>
                  <a:srgbClr val="0070C0"/>
                </a:solidFill>
              </a:rPr>
              <a:t> into human behaviour. [22]</a:t>
            </a:r>
            <a:r>
              <a:rPr lang="en-GB" sz="2000" b="1" dirty="0">
                <a:solidFill>
                  <a:srgbClr val="0070C0"/>
                </a:solidFill>
              </a:rPr>
              <a:t> </a:t>
            </a:r>
            <a:r>
              <a:rPr lang="en-GB" sz="2000" dirty="0">
                <a:solidFill>
                  <a:srgbClr val="0070C0"/>
                </a:solidFill>
              </a:rPr>
              <a:t>2019 HL TZ1 </a:t>
            </a:r>
          </a:p>
          <a:p>
            <a:r>
              <a:rPr lang="en-GB" sz="2200" dirty="0"/>
              <a:t>As the bio approach extension came up this year, it seems unlikely to come up in 2010; however we can spend some time here analysing how questions might be asked in the other topics based on these questions.</a:t>
            </a:r>
          </a:p>
          <a:p>
            <a:r>
              <a:rPr lang="en-GB" sz="2200" dirty="0"/>
              <a:t>Both questions include key phrase </a:t>
            </a:r>
            <a:r>
              <a:rPr lang="en-GB" sz="2200" b="1" dirty="0">
                <a:solidFill>
                  <a:srgbClr val="FF0000"/>
                </a:solidFill>
              </a:rPr>
              <a:t>animal research </a:t>
            </a:r>
            <a:r>
              <a:rPr lang="en-GB" sz="2200" dirty="0"/>
              <a:t>that alerts us to the idea this question is about the bio extension </a:t>
            </a:r>
          </a:p>
        </p:txBody>
      </p:sp>
      <p:pic>
        <p:nvPicPr>
          <p:cNvPr id="7" name="Picture 6">
            <a:extLst>
              <a:ext uri="{FF2B5EF4-FFF2-40B4-BE49-F238E27FC236}">
                <a16:creationId xmlns:a16="http://schemas.microsoft.com/office/drawing/2014/main" id="{F31BF73F-D84F-42CF-A8EC-7B0265958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870" y="1331495"/>
            <a:ext cx="3750129" cy="2083405"/>
          </a:xfrm>
          <a:prstGeom prst="rect">
            <a:avLst/>
          </a:prstGeom>
        </p:spPr>
      </p:pic>
      <p:pic>
        <p:nvPicPr>
          <p:cNvPr id="9" name="Picture 8">
            <a:extLst>
              <a:ext uri="{FF2B5EF4-FFF2-40B4-BE49-F238E27FC236}">
                <a16:creationId xmlns:a16="http://schemas.microsoft.com/office/drawing/2014/main" id="{FE7C8B3A-BE15-42A8-8E97-42D7A8963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731" y="3884649"/>
            <a:ext cx="3177268" cy="2133640"/>
          </a:xfrm>
          <a:prstGeom prst="rect">
            <a:avLst/>
          </a:prstGeom>
        </p:spPr>
      </p:pic>
    </p:spTree>
    <p:extLst>
      <p:ext uri="{BB962C8B-B14F-4D97-AF65-F5344CB8AC3E}">
        <p14:creationId xmlns:p14="http://schemas.microsoft.com/office/powerpoint/2010/main" val="411575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80">
                                          <p:stCondLst>
                                            <p:cond delay="0"/>
                                          </p:stCondLst>
                                        </p:cTn>
                                        <p:tgtEl>
                                          <p:spTgt spid="9"/>
                                        </p:tgtEl>
                                      </p:cBhvr>
                                    </p:animEffect>
                                    <p:anim calcmode="lin" valueType="num">
                                      <p:cBhvr>
                                        <p:cTn id="3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3" dur="26">
                                          <p:stCondLst>
                                            <p:cond delay="650"/>
                                          </p:stCondLst>
                                        </p:cTn>
                                        <p:tgtEl>
                                          <p:spTgt spid="9"/>
                                        </p:tgtEl>
                                      </p:cBhvr>
                                      <p:to x="100000" y="60000"/>
                                    </p:animScale>
                                    <p:animScale>
                                      <p:cBhvr>
                                        <p:cTn id="44" dur="166" decel="50000">
                                          <p:stCondLst>
                                            <p:cond delay="676"/>
                                          </p:stCondLst>
                                        </p:cTn>
                                        <p:tgtEl>
                                          <p:spTgt spid="9"/>
                                        </p:tgtEl>
                                      </p:cBhvr>
                                      <p:to x="100000" y="100000"/>
                                    </p:animScale>
                                    <p:animScale>
                                      <p:cBhvr>
                                        <p:cTn id="45" dur="26">
                                          <p:stCondLst>
                                            <p:cond delay="1312"/>
                                          </p:stCondLst>
                                        </p:cTn>
                                        <p:tgtEl>
                                          <p:spTgt spid="9"/>
                                        </p:tgtEl>
                                      </p:cBhvr>
                                      <p:to x="100000" y="80000"/>
                                    </p:animScale>
                                    <p:animScale>
                                      <p:cBhvr>
                                        <p:cTn id="46" dur="166" decel="50000">
                                          <p:stCondLst>
                                            <p:cond delay="1338"/>
                                          </p:stCondLst>
                                        </p:cTn>
                                        <p:tgtEl>
                                          <p:spTgt spid="9"/>
                                        </p:tgtEl>
                                      </p:cBhvr>
                                      <p:to x="100000" y="100000"/>
                                    </p:animScale>
                                    <p:animScale>
                                      <p:cBhvr>
                                        <p:cTn id="47" dur="26">
                                          <p:stCondLst>
                                            <p:cond delay="1642"/>
                                          </p:stCondLst>
                                        </p:cTn>
                                        <p:tgtEl>
                                          <p:spTgt spid="9"/>
                                        </p:tgtEl>
                                      </p:cBhvr>
                                      <p:to x="100000" y="90000"/>
                                    </p:animScale>
                                    <p:animScale>
                                      <p:cBhvr>
                                        <p:cTn id="48" dur="166" decel="50000">
                                          <p:stCondLst>
                                            <p:cond delay="1668"/>
                                          </p:stCondLst>
                                        </p:cTn>
                                        <p:tgtEl>
                                          <p:spTgt spid="9"/>
                                        </p:tgtEl>
                                      </p:cBhvr>
                                      <p:to x="100000" y="100000"/>
                                    </p:animScale>
                                    <p:animScale>
                                      <p:cBhvr>
                                        <p:cTn id="49" dur="26">
                                          <p:stCondLst>
                                            <p:cond delay="1808"/>
                                          </p:stCondLst>
                                        </p:cTn>
                                        <p:tgtEl>
                                          <p:spTgt spid="9"/>
                                        </p:tgtEl>
                                      </p:cBhvr>
                                      <p:to x="100000" y="95000"/>
                                    </p:animScale>
                                    <p:animScale>
                                      <p:cBhvr>
                                        <p:cTn id="5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0C45-5A91-48D9-A6F5-B59D7A0D9343}"/>
              </a:ext>
            </a:extLst>
          </p:cNvPr>
          <p:cNvSpPr>
            <a:spLocks noGrp="1"/>
          </p:cNvSpPr>
          <p:nvPr>
            <p:ph type="title"/>
          </p:nvPr>
        </p:nvSpPr>
        <p:spPr/>
        <p:txBody>
          <a:bodyPr>
            <a:normAutofit fontScale="90000"/>
          </a:bodyPr>
          <a:lstStyle/>
          <a:p>
            <a:r>
              <a:rPr lang="en-GB" dirty="0"/>
              <a:t>The BIO Extension: The role of animal research in understanding human behaviour</a:t>
            </a:r>
          </a:p>
        </p:txBody>
      </p:sp>
      <p:sp>
        <p:nvSpPr>
          <p:cNvPr id="3" name="Content Placeholder 2">
            <a:extLst>
              <a:ext uri="{FF2B5EF4-FFF2-40B4-BE49-F238E27FC236}">
                <a16:creationId xmlns:a16="http://schemas.microsoft.com/office/drawing/2014/main" id="{7874914F-371F-4D92-A315-3EB4EC4ADA44}"/>
              </a:ext>
            </a:extLst>
          </p:cNvPr>
          <p:cNvSpPr>
            <a:spLocks noGrp="1"/>
          </p:cNvSpPr>
          <p:nvPr>
            <p:ph idx="1"/>
          </p:nvPr>
        </p:nvSpPr>
        <p:spPr>
          <a:xfrm>
            <a:off x="1251677" y="2582779"/>
            <a:ext cx="6422752" cy="3296812"/>
          </a:xfrm>
        </p:spPr>
        <p:txBody>
          <a:bodyPr>
            <a:normAutofit fontScale="85000" lnSpcReduction="10000"/>
          </a:bodyPr>
          <a:lstStyle/>
          <a:p>
            <a:r>
              <a:rPr lang="en-GB" sz="2800" dirty="0"/>
              <a:t>For </a:t>
            </a:r>
            <a:r>
              <a:rPr lang="en-GB" sz="2800" b="1" dirty="0"/>
              <a:t>all three topics </a:t>
            </a:r>
            <a:r>
              <a:rPr lang="en-GB" sz="2800" dirty="0"/>
              <a:t>in the biological approach, and with reference to </a:t>
            </a:r>
            <a:r>
              <a:rPr lang="en-GB" sz="2800" b="1" dirty="0"/>
              <a:t>research studies</a:t>
            </a:r>
            <a:r>
              <a:rPr lang="en-GB" sz="2800" dirty="0"/>
              <a:t>, HL students should study the following.</a:t>
            </a:r>
          </a:p>
          <a:p>
            <a:pPr lvl="1"/>
            <a:r>
              <a:rPr lang="en-GB" sz="2800" dirty="0"/>
              <a:t>the </a:t>
            </a:r>
            <a:r>
              <a:rPr lang="en-GB" sz="2800" b="1" dirty="0">
                <a:solidFill>
                  <a:srgbClr val="33FC24"/>
                </a:solidFill>
              </a:rPr>
              <a:t>value of animal models </a:t>
            </a:r>
            <a:r>
              <a:rPr lang="en-GB" sz="2800" dirty="0"/>
              <a:t>in psychology research.</a:t>
            </a:r>
          </a:p>
          <a:p>
            <a:pPr lvl="1"/>
            <a:r>
              <a:rPr lang="en-GB" sz="2800" dirty="0"/>
              <a:t>whether animal research </a:t>
            </a:r>
            <a:r>
              <a:rPr lang="en-GB" sz="2800" b="1" dirty="0"/>
              <a:t>can </a:t>
            </a:r>
            <a:r>
              <a:rPr lang="en-GB" sz="2800" b="1" dirty="0">
                <a:solidFill>
                  <a:srgbClr val="0070C0"/>
                </a:solidFill>
              </a:rPr>
              <a:t>provide insight </a:t>
            </a:r>
            <a:r>
              <a:rPr lang="en-GB" sz="2800" dirty="0"/>
              <a:t>into human behaviour.</a:t>
            </a:r>
          </a:p>
          <a:p>
            <a:pPr lvl="1"/>
            <a:r>
              <a:rPr lang="en-GB" sz="2800" b="1" dirty="0">
                <a:solidFill>
                  <a:schemeClr val="accent4"/>
                </a:solidFill>
              </a:rPr>
              <a:t>ethical considerations </a:t>
            </a:r>
            <a:r>
              <a:rPr lang="en-GB" sz="2800" dirty="0"/>
              <a:t>in animal research.</a:t>
            </a:r>
          </a:p>
          <a:p>
            <a:endParaRPr lang="en-GB" dirty="0"/>
          </a:p>
        </p:txBody>
      </p:sp>
      <p:pic>
        <p:nvPicPr>
          <p:cNvPr id="5" name="Picture 4">
            <a:extLst>
              <a:ext uri="{FF2B5EF4-FFF2-40B4-BE49-F238E27FC236}">
                <a16:creationId xmlns:a16="http://schemas.microsoft.com/office/drawing/2014/main" id="{F603C0F5-AA3F-4BEC-A7B1-525931CF9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6828" y="2811379"/>
            <a:ext cx="3414295" cy="2560721"/>
          </a:xfrm>
          <a:prstGeom prst="rect">
            <a:avLst/>
          </a:prstGeom>
        </p:spPr>
      </p:pic>
    </p:spTree>
    <p:extLst>
      <p:ext uri="{BB962C8B-B14F-4D97-AF65-F5344CB8AC3E}">
        <p14:creationId xmlns:p14="http://schemas.microsoft.com/office/powerpoint/2010/main" val="56593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457CE-9F68-4E69-BDA9-9B3C30834482}"/>
              </a:ext>
            </a:extLst>
          </p:cNvPr>
          <p:cNvSpPr>
            <a:spLocks noGrp="1"/>
          </p:cNvSpPr>
          <p:nvPr>
            <p:ph type="title"/>
          </p:nvPr>
        </p:nvSpPr>
        <p:spPr>
          <a:xfrm>
            <a:off x="1251676" y="382383"/>
            <a:ext cx="10178323" cy="949112"/>
          </a:xfrm>
        </p:spPr>
        <p:txBody>
          <a:bodyPr/>
          <a:lstStyle/>
          <a:p>
            <a:r>
              <a:rPr lang="en-GB" dirty="0"/>
              <a:t>Analysing the exam questions</a:t>
            </a:r>
          </a:p>
        </p:txBody>
      </p:sp>
      <p:sp>
        <p:nvSpPr>
          <p:cNvPr id="3" name="Content Placeholder 2">
            <a:extLst>
              <a:ext uri="{FF2B5EF4-FFF2-40B4-BE49-F238E27FC236}">
                <a16:creationId xmlns:a16="http://schemas.microsoft.com/office/drawing/2014/main" id="{91038443-FDD5-4969-8260-700E15C57FB8}"/>
              </a:ext>
            </a:extLst>
          </p:cNvPr>
          <p:cNvSpPr>
            <a:spLocks noGrp="1"/>
          </p:cNvSpPr>
          <p:nvPr>
            <p:ph idx="1"/>
          </p:nvPr>
        </p:nvSpPr>
        <p:spPr>
          <a:xfrm>
            <a:off x="1251677" y="1331495"/>
            <a:ext cx="5165166" cy="5144121"/>
          </a:xfrm>
        </p:spPr>
        <p:txBody>
          <a:bodyPr>
            <a:normAutofit fontScale="92500"/>
          </a:bodyPr>
          <a:lstStyle/>
          <a:p>
            <a:r>
              <a:rPr lang="en-GB" sz="2800" dirty="0"/>
              <a:t>TZ2’s question was narrowed down to the </a:t>
            </a:r>
            <a:r>
              <a:rPr lang="en-GB" sz="2800" b="1" dirty="0">
                <a:solidFill>
                  <a:srgbClr val="FF99FF"/>
                </a:solidFill>
              </a:rPr>
              <a:t>TOPIC level </a:t>
            </a:r>
            <a:r>
              <a:rPr lang="en-GB" sz="2800" dirty="0"/>
              <a:t>– brain and behaviour</a:t>
            </a:r>
          </a:p>
          <a:p>
            <a:r>
              <a:rPr lang="en-GB" sz="2800" dirty="0"/>
              <a:t>TZ1’s question was </a:t>
            </a:r>
            <a:r>
              <a:rPr lang="en-GB" sz="2800" dirty="0">
                <a:solidFill>
                  <a:srgbClr val="FF99FF"/>
                </a:solidFill>
              </a:rPr>
              <a:t>not narrowed down to topic level </a:t>
            </a:r>
            <a:r>
              <a:rPr lang="en-GB" sz="2800" dirty="0"/>
              <a:t>and was at the APPROACH level</a:t>
            </a:r>
          </a:p>
          <a:p>
            <a:r>
              <a:rPr lang="en-GB" sz="2800" dirty="0"/>
              <a:t>So we know questions </a:t>
            </a:r>
            <a:r>
              <a:rPr lang="en-GB" sz="2800" b="1" dirty="0">
                <a:solidFill>
                  <a:srgbClr val="FF99FF"/>
                </a:solidFill>
              </a:rPr>
              <a:t>can be at approach and topic level;</a:t>
            </a:r>
            <a:r>
              <a:rPr lang="en-GB" sz="2800" dirty="0"/>
              <a:t> </a:t>
            </a:r>
          </a:p>
          <a:p>
            <a:r>
              <a:rPr lang="en-GB" sz="2800" dirty="0"/>
              <a:t>we don’t know if they can be at the content level.  We think not.  And may not be at topic level again!</a:t>
            </a:r>
          </a:p>
        </p:txBody>
      </p:sp>
      <p:pic>
        <p:nvPicPr>
          <p:cNvPr id="5" name="Picture 4">
            <a:extLst>
              <a:ext uri="{FF2B5EF4-FFF2-40B4-BE49-F238E27FC236}">
                <a16:creationId xmlns:a16="http://schemas.microsoft.com/office/drawing/2014/main" id="{4BB09C56-74A1-4264-AF15-513458C8365B}"/>
              </a:ext>
            </a:extLst>
          </p:cNvPr>
          <p:cNvPicPr>
            <a:picLocks noChangeAspect="1"/>
          </p:cNvPicPr>
          <p:nvPr/>
        </p:nvPicPr>
        <p:blipFill rotWithShape="1">
          <a:blip r:embed="rId2">
            <a:extLst>
              <a:ext uri="{28A0092B-C50C-407E-A947-70E740481C1C}">
                <a14:useLocalDpi xmlns:a14="http://schemas.microsoft.com/office/drawing/2010/main" val="0"/>
              </a:ext>
            </a:extLst>
          </a:blip>
          <a:srcRect l="10702"/>
          <a:stretch/>
        </p:blipFill>
        <p:spPr>
          <a:xfrm>
            <a:off x="6695573" y="1589004"/>
            <a:ext cx="4912876" cy="3679992"/>
          </a:xfrm>
          <a:prstGeom prst="rect">
            <a:avLst/>
          </a:prstGeom>
        </p:spPr>
      </p:pic>
    </p:spTree>
    <p:extLst>
      <p:ext uri="{BB962C8B-B14F-4D97-AF65-F5344CB8AC3E}">
        <p14:creationId xmlns:p14="http://schemas.microsoft.com/office/powerpoint/2010/main" val="299838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44E8C-7F82-4287-87D3-C04DD2BF98F6}"/>
              </a:ext>
            </a:extLst>
          </p:cNvPr>
          <p:cNvSpPr>
            <a:spLocks noGrp="1"/>
          </p:cNvSpPr>
          <p:nvPr>
            <p:ph type="title"/>
          </p:nvPr>
        </p:nvSpPr>
        <p:spPr/>
        <p:txBody>
          <a:bodyPr>
            <a:normAutofit fontScale="90000"/>
          </a:bodyPr>
          <a:lstStyle/>
          <a:p>
            <a:r>
              <a:rPr lang="en-GB" sz="5400" dirty="0"/>
              <a:t>the </a:t>
            </a:r>
            <a:r>
              <a:rPr lang="en-GB" sz="5400" b="1" dirty="0">
                <a:solidFill>
                  <a:srgbClr val="FF0000"/>
                </a:solidFill>
              </a:rPr>
              <a:t>value of animal models </a:t>
            </a:r>
            <a:r>
              <a:rPr lang="en-GB" sz="5400" dirty="0"/>
              <a:t>in psychology research</a:t>
            </a:r>
            <a:endParaRPr lang="en-GB" dirty="0"/>
          </a:p>
        </p:txBody>
      </p:sp>
      <p:sp>
        <p:nvSpPr>
          <p:cNvPr id="3" name="Content Placeholder 2">
            <a:extLst>
              <a:ext uri="{FF2B5EF4-FFF2-40B4-BE49-F238E27FC236}">
                <a16:creationId xmlns:a16="http://schemas.microsoft.com/office/drawing/2014/main" id="{825E154E-2FAC-4EAE-ABDF-6AFB51A88CC3}"/>
              </a:ext>
            </a:extLst>
          </p:cNvPr>
          <p:cNvSpPr>
            <a:spLocks noGrp="1"/>
          </p:cNvSpPr>
          <p:nvPr>
            <p:ph idx="1"/>
          </p:nvPr>
        </p:nvSpPr>
        <p:spPr>
          <a:xfrm>
            <a:off x="1251677" y="2109536"/>
            <a:ext cx="5955037" cy="4547937"/>
          </a:xfrm>
        </p:spPr>
        <p:txBody>
          <a:bodyPr>
            <a:normAutofit fontScale="85000" lnSpcReduction="20000"/>
          </a:bodyPr>
          <a:lstStyle/>
          <a:p>
            <a:r>
              <a:rPr lang="en-GB" sz="3000" dirty="0">
                <a:solidFill>
                  <a:srgbClr val="FF0000"/>
                </a:solidFill>
              </a:rPr>
              <a:t>Most likely to come up </a:t>
            </a:r>
            <a:r>
              <a:rPr lang="en-GB" sz="3000" dirty="0"/>
              <a:t>as not been seen before in either TZ1 or 2.</a:t>
            </a:r>
          </a:p>
          <a:p>
            <a:r>
              <a:rPr lang="en-GB" sz="3000" dirty="0"/>
              <a:t>What is meant by </a:t>
            </a:r>
            <a:r>
              <a:rPr lang="en-GB" sz="3000" dirty="0">
                <a:solidFill>
                  <a:srgbClr val="FF0000"/>
                </a:solidFill>
              </a:rPr>
              <a:t>animals models</a:t>
            </a:r>
            <a:r>
              <a:rPr lang="en-GB" sz="3000" dirty="0"/>
              <a:t>?</a:t>
            </a:r>
          </a:p>
          <a:p>
            <a:r>
              <a:rPr lang="en-GB" sz="3000" dirty="0"/>
              <a:t>Examples: </a:t>
            </a:r>
          </a:p>
          <a:p>
            <a:pPr lvl="1"/>
            <a:r>
              <a:rPr lang="en-GB" sz="2800" b="1" dirty="0"/>
              <a:t>B and B: </a:t>
            </a:r>
            <a:r>
              <a:rPr lang="en-GB" sz="2800" dirty="0"/>
              <a:t>localisation, neuroplasticity, neurotransmission</a:t>
            </a:r>
          </a:p>
          <a:p>
            <a:pPr lvl="1"/>
            <a:r>
              <a:rPr lang="en-GB" sz="2800" b="1" dirty="0"/>
              <a:t>H, P and B:  </a:t>
            </a:r>
            <a:r>
              <a:rPr lang="en-GB" sz="2800" dirty="0"/>
              <a:t>hormones and pheromones and behaviour</a:t>
            </a:r>
          </a:p>
          <a:p>
            <a:pPr lvl="1"/>
            <a:r>
              <a:rPr lang="en-GB" sz="2800" b="1" dirty="0"/>
              <a:t>G and B: </a:t>
            </a:r>
            <a:r>
              <a:rPr lang="en-GB" sz="2800" dirty="0"/>
              <a:t>genetics and behaviour, genetic similarity and evolutionary explanations</a:t>
            </a:r>
          </a:p>
          <a:p>
            <a:r>
              <a:rPr lang="en-GB" sz="3000" dirty="0"/>
              <a:t>See PowerPoint on my website</a:t>
            </a:r>
          </a:p>
          <a:p>
            <a:endParaRPr lang="en-GB" dirty="0"/>
          </a:p>
        </p:txBody>
      </p:sp>
      <p:pic>
        <p:nvPicPr>
          <p:cNvPr id="7" name="Picture 6">
            <a:extLst>
              <a:ext uri="{FF2B5EF4-FFF2-40B4-BE49-F238E27FC236}">
                <a16:creationId xmlns:a16="http://schemas.microsoft.com/office/drawing/2014/main" id="{57B893BB-9B3D-4EAE-9724-F8FEE0498BDF}"/>
              </a:ext>
            </a:extLst>
          </p:cNvPr>
          <p:cNvPicPr>
            <a:picLocks noChangeAspect="1"/>
          </p:cNvPicPr>
          <p:nvPr/>
        </p:nvPicPr>
        <p:blipFill rotWithShape="1">
          <a:blip r:embed="rId2">
            <a:extLst>
              <a:ext uri="{28A0092B-C50C-407E-A947-70E740481C1C}">
                <a14:useLocalDpi xmlns:a14="http://schemas.microsoft.com/office/drawing/2010/main" val="0"/>
              </a:ext>
            </a:extLst>
          </a:blip>
          <a:srcRect l="3034" t="5575" r="10716"/>
          <a:stretch/>
        </p:blipFill>
        <p:spPr>
          <a:xfrm rot="339238">
            <a:off x="7380515" y="1972490"/>
            <a:ext cx="4572000" cy="3753981"/>
          </a:xfrm>
          <a:prstGeom prst="rect">
            <a:avLst/>
          </a:prstGeom>
        </p:spPr>
      </p:pic>
    </p:spTree>
    <p:extLst>
      <p:ext uri="{BB962C8B-B14F-4D97-AF65-F5344CB8AC3E}">
        <p14:creationId xmlns:p14="http://schemas.microsoft.com/office/powerpoint/2010/main" val="372011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1479-8D02-4091-9B24-E6658E62AC9E}"/>
              </a:ext>
            </a:extLst>
          </p:cNvPr>
          <p:cNvSpPr>
            <a:spLocks noGrp="1"/>
          </p:cNvSpPr>
          <p:nvPr>
            <p:ph type="title"/>
          </p:nvPr>
        </p:nvSpPr>
        <p:spPr>
          <a:xfrm>
            <a:off x="1251676" y="382383"/>
            <a:ext cx="10178323" cy="852859"/>
          </a:xfrm>
        </p:spPr>
        <p:txBody>
          <a:bodyPr/>
          <a:lstStyle/>
          <a:p>
            <a:r>
              <a:rPr lang="en-GB" dirty="0"/>
              <a:t>Over to you!</a:t>
            </a:r>
          </a:p>
        </p:txBody>
      </p:sp>
      <p:sp>
        <p:nvSpPr>
          <p:cNvPr id="3" name="Content Placeholder 2">
            <a:extLst>
              <a:ext uri="{FF2B5EF4-FFF2-40B4-BE49-F238E27FC236}">
                <a16:creationId xmlns:a16="http://schemas.microsoft.com/office/drawing/2014/main" id="{7255F856-BB1F-48AB-866B-C44720A42288}"/>
              </a:ext>
            </a:extLst>
          </p:cNvPr>
          <p:cNvSpPr>
            <a:spLocks noGrp="1"/>
          </p:cNvSpPr>
          <p:nvPr>
            <p:ph idx="1"/>
          </p:nvPr>
        </p:nvSpPr>
        <p:spPr>
          <a:xfrm>
            <a:off x="1072060" y="1339436"/>
            <a:ext cx="6635026" cy="4179128"/>
          </a:xfrm>
        </p:spPr>
        <p:txBody>
          <a:bodyPr>
            <a:noAutofit/>
          </a:bodyPr>
          <a:lstStyle/>
          <a:p>
            <a:r>
              <a:rPr lang="en-GB" dirty="0"/>
              <a:t>Two groups; each be responsible for one study; 15 minutes to create a short video to describe the APFC of your study</a:t>
            </a:r>
          </a:p>
          <a:p>
            <a:pPr lvl="1"/>
            <a:r>
              <a:rPr lang="en-GB" sz="2000" b="1" dirty="0">
                <a:solidFill>
                  <a:srgbClr val="99FF33"/>
                </a:solidFill>
              </a:rPr>
              <a:t>Rogers and </a:t>
            </a:r>
            <a:r>
              <a:rPr lang="en-GB" sz="2000" b="1" dirty="0" err="1">
                <a:solidFill>
                  <a:srgbClr val="99FF33"/>
                </a:solidFill>
              </a:rPr>
              <a:t>Kesner</a:t>
            </a:r>
            <a:r>
              <a:rPr lang="en-GB" sz="2000" b="1" dirty="0">
                <a:solidFill>
                  <a:srgbClr val="99FF33"/>
                </a:solidFill>
              </a:rPr>
              <a:t> (2003) </a:t>
            </a:r>
            <a:r>
              <a:rPr lang="en-GB" sz="2000" dirty="0"/>
              <a:t>– has its own page on John's website</a:t>
            </a:r>
          </a:p>
          <a:p>
            <a:pPr lvl="1"/>
            <a:r>
              <a:rPr lang="en-GB" sz="2000" b="1" dirty="0" err="1">
                <a:solidFill>
                  <a:srgbClr val="99FF33"/>
                </a:solidFill>
              </a:rPr>
              <a:t>Piccart</a:t>
            </a:r>
            <a:r>
              <a:rPr lang="en-GB" sz="2000" b="1" dirty="0">
                <a:solidFill>
                  <a:srgbClr val="99FF33"/>
                </a:solidFill>
              </a:rPr>
              <a:t> and </a:t>
            </a:r>
            <a:r>
              <a:rPr lang="en-GB" sz="2000" b="1" dirty="0" err="1">
                <a:solidFill>
                  <a:srgbClr val="99FF33"/>
                </a:solidFill>
              </a:rPr>
              <a:t>d'Hooge</a:t>
            </a:r>
            <a:r>
              <a:rPr lang="en-GB" sz="2000" b="1" dirty="0">
                <a:solidFill>
                  <a:srgbClr val="99FF33"/>
                </a:solidFill>
              </a:rPr>
              <a:t> (2008)</a:t>
            </a:r>
            <a:r>
              <a:rPr lang="en-GB" sz="2000" dirty="0"/>
              <a:t> – see page about Antonova on John’s website</a:t>
            </a:r>
          </a:p>
          <a:p>
            <a:r>
              <a:rPr lang="en-GB" dirty="0"/>
              <a:t>Create an </a:t>
            </a:r>
            <a:r>
              <a:rPr lang="en-GB" dirty="0">
                <a:solidFill>
                  <a:srgbClr val="EC40D3"/>
                </a:solidFill>
              </a:rPr>
              <a:t>edible image of the synapse </a:t>
            </a:r>
            <a:r>
              <a:rPr lang="en-GB" dirty="0"/>
              <a:t>to show </a:t>
            </a:r>
            <a:r>
              <a:rPr lang="en-GB" dirty="0">
                <a:solidFill>
                  <a:srgbClr val="EC40D3"/>
                </a:solidFill>
              </a:rPr>
              <a:t>why memory consolidation is inhibited.</a:t>
            </a:r>
          </a:p>
          <a:p>
            <a:r>
              <a:rPr lang="en-GB" dirty="0"/>
              <a:t>The studies are about the role of </a:t>
            </a:r>
            <a:r>
              <a:rPr lang="en-GB" dirty="0">
                <a:solidFill>
                  <a:srgbClr val="EC40D3"/>
                </a:solidFill>
              </a:rPr>
              <a:t>acetylcholine (a neurotransmitter) </a:t>
            </a:r>
            <a:r>
              <a:rPr lang="en-GB" dirty="0"/>
              <a:t>which is important for </a:t>
            </a:r>
            <a:r>
              <a:rPr lang="en-GB" dirty="0">
                <a:solidFill>
                  <a:srgbClr val="EC40D3"/>
                </a:solidFill>
              </a:rPr>
              <a:t>memory consolidation</a:t>
            </a:r>
            <a:r>
              <a:rPr lang="en-GB" dirty="0"/>
              <a:t>; they also involve another substance:</a:t>
            </a:r>
          </a:p>
          <a:p>
            <a:pPr lvl="1"/>
            <a:r>
              <a:rPr lang="en-GB" sz="2000" b="1" dirty="0">
                <a:solidFill>
                  <a:srgbClr val="7030A0"/>
                </a:solidFill>
              </a:rPr>
              <a:t>Scopolamine</a:t>
            </a:r>
            <a:r>
              <a:rPr lang="en-GB" sz="2000" dirty="0"/>
              <a:t> (an </a:t>
            </a:r>
            <a:r>
              <a:rPr lang="en-GB" sz="2000" b="1" dirty="0" err="1">
                <a:solidFill>
                  <a:srgbClr val="7030A0"/>
                </a:solidFill>
              </a:rPr>
              <a:t>acetylecholine</a:t>
            </a:r>
            <a:r>
              <a:rPr lang="en-GB" sz="2000" b="1" dirty="0">
                <a:solidFill>
                  <a:srgbClr val="7030A0"/>
                </a:solidFill>
              </a:rPr>
              <a:t> antagonist</a:t>
            </a:r>
            <a:r>
              <a:rPr lang="en-GB" sz="2000" dirty="0"/>
              <a:t>) – it </a:t>
            </a:r>
            <a:r>
              <a:rPr lang="en-GB" sz="2000" b="1" dirty="0">
                <a:solidFill>
                  <a:srgbClr val="7030A0"/>
                </a:solidFill>
              </a:rPr>
              <a:t>blocks </a:t>
            </a:r>
            <a:r>
              <a:rPr lang="en-GB" sz="2000" b="1" dirty="0" err="1">
                <a:solidFill>
                  <a:srgbClr val="7030A0"/>
                </a:solidFill>
              </a:rPr>
              <a:t>AcH</a:t>
            </a:r>
            <a:r>
              <a:rPr lang="en-GB" sz="2000" b="1" dirty="0">
                <a:solidFill>
                  <a:srgbClr val="7030A0"/>
                </a:solidFill>
              </a:rPr>
              <a:t> receptors </a:t>
            </a:r>
            <a:r>
              <a:rPr lang="en-GB" sz="2000" dirty="0"/>
              <a:t>without activating them, meaning the impulse cannot be transmitted</a:t>
            </a:r>
          </a:p>
        </p:txBody>
      </p:sp>
      <p:pic>
        <p:nvPicPr>
          <p:cNvPr id="5" name="Picture 4">
            <a:extLst>
              <a:ext uri="{FF2B5EF4-FFF2-40B4-BE49-F238E27FC236}">
                <a16:creationId xmlns:a16="http://schemas.microsoft.com/office/drawing/2014/main" id="{3EA9C7B6-3C94-41DB-9D11-07DD0CE3A5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879" y="1235242"/>
            <a:ext cx="3943350" cy="4762500"/>
          </a:xfrm>
          <a:prstGeom prst="rect">
            <a:avLst/>
          </a:prstGeom>
        </p:spPr>
      </p:pic>
    </p:spTree>
    <p:extLst>
      <p:ext uri="{BB962C8B-B14F-4D97-AF65-F5344CB8AC3E}">
        <p14:creationId xmlns:p14="http://schemas.microsoft.com/office/powerpoint/2010/main" val="1609784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050116-6748-472D-AE23-B70B51DEF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44284">
            <a:off x="8415451" y="382383"/>
            <a:ext cx="3481224" cy="3559629"/>
          </a:xfrm>
          <a:prstGeom prst="rect">
            <a:avLst/>
          </a:prstGeom>
        </p:spPr>
      </p:pic>
      <p:sp>
        <p:nvSpPr>
          <p:cNvPr id="3" name="Content Placeholder 2">
            <a:extLst>
              <a:ext uri="{FF2B5EF4-FFF2-40B4-BE49-F238E27FC236}">
                <a16:creationId xmlns:a16="http://schemas.microsoft.com/office/drawing/2014/main" id="{AF53DE69-D445-4A9E-B2C6-21BC5805889E}"/>
              </a:ext>
            </a:extLst>
          </p:cNvPr>
          <p:cNvSpPr>
            <a:spLocks noGrp="1"/>
          </p:cNvSpPr>
          <p:nvPr>
            <p:ph idx="1"/>
          </p:nvPr>
        </p:nvSpPr>
        <p:spPr>
          <a:xfrm>
            <a:off x="1251676" y="1957137"/>
            <a:ext cx="9639481" cy="4518479"/>
          </a:xfrm>
        </p:spPr>
        <p:txBody>
          <a:bodyPr>
            <a:normAutofit fontScale="92500" lnSpcReduction="10000"/>
          </a:bodyPr>
          <a:lstStyle/>
          <a:p>
            <a:pPr marL="0" indent="0">
              <a:buNone/>
            </a:pPr>
            <a:r>
              <a:rPr lang="en-GB" sz="2800" b="1" dirty="0">
                <a:solidFill>
                  <a:schemeClr val="accent1"/>
                </a:solidFill>
              </a:rPr>
              <a:t>Santucci (1989) </a:t>
            </a:r>
          </a:p>
          <a:p>
            <a:r>
              <a:rPr lang="en-GB" dirty="0"/>
              <a:t>experimented on rats using a drug called </a:t>
            </a:r>
            <a:r>
              <a:rPr lang="en-GB" sz="2400" b="1" dirty="0">
                <a:solidFill>
                  <a:schemeClr val="accent1"/>
                </a:solidFill>
              </a:rPr>
              <a:t>physostigmine</a:t>
            </a:r>
          </a:p>
          <a:p>
            <a:r>
              <a:rPr lang="en-GB" sz="2400" b="1" dirty="0">
                <a:solidFill>
                  <a:schemeClr val="accent1"/>
                </a:solidFill>
              </a:rPr>
              <a:t>an acetylcholine agonist</a:t>
            </a:r>
          </a:p>
          <a:p>
            <a:r>
              <a:rPr lang="en-GB" dirty="0"/>
              <a:t>Physostigmine is </a:t>
            </a:r>
            <a:r>
              <a:rPr lang="en-GB" b="1" dirty="0">
                <a:solidFill>
                  <a:schemeClr val="accent1"/>
                </a:solidFill>
              </a:rPr>
              <a:t>amplifies acetylcholine transmission</a:t>
            </a:r>
          </a:p>
          <a:p>
            <a:pPr lvl="1"/>
            <a:r>
              <a:rPr lang="en-GB" dirty="0"/>
              <a:t>inhibits </a:t>
            </a:r>
            <a:r>
              <a:rPr lang="en-GB" b="1" dirty="0">
                <a:solidFill>
                  <a:schemeClr val="accent1"/>
                </a:solidFill>
              </a:rPr>
              <a:t>enzyme that breaks down acetylcholine</a:t>
            </a:r>
            <a:r>
              <a:rPr lang="en-GB" dirty="0"/>
              <a:t>; thus </a:t>
            </a:r>
            <a:r>
              <a:rPr lang="en-GB" b="1" dirty="0">
                <a:solidFill>
                  <a:schemeClr val="accent1"/>
                </a:solidFill>
              </a:rPr>
              <a:t>more is left in the synapse thus enhancing its effects. </a:t>
            </a:r>
          </a:p>
          <a:p>
            <a:r>
              <a:rPr lang="en-GB" dirty="0"/>
              <a:t>Santucci (1989) demonstrated memory enhancement in rats trained on a </a:t>
            </a:r>
            <a:r>
              <a:rPr lang="en-GB" b="1" dirty="0">
                <a:solidFill>
                  <a:schemeClr val="accent1"/>
                </a:solidFill>
              </a:rPr>
              <a:t>passive avoidance task; </a:t>
            </a:r>
            <a:r>
              <a:rPr lang="en-GB" dirty="0"/>
              <a:t>he found that the drug enhanced memory only when given a </a:t>
            </a:r>
            <a:r>
              <a:rPr lang="en-GB" b="1" dirty="0">
                <a:solidFill>
                  <a:schemeClr val="accent1"/>
                </a:solidFill>
              </a:rPr>
              <a:t>short period after training (1.25 hours  or 72 hours)</a:t>
            </a:r>
            <a:r>
              <a:rPr lang="en-GB" dirty="0"/>
              <a:t> but not when it was given 3 or 5 weeks later. </a:t>
            </a:r>
          </a:p>
          <a:p>
            <a:r>
              <a:rPr lang="en-GB" dirty="0"/>
              <a:t>Administering the drug </a:t>
            </a:r>
            <a:r>
              <a:rPr lang="en-GB" b="1" dirty="0">
                <a:solidFill>
                  <a:schemeClr val="accent1"/>
                </a:solidFill>
              </a:rPr>
              <a:t>shortly before testing improved retrieval</a:t>
            </a:r>
            <a:r>
              <a:rPr lang="en-GB" dirty="0"/>
              <a:t>. </a:t>
            </a:r>
          </a:p>
          <a:p>
            <a:r>
              <a:rPr lang="en-GB" dirty="0"/>
              <a:t>Also effective in improving memory in rats with </a:t>
            </a:r>
            <a:r>
              <a:rPr lang="en-GB" b="1" dirty="0" err="1">
                <a:solidFill>
                  <a:schemeClr val="accent1"/>
                </a:solidFill>
              </a:rPr>
              <a:t>ibotenic</a:t>
            </a:r>
            <a:r>
              <a:rPr lang="en-GB" b="1" dirty="0">
                <a:solidFill>
                  <a:schemeClr val="accent1"/>
                </a:solidFill>
              </a:rPr>
              <a:t> acid induced lesions </a:t>
            </a:r>
            <a:r>
              <a:rPr lang="en-GB" dirty="0"/>
              <a:t>in a brain region rich with acetylcholine receptors (</a:t>
            </a:r>
            <a:r>
              <a:rPr lang="en-GB" b="1" dirty="0">
                <a:solidFill>
                  <a:schemeClr val="accent1"/>
                </a:solidFill>
              </a:rPr>
              <a:t>nucleus basalis of </a:t>
            </a:r>
            <a:r>
              <a:rPr lang="en-GB" b="1" dirty="0" err="1">
                <a:solidFill>
                  <a:schemeClr val="accent1"/>
                </a:solidFill>
              </a:rPr>
              <a:t>Meynert</a:t>
            </a:r>
            <a:r>
              <a:rPr lang="en-GB" dirty="0"/>
              <a:t>).</a:t>
            </a:r>
          </a:p>
        </p:txBody>
      </p:sp>
      <p:sp>
        <p:nvSpPr>
          <p:cNvPr id="2" name="Title 1">
            <a:extLst>
              <a:ext uri="{FF2B5EF4-FFF2-40B4-BE49-F238E27FC236}">
                <a16:creationId xmlns:a16="http://schemas.microsoft.com/office/drawing/2014/main" id="{73BC92B1-E395-4037-B81B-383376FCA94B}"/>
              </a:ext>
            </a:extLst>
          </p:cNvPr>
          <p:cNvSpPr>
            <a:spLocks noGrp="1"/>
          </p:cNvSpPr>
          <p:nvPr>
            <p:ph type="title"/>
          </p:nvPr>
        </p:nvSpPr>
        <p:spPr>
          <a:xfrm>
            <a:off x="1251676" y="382383"/>
            <a:ext cx="10178323" cy="1021874"/>
          </a:xfrm>
        </p:spPr>
        <p:txBody>
          <a:bodyPr>
            <a:normAutofit fontScale="90000"/>
          </a:bodyPr>
          <a:lstStyle/>
          <a:p>
            <a:r>
              <a:rPr lang="en-GB" dirty="0"/>
              <a:t>One More study: </a:t>
            </a:r>
            <a:br>
              <a:rPr lang="en-GB" dirty="0"/>
            </a:br>
            <a:r>
              <a:rPr lang="en-GB" dirty="0"/>
              <a:t>an acetylcholine </a:t>
            </a:r>
            <a:r>
              <a:rPr lang="en-GB" u="sng" dirty="0"/>
              <a:t>ag0nist</a:t>
            </a:r>
            <a:r>
              <a:rPr lang="en-GB" dirty="0"/>
              <a:t> </a:t>
            </a:r>
          </a:p>
        </p:txBody>
      </p:sp>
    </p:spTree>
    <p:extLst>
      <p:ext uri="{BB962C8B-B14F-4D97-AF65-F5344CB8AC3E}">
        <p14:creationId xmlns:p14="http://schemas.microsoft.com/office/powerpoint/2010/main" val="232654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90C1-456B-496A-81A7-57CEEDF58717}"/>
              </a:ext>
            </a:extLst>
          </p:cNvPr>
          <p:cNvSpPr>
            <a:spLocks noGrp="1"/>
          </p:cNvSpPr>
          <p:nvPr>
            <p:ph type="title"/>
          </p:nvPr>
        </p:nvSpPr>
        <p:spPr/>
        <p:txBody>
          <a:bodyPr>
            <a:normAutofit fontScale="90000"/>
          </a:bodyPr>
          <a:lstStyle/>
          <a:p>
            <a:r>
              <a:rPr lang="en-GB" sz="5400" dirty="0"/>
              <a:t>whether animal research </a:t>
            </a:r>
            <a:r>
              <a:rPr lang="en-GB" sz="5400" b="1" dirty="0"/>
              <a:t>can </a:t>
            </a:r>
            <a:r>
              <a:rPr lang="en-GB" sz="5400" b="1" dirty="0">
                <a:solidFill>
                  <a:srgbClr val="0070C0"/>
                </a:solidFill>
              </a:rPr>
              <a:t>provide insight </a:t>
            </a:r>
            <a:r>
              <a:rPr lang="en-GB" sz="5400" dirty="0"/>
              <a:t>into human behaviour.</a:t>
            </a:r>
            <a:br>
              <a:rPr lang="en-GB" sz="5400" dirty="0"/>
            </a:br>
            <a:endParaRPr lang="en-GB" dirty="0"/>
          </a:p>
        </p:txBody>
      </p:sp>
    </p:spTree>
    <p:extLst>
      <p:ext uri="{BB962C8B-B14F-4D97-AF65-F5344CB8AC3E}">
        <p14:creationId xmlns:p14="http://schemas.microsoft.com/office/powerpoint/2010/main" val="36568933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A9700-8318-44F4-93F7-EB49456B7B15}"/>
              </a:ext>
            </a:extLst>
          </p:cNvPr>
          <p:cNvSpPr>
            <a:spLocks noGrp="1"/>
          </p:cNvSpPr>
          <p:nvPr>
            <p:ph type="title"/>
          </p:nvPr>
        </p:nvSpPr>
        <p:spPr/>
        <p:txBody>
          <a:bodyPr>
            <a:normAutofit fontScale="90000"/>
          </a:bodyPr>
          <a:lstStyle/>
          <a:p>
            <a:r>
              <a:rPr lang="en-GB" sz="5400" b="1" dirty="0">
                <a:solidFill>
                  <a:schemeClr val="accent4"/>
                </a:solidFill>
              </a:rPr>
              <a:t>ethical considerations </a:t>
            </a:r>
            <a:r>
              <a:rPr lang="en-GB" sz="5400" dirty="0"/>
              <a:t>in animal research.</a:t>
            </a:r>
            <a:br>
              <a:rPr lang="en-GB" sz="5400" dirty="0"/>
            </a:br>
            <a:endParaRPr lang="en-GB" dirty="0"/>
          </a:p>
        </p:txBody>
      </p:sp>
      <p:sp>
        <p:nvSpPr>
          <p:cNvPr id="3" name="Content Placeholder 2">
            <a:extLst>
              <a:ext uri="{FF2B5EF4-FFF2-40B4-BE49-F238E27FC236}">
                <a16:creationId xmlns:a16="http://schemas.microsoft.com/office/drawing/2014/main" id="{39A324B2-4D98-4BB1-A0A0-11AC4A9621A1}"/>
              </a:ext>
            </a:extLst>
          </p:cNvPr>
          <p:cNvSpPr>
            <a:spLocks noGrp="1"/>
          </p:cNvSpPr>
          <p:nvPr>
            <p:ph idx="1"/>
          </p:nvPr>
        </p:nvSpPr>
        <p:spPr>
          <a:xfrm>
            <a:off x="1251676" y="1989222"/>
            <a:ext cx="10178323" cy="3890370"/>
          </a:xfrm>
        </p:spPr>
        <p:txBody>
          <a:bodyPr/>
          <a:lstStyle/>
          <a:p>
            <a:r>
              <a:rPr lang="en-GB" sz="2800" dirty="0"/>
              <a:t>Unlikely to come up as was in 2019 TZ2 exam.</a:t>
            </a:r>
          </a:p>
          <a:p>
            <a:r>
              <a:rPr lang="en-GB" sz="2800" dirty="0"/>
              <a:t>Lengthy PowerPoint on my website</a:t>
            </a:r>
          </a:p>
          <a:p>
            <a:endParaRPr lang="en-GB" dirty="0"/>
          </a:p>
        </p:txBody>
      </p:sp>
    </p:spTree>
    <p:extLst>
      <p:ext uri="{BB962C8B-B14F-4D97-AF65-F5344CB8AC3E}">
        <p14:creationId xmlns:p14="http://schemas.microsoft.com/office/powerpoint/2010/main" val="2188279060"/>
      </p:ext>
    </p:extLst>
  </p:cSld>
  <p:clrMapOvr>
    <a:masterClrMapping/>
  </p:clrMapOvr>
</p:sld>
</file>

<file path=ppt/theme/theme1.xml><?xml version="1.0" encoding="utf-8"?>
<a:theme xmlns:a="http://schemas.openxmlformats.org/drawingml/2006/main" name="Bad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37503</TotalTime>
  <Words>3338</Words>
  <Application>Microsoft Office PowerPoint</Application>
  <PresentationFormat>Widescreen</PresentationFormat>
  <Paragraphs>304</Paragraphs>
  <Slides>43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Gill Sans MT</vt:lpstr>
      <vt:lpstr>Impact</vt:lpstr>
      <vt:lpstr>Wingdings</vt:lpstr>
      <vt:lpstr>Badge</vt:lpstr>
      <vt:lpstr>IB Wise Psychology</vt:lpstr>
      <vt:lpstr>Who am I?</vt:lpstr>
      <vt:lpstr>Inthinking log in details</vt:lpstr>
      <vt:lpstr>Agenda</vt:lpstr>
      <vt:lpstr>What will we be doing? </vt:lpstr>
      <vt:lpstr>Day 1</vt:lpstr>
      <vt:lpstr>What are we doing today? (1)</vt:lpstr>
      <vt:lpstr>WHO Are you? Icebreakers</vt:lpstr>
      <vt:lpstr>The Biological approach</vt:lpstr>
      <vt:lpstr>The Biological approach</vt:lpstr>
      <vt:lpstr>Brain and behaviour</vt:lpstr>
      <vt:lpstr>Brain and behaviour</vt:lpstr>
      <vt:lpstr>Localisation</vt:lpstr>
      <vt:lpstr>Writing Essays: Level 3 Command Terms </vt:lpstr>
      <vt:lpstr>Writing an essay: introduction</vt:lpstr>
      <vt:lpstr>My advice for writing intros</vt:lpstr>
      <vt:lpstr>A note about  historical research</vt:lpstr>
      <vt:lpstr>Other localised areas (AO1)</vt:lpstr>
      <vt:lpstr>Remembering what section of the Guide you are in!</vt:lpstr>
      <vt:lpstr>Neuroplasticity</vt:lpstr>
      <vt:lpstr>DRaganski’s jugglers</vt:lpstr>
      <vt:lpstr>Creating excellent evaluation (AO3)</vt:lpstr>
      <vt:lpstr>using our AO1 Study knowledge to support and develop an argument</vt:lpstr>
      <vt:lpstr>PowerPoint Presentation</vt:lpstr>
      <vt:lpstr>Criterion D: Extending the PET chain –SH!</vt:lpstr>
      <vt:lpstr>Let’s evaluate Draganski et al</vt:lpstr>
      <vt:lpstr>Bringing in Further Studies to develop your arguments</vt:lpstr>
      <vt:lpstr>Neurotransmission</vt:lpstr>
      <vt:lpstr>TECHNIQUES for studying the brain and behaviour</vt:lpstr>
      <vt:lpstr>Techniques versus research mEthods</vt:lpstr>
      <vt:lpstr>Hormones and PHEROMONES and behaviour</vt:lpstr>
      <vt:lpstr>Hormones and Behaviour</vt:lpstr>
      <vt:lpstr>Genetics and Behaviour</vt:lpstr>
      <vt:lpstr>The biological extension</vt:lpstr>
      <vt:lpstr>Extensions (HL only)</vt:lpstr>
      <vt:lpstr>Exam questions so far..</vt:lpstr>
      <vt:lpstr>The BIO Extension: The role of animal research in understanding human behaviour</vt:lpstr>
      <vt:lpstr>Analysing the exam questions</vt:lpstr>
      <vt:lpstr>the value of animal models in psychology research</vt:lpstr>
      <vt:lpstr>Over to you!</vt:lpstr>
      <vt:lpstr>One More study:  an acetylcholine ag0nist </vt:lpstr>
      <vt:lpstr>whether animal research can provide insight into human behaviour. </vt:lpstr>
      <vt:lpstr>ethical considerations in animal research.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Wise Psychology</dc:title>
  <dc:creator>user</dc:creator>
  <cp:lastModifiedBy>user</cp:lastModifiedBy>
  <cp:revision>372</cp:revision>
  <dcterms:created xsi:type="dcterms:W3CDTF">2019-06-02T07:35:27Z</dcterms:created>
  <dcterms:modified xsi:type="dcterms:W3CDTF">2019-07-18T11:24:09Z</dcterms:modified>
</cp:coreProperties>
</file>