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4" r:id="rId4"/>
    <p:sldId id="259" r:id="rId5"/>
    <p:sldId id="258" r:id="rId6"/>
    <p:sldId id="260" r:id="rId7"/>
    <p:sldId id="267" r:id="rId8"/>
    <p:sldId id="269" r:id="rId9"/>
    <p:sldId id="263" r:id="rId10"/>
    <p:sldId id="270" r:id="rId11"/>
    <p:sldId id="271" r:id="rId12"/>
    <p:sldId id="262" r:id="rId13"/>
    <p:sldId id="268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D23F-AD32-4D80-9FC8-214F555FA430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>
                <a:solidFill>
                  <a:schemeClr val="accent1"/>
                </a:solidFill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B657D124-C225-4DCF-BE0B-58DEA64ACA0E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>
                <a:solidFill>
                  <a:schemeClr val="accent1"/>
                </a:solidFill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D23F-AD32-4D80-9FC8-214F555FA430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D124-C225-4DCF-BE0B-58DEA64ACA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D23F-AD32-4D80-9FC8-214F555FA430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B657D124-C225-4DCF-BE0B-58DEA64ACA0E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D23F-AD32-4D80-9FC8-214F555FA430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D124-C225-4DCF-BE0B-58DEA64ACA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D23F-AD32-4D80-9FC8-214F555FA430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D124-C225-4DCF-BE0B-58DEA64ACA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D23F-AD32-4D80-9FC8-214F555FA430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D124-C225-4DCF-BE0B-58DEA64ACA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D23F-AD32-4D80-9FC8-214F555FA430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D124-C225-4DCF-BE0B-58DEA64ACA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D23F-AD32-4D80-9FC8-214F555FA430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D124-C225-4DCF-BE0B-58DEA64ACA0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D23F-AD32-4D80-9FC8-214F555FA430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D124-C225-4DCF-BE0B-58DEA64ACA0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D23F-AD32-4D80-9FC8-214F555FA430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D124-C225-4DCF-BE0B-58DEA64ACA0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D23F-AD32-4D80-9FC8-214F555FA430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B657D124-C225-4DCF-BE0B-58DEA64ACA0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CC7D23F-AD32-4D80-9FC8-214F555FA430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57D124-C225-4DCF-BE0B-58DEA64ACA0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564904"/>
            <a:ext cx="8686800" cy="1470025"/>
          </a:xfrm>
        </p:spPr>
        <p:txBody>
          <a:bodyPr/>
          <a:lstStyle/>
          <a:p>
            <a:r>
              <a:rPr lang="en-GB" dirty="0"/>
              <a:t>Socio-Cultural Approach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3861048"/>
            <a:ext cx="8001000" cy="533400"/>
          </a:xfrm>
        </p:spPr>
        <p:txBody>
          <a:bodyPr>
            <a:noAutofit/>
          </a:bodyPr>
          <a:lstStyle/>
          <a:p>
            <a:r>
              <a:rPr lang="en-GB" sz="3600" dirty="0"/>
              <a:t>Enculturation</a:t>
            </a:r>
          </a:p>
        </p:txBody>
      </p:sp>
    </p:spTree>
    <p:extLst>
      <p:ext uri="{BB962C8B-B14F-4D97-AF65-F5344CB8AC3E}">
        <p14:creationId xmlns:p14="http://schemas.microsoft.com/office/powerpoint/2010/main" val="228435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Defining ‘enculturation’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0784"/>
            <a:ext cx="4762872" cy="4525963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The process of acquiring a culture’s beliefs, values, attitudes, norms, expectations and language</a:t>
            </a:r>
          </a:p>
          <a:p>
            <a:r>
              <a:rPr lang="en-GB" dirty="0"/>
              <a:t>The process by which children come to bear the knowledge, values and practices of the surrounding cultural environment.</a:t>
            </a:r>
          </a:p>
          <a:p>
            <a:r>
              <a:rPr lang="en-GB" dirty="0"/>
              <a:t>Learning the rules (written and unwritten) about what is acceptable/desirable</a:t>
            </a:r>
          </a:p>
          <a:p>
            <a:r>
              <a:rPr lang="en-GB" dirty="0"/>
              <a:t>Agencies of socialisation/enculturation: gatekeepers; parents, peers, education, media, religion, government</a:t>
            </a:r>
          </a:p>
          <a:p>
            <a:r>
              <a:rPr lang="en-GB" dirty="0"/>
              <a:t>An ongoing process throughout life</a:t>
            </a:r>
          </a:p>
          <a:p>
            <a:r>
              <a:rPr lang="en-GB" dirty="0"/>
              <a:t>Similar to cultural transmission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69D739-AC53-490F-A09E-AF1E3080B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790784"/>
            <a:ext cx="2830878" cy="425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75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Enculturation: The Process of Becoming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4834880" cy="4525963"/>
          </a:xfrm>
        </p:spPr>
        <p:txBody>
          <a:bodyPr/>
          <a:lstStyle/>
          <a:p>
            <a:r>
              <a:rPr lang="en-GB" dirty="0"/>
              <a:t>Rogoff talks about enculturation as the process of becoming as opposed to culture acquisition</a:t>
            </a:r>
          </a:p>
          <a:p>
            <a:r>
              <a:rPr lang="en-GB" dirty="0"/>
              <a:t>as children become enculturated they become increasingly able to participate in more and more activities relating to their culture</a:t>
            </a:r>
          </a:p>
          <a:p>
            <a:r>
              <a:rPr lang="en-GB" dirty="0"/>
              <a:t>we become influenced and primed to behave in certain ways due to our experiences of prior experiences of participation.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A370A5-60B0-49E7-8A41-4254725FBD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20"/>
          <a:stretch/>
        </p:blipFill>
        <p:spPr>
          <a:xfrm>
            <a:off x="5178084" y="2420888"/>
            <a:ext cx="3682752" cy="260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61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Effects of enculturation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17" y="1772816"/>
            <a:ext cx="3441779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On behaviour: </a:t>
            </a:r>
          </a:p>
          <a:p>
            <a:pPr lvl="1"/>
            <a:r>
              <a:rPr lang="en-GB" dirty="0"/>
              <a:t>Food, clothing, musical , leisure time preferences</a:t>
            </a:r>
          </a:p>
          <a:p>
            <a:pPr lvl="1"/>
            <a:r>
              <a:rPr lang="en-GB" dirty="0"/>
              <a:t>community rituals</a:t>
            </a:r>
          </a:p>
          <a:p>
            <a:pPr lvl="1"/>
            <a:r>
              <a:rPr lang="en-GB" dirty="0"/>
              <a:t>language use</a:t>
            </a:r>
          </a:p>
          <a:p>
            <a:r>
              <a:rPr lang="en-GB" dirty="0"/>
              <a:t>On cognition:</a:t>
            </a:r>
          </a:p>
          <a:p>
            <a:pPr lvl="1"/>
            <a:r>
              <a:rPr lang="en-GB" dirty="0"/>
              <a:t>attitudes about social relationships</a:t>
            </a:r>
          </a:p>
          <a:p>
            <a:pPr lvl="1"/>
            <a:r>
              <a:rPr lang="en-GB" dirty="0"/>
              <a:t>stereotypes, including gender roles</a:t>
            </a:r>
          </a:p>
          <a:p>
            <a:pPr lvl="1"/>
            <a:r>
              <a:rPr lang="en-GB" dirty="0"/>
              <a:t>time orientation</a:t>
            </a:r>
          </a:p>
          <a:p>
            <a:pPr lvl="1"/>
            <a:r>
              <a:rPr lang="en-GB" dirty="0"/>
              <a:t>beliefs about health and illness</a:t>
            </a:r>
          </a:p>
          <a:p>
            <a:pPr lvl="1"/>
            <a:r>
              <a:rPr lang="en-GB" dirty="0"/>
              <a:t>morality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08940E-CA50-4C58-831C-0F669608E2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994306"/>
            <a:ext cx="4572000" cy="286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571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How does enculturation occur?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234" y="1916832"/>
            <a:ext cx="4582548" cy="45259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Enculturation can occur directly through explicit instruction; parents, teachers, employers, etc.</a:t>
            </a:r>
          </a:p>
          <a:p>
            <a:r>
              <a:rPr lang="en-GB" dirty="0"/>
              <a:t>Can be through perspective taking, i.e. putting self in the shoes of other group members (Tomasello et al (1993).</a:t>
            </a:r>
          </a:p>
          <a:p>
            <a:r>
              <a:rPr lang="en-GB" dirty="0"/>
              <a:t>Social learning , e.g. observation and imitation</a:t>
            </a:r>
          </a:p>
          <a:p>
            <a:pPr lvl="1"/>
            <a:r>
              <a:rPr lang="en-GB" dirty="0"/>
              <a:t>Participatory learning: children engage in an activity and transfer the learning to later situations.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8BF1C3-09A3-468B-B62D-741A42E1B7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0" r="19600"/>
          <a:stretch/>
        </p:blipFill>
        <p:spPr>
          <a:xfrm>
            <a:off x="5148063" y="2204864"/>
            <a:ext cx="3615095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65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800" dirty="0"/>
              <a:t>SAQ: Study of enculturation:                                    </a:t>
            </a:r>
            <a:r>
              <a:rPr lang="en-GB" sz="4800" dirty="0" err="1"/>
              <a:t>Odden</a:t>
            </a:r>
            <a:r>
              <a:rPr lang="en-GB" sz="4800" dirty="0"/>
              <a:t> and </a:t>
            </a:r>
            <a:r>
              <a:rPr lang="en-GB" sz="4800" dirty="0" err="1"/>
              <a:t>Rochat</a:t>
            </a:r>
            <a:r>
              <a:rPr lang="en-GB" sz="4800" dirty="0"/>
              <a:t> (2004)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1520" y="1772816"/>
            <a:ext cx="4094106" cy="4525963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An ethnographic approach is taken</a:t>
            </a:r>
          </a:p>
          <a:p>
            <a:r>
              <a:rPr lang="en-GB" dirty="0"/>
              <a:t>The study examines the enculturation of children in a rural village in Samoa</a:t>
            </a:r>
          </a:p>
          <a:p>
            <a:r>
              <a:rPr lang="en-GB" dirty="0"/>
              <a:t>The authors were interested in the idea of ‘participatory learning’ through which children become active participants in their cultural environment</a:t>
            </a:r>
          </a:p>
          <a:p>
            <a:pPr lvl="1"/>
            <a:r>
              <a:rPr lang="en-GB" dirty="0"/>
              <a:t>Learning that occurs as a result of increasing participation in culturally specific everyday activities of a given society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13F29A-1842-4360-89DE-BBF07CB7C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194" y="1772816"/>
            <a:ext cx="4121286" cy="274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210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did they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4402832" cy="45259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Longitudinal study (2 years) of enculturation of 50 children in rural Samoa through interviews and naturalistic observations.</a:t>
            </a:r>
          </a:p>
          <a:p>
            <a:pPr lvl="1"/>
            <a:r>
              <a:rPr lang="en-GB" dirty="0"/>
              <a:t>28 children aged 4-12</a:t>
            </a:r>
          </a:p>
          <a:p>
            <a:pPr lvl="1"/>
            <a:r>
              <a:rPr lang="en-GB" dirty="0"/>
              <a:t>22 5-12 year old boys and their male relatives were studied to see how they learnt to fish.</a:t>
            </a:r>
          </a:p>
          <a:p>
            <a:r>
              <a:rPr lang="en-GB" dirty="0"/>
              <a:t>152 parent-belief questionnaires plus numerous semi structured interviews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0B83E0-1E97-451A-9C9B-EA224F073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432" y="1916831"/>
            <a:ext cx="339447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35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F2E0E-CCF9-4E43-96E8-3B34C474B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EE3A9-863B-4755-9213-5CEFCBB1F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406" y="1916832"/>
            <a:ext cx="3106688" cy="45259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to explore what the children understood about the chief system (e.g. their understanding of rank, hierarchy and status) </a:t>
            </a:r>
          </a:p>
          <a:p>
            <a:r>
              <a:rPr lang="en-GB" dirty="0"/>
              <a:t>and how they learnt subsistence skills such as fishing and domestic tasks/chores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854019-5C9E-48F4-88CF-91EE30D7C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987" y="2204864"/>
            <a:ext cx="5380423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793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</a:t>
            </a:r>
            <a:r>
              <a:rPr lang="en-GB" b="1" dirty="0"/>
              <a:t>Fishing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4114800" cy="4525963"/>
          </a:xfrm>
        </p:spPr>
        <p:txBody>
          <a:bodyPr>
            <a:noAutofit/>
          </a:bodyPr>
          <a:lstStyle/>
          <a:p>
            <a:r>
              <a:rPr lang="en-GB" sz="2200" dirty="0"/>
              <a:t>50 examples of children watching adults as they fished</a:t>
            </a:r>
          </a:p>
          <a:p>
            <a:r>
              <a:rPr lang="en-GB" sz="2200" dirty="0"/>
              <a:t>only one example of an adult inviting a child to take a turn.</a:t>
            </a:r>
          </a:p>
          <a:p>
            <a:r>
              <a:rPr lang="en-GB" sz="2200" dirty="0"/>
              <a:t>Some of the children who could fish fairly well revealed that they learnt by watching skilled adults and borrowing their equipment to practice by themselves.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4BA8AD-3120-4D04-A8AB-15726FC702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844824"/>
            <a:ext cx="3242861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259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6C6A0-1BDC-421E-8CA8-68EE036EE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</a:t>
            </a:r>
            <a:r>
              <a:rPr lang="en-GB" b="1" dirty="0"/>
              <a:t>The chief system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0C2D9-5A0C-4F79-A492-D19487BE4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970784" cy="4525963"/>
          </a:xfrm>
        </p:spPr>
        <p:txBody>
          <a:bodyPr>
            <a:normAutofit/>
          </a:bodyPr>
          <a:lstStyle/>
          <a:p>
            <a:r>
              <a:rPr lang="en-GB" sz="2200" dirty="0"/>
              <a:t>Samoan communities are rigidly ordered by rank with villages chiefs (Matai) being important authority figures. </a:t>
            </a:r>
            <a:endParaRPr lang="en-GB" sz="2200" b="1" dirty="0"/>
          </a:p>
          <a:p>
            <a:r>
              <a:rPr lang="en-GB" sz="2200" dirty="0"/>
              <a:t>Interviews: even young children became knowledgeable about the chief system, (e.g. who drinks first at kava ceremonies) via, observation of social gatherings and listening into adult conversations. </a:t>
            </a:r>
          </a:p>
          <a:p>
            <a:endParaRPr lang="en-GB" sz="2200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46F398-05C3-4C1E-899C-90CE70477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7" y="1772815"/>
            <a:ext cx="4081263" cy="435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81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C11E3-6808-497F-9196-515E1592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Overall finding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B7B81-6C9C-4375-A144-8CE86375F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824"/>
            <a:ext cx="3394720" cy="4525963"/>
          </a:xfrm>
        </p:spPr>
        <p:txBody>
          <a:bodyPr>
            <a:normAutofit/>
          </a:bodyPr>
          <a:lstStyle/>
          <a:p>
            <a:r>
              <a:rPr lang="en-GB" dirty="0"/>
              <a:t>Children are voluntary, casual and peripheral observers</a:t>
            </a:r>
          </a:p>
          <a:p>
            <a:r>
              <a:rPr lang="en-GB" dirty="0"/>
              <a:t>They have little direct involvement in adult activities</a:t>
            </a:r>
          </a:p>
          <a:p>
            <a:r>
              <a:rPr lang="en-GB" dirty="0"/>
              <a:t>they learn their culture by observation and imitation</a:t>
            </a:r>
          </a:p>
          <a:p>
            <a:r>
              <a:rPr lang="en-GB" dirty="0"/>
              <a:t>not through direct instruction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FCE08B-AD35-444A-938C-13B0CAA5AC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r="7475"/>
          <a:stretch/>
        </p:blipFill>
        <p:spPr>
          <a:xfrm>
            <a:off x="4170353" y="1988840"/>
            <a:ext cx="4496367" cy="396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53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Observation is a potent and central mechanism in enculturation </a:t>
            </a:r>
          </a:p>
          <a:p>
            <a:r>
              <a:rPr lang="en-GB" dirty="0"/>
              <a:t>Children are able to learn values, practices and beliefs, without social scaffolding or intense instruction</a:t>
            </a:r>
          </a:p>
          <a:p>
            <a:r>
              <a:rPr lang="en-GB" dirty="0"/>
              <a:t>Previous focus on the participation aspect has overlooked the role of observational learning.</a:t>
            </a:r>
          </a:p>
          <a:p>
            <a:r>
              <a:rPr lang="en-GB" dirty="0"/>
              <a:t>Education of children from non-Western backgrounds should take account of the needs of such children who may lack the skills to make progress in ways other than via observation; </a:t>
            </a:r>
          </a:p>
          <a:p>
            <a:pPr lvl="1"/>
            <a:r>
              <a:rPr lang="en-GB" dirty="0"/>
              <a:t>teaching strategies need to be differentiated accordingly</a:t>
            </a:r>
          </a:p>
        </p:txBody>
      </p:sp>
    </p:spTree>
    <p:extLst>
      <p:ext uri="{BB962C8B-B14F-4D97-AF65-F5344CB8AC3E}">
        <p14:creationId xmlns:p14="http://schemas.microsoft.com/office/powerpoint/2010/main" val="3554468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65B80E-DB85-4455-B026-EC0B80985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Linking </a:t>
            </a:r>
            <a:r>
              <a:rPr lang="en-GB" dirty="0" err="1"/>
              <a:t>Odden</a:t>
            </a:r>
            <a:r>
              <a:rPr lang="en-GB" dirty="0"/>
              <a:t> and </a:t>
            </a:r>
            <a:r>
              <a:rPr lang="en-GB" dirty="0" err="1"/>
              <a:t>Rochat</a:t>
            </a:r>
            <a:r>
              <a:rPr lang="en-GB" dirty="0"/>
              <a:t> to Enculturation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9D5270-4072-42B2-B2B3-9BAAFE20F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This study demonstrates enculturation as …</a:t>
            </a:r>
          </a:p>
          <a:p>
            <a:r>
              <a:rPr lang="en-GB" dirty="0"/>
              <a:t>children successfully acquired culturally relevant skills (fishing) and abstract cultural knowledge (about the chief system) through observation and imitation.</a:t>
            </a:r>
          </a:p>
          <a:p>
            <a:r>
              <a:rPr lang="en-GB" dirty="0"/>
              <a:t>over-hearing was deemed culturally appropriate and children learnt from watching and listening to adults. </a:t>
            </a:r>
          </a:p>
          <a:p>
            <a:r>
              <a:rPr lang="en-GB" dirty="0"/>
              <a:t>due to Samoa’s rigidly ordered social hierarchies, adult/child communication is more limited than in many Western contexts meaning enculturation is more indirect. 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6463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F2CE8-62EE-4249-B95B-368B68BF6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This shows that 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64A41-0FD3-4AEA-950A-84D28FCCD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way enculturation happens depends on cultural beliefs and values governing relationships between adults and children.</a:t>
            </a:r>
          </a:p>
          <a:p>
            <a:r>
              <a:rPr lang="en-GB" dirty="0"/>
              <a:t>Samoan adults clearly have an important role to play in helping children become enculturated as they do in non-Western societies; however children learn in ways which are more passive and place them at the periphery of social gatherings, rather than centre stage as is often the case in more child-centric Western households.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36294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Decatur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F4680B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TM01790490[[fn=Decatur]]</Template>
  <TotalTime>4208</TotalTime>
  <Words>795</Words>
  <Application>Microsoft Office PowerPoint</Application>
  <PresentationFormat>On-screen Show (4:3)</PresentationFormat>
  <Paragraphs>68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Bodoni MT Condensed</vt:lpstr>
      <vt:lpstr>Courier New</vt:lpstr>
      <vt:lpstr>Franklin Gothic Book</vt:lpstr>
      <vt:lpstr>Wingdings</vt:lpstr>
      <vt:lpstr>Decatur</vt:lpstr>
      <vt:lpstr>Socio-Cultural Approach</vt:lpstr>
      <vt:lpstr>Defining ‘enculturation’</vt:lpstr>
      <vt:lpstr>Enculturation: The Process of Becoming</vt:lpstr>
      <vt:lpstr>Effects of enculturation</vt:lpstr>
      <vt:lpstr>How does enculturation occur?</vt:lpstr>
      <vt:lpstr>SAQ: Study of enculturation:                                    Odden and Rochat (2004)</vt:lpstr>
      <vt:lpstr>What did they do?</vt:lpstr>
      <vt:lpstr>The Aim</vt:lpstr>
      <vt:lpstr>Findings: Fishing</vt:lpstr>
      <vt:lpstr>Findings: The chief system</vt:lpstr>
      <vt:lpstr>Overall finding</vt:lpstr>
      <vt:lpstr>Conclusions</vt:lpstr>
      <vt:lpstr>Linking Odden and Rochat to Enculturation</vt:lpstr>
      <vt:lpstr>This shows that 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Socio-cultural Approach</dc:title>
  <dc:creator>Amanda Wood (AJW)</dc:creator>
  <cp:lastModifiedBy>mandy wood</cp:lastModifiedBy>
  <cp:revision>17</cp:revision>
  <dcterms:created xsi:type="dcterms:W3CDTF">2018-09-03T22:24:11Z</dcterms:created>
  <dcterms:modified xsi:type="dcterms:W3CDTF">2019-10-30T20:06:45Z</dcterms:modified>
</cp:coreProperties>
</file>