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56" r:id="rId2"/>
    <p:sldId id="257" r:id="rId3"/>
    <p:sldId id="264" r:id="rId4"/>
    <p:sldId id="265" r:id="rId5"/>
    <p:sldId id="266" r:id="rId6"/>
    <p:sldId id="263" r:id="rId7"/>
    <p:sldId id="258" r:id="rId8"/>
    <p:sldId id="259" r:id="rId9"/>
    <p:sldId id="276" r:id="rId10"/>
    <p:sldId id="277" r:id="rId11"/>
    <p:sldId id="268" r:id="rId12"/>
    <p:sldId id="269" r:id="rId13"/>
    <p:sldId id="260" r:id="rId14"/>
    <p:sldId id="267" r:id="rId15"/>
    <p:sldId id="261" r:id="rId16"/>
    <p:sldId id="262" r:id="rId17"/>
    <p:sldId id="270" r:id="rId18"/>
    <p:sldId id="271" r:id="rId19"/>
    <p:sldId id="272" r:id="rId20"/>
    <p:sldId id="274" r:id="rId21"/>
    <p:sldId id="278" r:id="rId22"/>
    <p:sldId id="279" r:id="rId23"/>
    <p:sldId id="28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65" autoAdjust="0"/>
    <p:restoredTop sz="94660"/>
  </p:normalViewPr>
  <p:slideViewPr>
    <p:cSldViewPr>
      <p:cViewPr varScale="1">
        <p:scale>
          <a:sx n="52" d="100"/>
          <a:sy n="52" d="100"/>
        </p:scale>
        <p:origin x="1434"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FEE4E7A8-2EB7-4701-8621-926EB3F7E313}" type="datetimeFigureOut">
              <a:rPr lang="en-GB" smtClean="0"/>
              <a:t>31/10/2019</a:t>
            </a:fld>
            <a:endParaRPr lang="en-GB"/>
          </a:p>
        </p:txBody>
      </p:sp>
      <p:sp>
        <p:nvSpPr>
          <p:cNvPr id="5" name="Footer Placeholder 4"/>
          <p:cNvSpPr>
            <a:spLocks noGrp="1"/>
          </p:cNvSpPr>
          <p:nvPr>
            <p:ph type="ftr" sz="quarter" idx="11"/>
          </p:nvPr>
        </p:nvSpPr>
        <p:spPr/>
        <p:txBody>
          <a:bodyPr/>
          <a:lstStyle/>
          <a:p>
            <a:endParaRPr lang="en-GB"/>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A60483DE-3561-407D-8D84-9ADDAA0C6A59}" type="slidenum">
              <a:rPr lang="en-GB" smtClean="0"/>
              <a:t>‹#›</a:t>
            </a:fld>
            <a:endParaRPr lang="en-GB"/>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E4E7A8-2EB7-4701-8621-926EB3F7E313}" type="datetimeFigureOut">
              <a:rPr lang="en-GB" smtClean="0"/>
              <a:t>31/10/2019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0483DE-3561-407D-8D84-9ADDAA0C6A59}"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FEE4E7A8-2EB7-4701-8621-926EB3F7E313}" type="datetimeFigureOut">
              <a:rPr lang="en-GB" smtClean="0"/>
              <a:t>31/10/2019</a:t>
            </a:fld>
            <a:endParaRPr lang="en-GB"/>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0483DE-3561-407D-8D84-9ADDAA0C6A59}" type="slidenum">
              <a:rPr lang="en-GB" smtClean="0"/>
              <a:t>‹#›</a:t>
            </a:fld>
            <a:endParaRPr lang="en-GB"/>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a:t>Click to edit Master title style</a:t>
            </a:r>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EE4E7A8-2EB7-4701-8621-926EB3F7E313}" type="datetimeFigureOut">
              <a:rPr lang="en-GB" smtClean="0"/>
              <a:t>31/10/2019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0483DE-3561-407D-8D84-9ADDAA0C6A59}"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EE4E7A8-2EB7-4701-8621-926EB3F7E313}" type="datetimeFigureOut">
              <a:rPr lang="en-GB" smtClean="0"/>
              <a:t>31/10/2019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60483DE-3561-407D-8D84-9ADDAA0C6A59}"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EE4E7A8-2EB7-4701-8621-926EB3F7E313}" type="datetimeFigureOut">
              <a:rPr lang="en-GB" smtClean="0"/>
              <a:t>31/10/2019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60483DE-3561-407D-8D84-9ADDAA0C6A59}"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FEE4E7A8-2EB7-4701-8621-926EB3F7E313}" type="datetimeFigureOut">
              <a:rPr lang="en-GB" smtClean="0"/>
              <a:t>31/10/2019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60483DE-3561-407D-8D84-9ADDAA0C6A59}"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EE4E7A8-2EB7-4701-8621-926EB3F7E313}" type="datetimeFigureOut">
              <a:rPr lang="en-GB" smtClean="0"/>
              <a:t>31/10/2019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0483DE-3561-407D-8D84-9ADDAA0C6A59}" type="slidenum">
              <a:rPr lang="en-GB" smtClean="0"/>
              <a:t>‹#›</a:t>
            </a:fld>
            <a:endParaRPr lang="en-GB"/>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p:txBody>
          <a:bodyPr/>
          <a:lstStyle/>
          <a:p>
            <a:fld id="{FEE4E7A8-2EB7-4701-8621-926EB3F7E313}" type="datetimeFigureOut">
              <a:rPr lang="en-GB" smtClean="0"/>
              <a:t>31/10/2019</a:t>
            </a:fld>
            <a:endParaRPr lang="en-GB"/>
          </a:p>
        </p:txBody>
      </p:sp>
      <p:sp>
        <p:nvSpPr>
          <p:cNvPr id="7" name="Slide Number Placeholder 6"/>
          <p:cNvSpPr>
            <a:spLocks noGrp="1"/>
          </p:cNvSpPr>
          <p:nvPr>
            <p:ph type="sldNum" sz="quarter" idx="12"/>
          </p:nvPr>
        </p:nvSpPr>
        <p:spPr/>
        <p:txBody>
          <a:bodyPr/>
          <a:lstStyle/>
          <a:p>
            <a:fld id="{A60483DE-3561-407D-8D84-9ADDAA0C6A59}" type="slidenum">
              <a:rPr lang="en-GB" smtClean="0"/>
              <a:t>‹#›</a:t>
            </a:fld>
            <a:endParaRPr lang="en-GB"/>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GB"/>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E4E7A8-2EB7-4701-8621-926EB3F7E313}" type="datetimeFigureOut">
              <a:rPr lang="en-GB" smtClean="0"/>
              <a:t>31/10/2019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0483DE-3561-407D-8D84-9ADDAA0C6A59}"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E4E7A8-2EB7-4701-8621-926EB3F7E313}" type="datetimeFigureOut">
              <a:rPr lang="en-GB" smtClean="0"/>
              <a:t>31/10/2019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0483DE-3561-407D-8D84-9ADDAA0C6A59}"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FEE4E7A8-2EB7-4701-8621-926EB3F7E313}" type="datetimeFigureOut">
              <a:rPr lang="en-GB" smtClean="0"/>
              <a:t>31/10/2019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A60483DE-3561-407D-8D84-9ADDAA0C6A59}" type="slidenum">
              <a:rPr lang="en-GB" smtClean="0"/>
              <a:t>‹#›</a:t>
            </a:fld>
            <a:endParaRPr lang="en-GB"/>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Autofit/>
          </a:bodyPr>
          <a:lstStyle/>
          <a:p>
            <a:r>
              <a:rPr lang="en-GB" sz="2800" b="1" dirty="0"/>
              <a:t>Acculturation</a:t>
            </a:r>
          </a:p>
        </p:txBody>
      </p:sp>
      <p:sp>
        <p:nvSpPr>
          <p:cNvPr id="2" name="Title 1"/>
          <p:cNvSpPr>
            <a:spLocks noGrp="1"/>
          </p:cNvSpPr>
          <p:nvPr>
            <p:ph type="ctrTitle"/>
          </p:nvPr>
        </p:nvSpPr>
        <p:spPr/>
        <p:txBody>
          <a:bodyPr>
            <a:normAutofit/>
          </a:bodyPr>
          <a:lstStyle/>
          <a:p>
            <a:pPr algn="l"/>
            <a:r>
              <a:rPr lang="en-GB" sz="2400" b="1" dirty="0"/>
              <a:t>Socio-cultural Approach: </a:t>
            </a:r>
            <a:r>
              <a:rPr lang="en-GB" sz="2400" dirty="0"/>
              <a:t>Cultural Influences on Individual Attitudes, Identity and Behaviours</a:t>
            </a:r>
          </a:p>
        </p:txBody>
      </p:sp>
    </p:spTree>
    <p:extLst>
      <p:ext uri="{BB962C8B-B14F-4D97-AF65-F5344CB8AC3E}">
        <p14:creationId xmlns:p14="http://schemas.microsoft.com/office/powerpoint/2010/main" val="34066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Acculturation</a:t>
            </a:r>
          </a:p>
        </p:txBody>
      </p:sp>
      <p:sp>
        <p:nvSpPr>
          <p:cNvPr id="3" name="Content Placeholder 2"/>
          <p:cNvSpPr>
            <a:spLocks noGrp="1"/>
          </p:cNvSpPr>
          <p:nvPr>
            <p:ph idx="1"/>
          </p:nvPr>
        </p:nvSpPr>
        <p:spPr>
          <a:xfrm>
            <a:off x="179512" y="1736575"/>
            <a:ext cx="5400600" cy="5105400"/>
          </a:xfrm>
        </p:spPr>
        <p:txBody>
          <a:bodyPr>
            <a:normAutofit fontScale="92500"/>
          </a:bodyPr>
          <a:lstStyle/>
          <a:p>
            <a:r>
              <a:rPr lang="en-GB" dirty="0"/>
              <a:t>the meeting of cultures and the resulting changes</a:t>
            </a:r>
          </a:p>
          <a:p>
            <a:r>
              <a:rPr lang="en-GB" dirty="0"/>
              <a:t>A process of social, psychological, and cultural change stemming from blending of cultures</a:t>
            </a:r>
          </a:p>
          <a:p>
            <a:r>
              <a:rPr lang="en-GB" dirty="0"/>
              <a:t>effects can be seen…</a:t>
            </a:r>
          </a:p>
          <a:p>
            <a:pPr lvl="1"/>
            <a:r>
              <a:rPr lang="en-GB" dirty="0"/>
              <a:t>at different levels, e.g. societal and individual</a:t>
            </a:r>
          </a:p>
          <a:p>
            <a:pPr lvl="1"/>
            <a:r>
              <a:rPr lang="en-GB" dirty="0"/>
              <a:t>in the original (native) and newly adopted (host) cultures.</a:t>
            </a:r>
          </a:p>
          <a:p>
            <a:r>
              <a:rPr lang="en-GB" dirty="0"/>
              <a:t>As enculturation is used to describe the process of first-culture learning, acculturation can be thought of as second-culture learning. </a:t>
            </a:r>
          </a:p>
          <a:p>
            <a:pPr lvl="1"/>
            <a:endParaRPr lang="en-GB" dirty="0"/>
          </a:p>
        </p:txBody>
      </p:sp>
      <p:pic>
        <p:nvPicPr>
          <p:cNvPr id="5" name="Picture 4">
            <a:extLst>
              <a:ext uri="{FF2B5EF4-FFF2-40B4-BE49-F238E27FC236}">
                <a16:creationId xmlns:a16="http://schemas.microsoft.com/office/drawing/2014/main" id="{63A5EA6D-9696-44D4-BA1E-B7B0D791B85B}"/>
              </a:ext>
            </a:extLst>
          </p:cNvPr>
          <p:cNvPicPr>
            <a:picLocks noChangeAspect="1"/>
          </p:cNvPicPr>
          <p:nvPr/>
        </p:nvPicPr>
        <p:blipFill rotWithShape="1">
          <a:blip r:embed="rId2">
            <a:extLst>
              <a:ext uri="{28A0092B-C50C-407E-A947-70E740481C1C}">
                <a14:useLocalDpi xmlns:a14="http://schemas.microsoft.com/office/drawing/2010/main" val="0"/>
              </a:ext>
            </a:extLst>
          </a:blip>
          <a:srcRect t="30155"/>
          <a:stretch/>
        </p:blipFill>
        <p:spPr>
          <a:xfrm>
            <a:off x="5295900" y="1764161"/>
            <a:ext cx="3242690" cy="3393031"/>
          </a:xfrm>
          <a:prstGeom prst="rect">
            <a:avLst/>
          </a:prstGeom>
        </p:spPr>
      </p:pic>
    </p:spTree>
    <p:extLst>
      <p:ext uri="{BB962C8B-B14F-4D97-AF65-F5344CB8AC3E}">
        <p14:creationId xmlns:p14="http://schemas.microsoft.com/office/powerpoint/2010/main" val="4104146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Formal definitions</a:t>
            </a:r>
          </a:p>
        </p:txBody>
      </p:sp>
      <p:sp>
        <p:nvSpPr>
          <p:cNvPr id="3" name="Content Placeholder 2"/>
          <p:cNvSpPr>
            <a:spLocks noGrp="1"/>
          </p:cNvSpPr>
          <p:nvPr>
            <p:ph idx="1"/>
          </p:nvPr>
        </p:nvSpPr>
        <p:spPr>
          <a:xfrm>
            <a:off x="257808" y="1736575"/>
            <a:ext cx="4834880" cy="5105400"/>
          </a:xfrm>
        </p:spPr>
        <p:txBody>
          <a:bodyPr>
            <a:normAutofit fontScale="92500" lnSpcReduction="10000"/>
          </a:bodyPr>
          <a:lstStyle/>
          <a:p>
            <a:r>
              <a:rPr lang="en-GB" dirty="0"/>
              <a:t>Those phenomena that result when groups of individuals having different cultures come into continuous first-hand contact with subsequent changes in the original culture patterns of either or both groups (Redfield </a:t>
            </a:r>
            <a:r>
              <a:rPr lang="en-GB" i="1" dirty="0"/>
              <a:t>et al. </a:t>
            </a:r>
            <a:r>
              <a:rPr lang="en-GB" dirty="0"/>
              <a:t>1936)</a:t>
            </a:r>
          </a:p>
          <a:p>
            <a:r>
              <a:rPr lang="en-GB" dirty="0"/>
              <a:t>The progressive adoption of elements of a foreign culture (ideas, words, values, norms, behaviours, institutions) by persons, groups or classes of a given culture. (International Organisation for Migration 2004)</a:t>
            </a:r>
          </a:p>
        </p:txBody>
      </p:sp>
      <p:pic>
        <p:nvPicPr>
          <p:cNvPr id="5" name="Picture 4">
            <a:extLst>
              <a:ext uri="{FF2B5EF4-FFF2-40B4-BE49-F238E27FC236}">
                <a16:creationId xmlns:a16="http://schemas.microsoft.com/office/drawing/2014/main" id="{A573B622-C22B-41D9-934C-1DECAA2633A9}"/>
              </a:ext>
            </a:extLst>
          </p:cNvPr>
          <p:cNvPicPr>
            <a:picLocks noChangeAspect="1"/>
          </p:cNvPicPr>
          <p:nvPr/>
        </p:nvPicPr>
        <p:blipFill rotWithShape="1">
          <a:blip r:embed="rId2">
            <a:extLst>
              <a:ext uri="{28A0092B-C50C-407E-A947-70E740481C1C}">
                <a14:useLocalDpi xmlns:a14="http://schemas.microsoft.com/office/drawing/2010/main" val="0"/>
              </a:ext>
            </a:extLst>
          </a:blip>
          <a:srcRect l="31161"/>
          <a:stretch/>
        </p:blipFill>
        <p:spPr>
          <a:xfrm>
            <a:off x="5092688" y="1988840"/>
            <a:ext cx="3707904" cy="3578948"/>
          </a:xfrm>
          <a:prstGeom prst="rect">
            <a:avLst/>
          </a:prstGeom>
        </p:spPr>
      </p:pic>
    </p:spTree>
    <p:extLst>
      <p:ext uri="{BB962C8B-B14F-4D97-AF65-F5344CB8AC3E}">
        <p14:creationId xmlns:p14="http://schemas.microsoft.com/office/powerpoint/2010/main" val="199538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Problems with these definitions</a:t>
            </a:r>
          </a:p>
        </p:txBody>
      </p:sp>
      <p:sp>
        <p:nvSpPr>
          <p:cNvPr id="3" name="Content Placeholder 2"/>
          <p:cNvSpPr>
            <a:spLocks noGrp="1"/>
          </p:cNvSpPr>
          <p:nvPr>
            <p:ph idx="1"/>
          </p:nvPr>
        </p:nvSpPr>
        <p:spPr>
          <a:xfrm>
            <a:off x="457200" y="1752600"/>
            <a:ext cx="7859216" cy="4373563"/>
          </a:xfrm>
        </p:spPr>
        <p:txBody>
          <a:bodyPr/>
          <a:lstStyle/>
          <a:p>
            <a:r>
              <a:rPr lang="en-GB" dirty="0"/>
              <a:t>IOM misses the idea that people might reject or resist certain aspects of the host culture and this is as interesting as adoption of elements.</a:t>
            </a:r>
          </a:p>
        </p:txBody>
      </p:sp>
      <p:pic>
        <p:nvPicPr>
          <p:cNvPr id="7" name="Picture 6">
            <a:extLst>
              <a:ext uri="{FF2B5EF4-FFF2-40B4-BE49-F238E27FC236}">
                <a16:creationId xmlns:a16="http://schemas.microsoft.com/office/drawing/2014/main" id="{33809CC2-834A-402F-B718-A9918182FD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5552" y="3066116"/>
            <a:ext cx="5092895" cy="3358358"/>
          </a:xfrm>
          <a:prstGeom prst="rect">
            <a:avLst/>
          </a:prstGeom>
        </p:spPr>
      </p:pic>
    </p:spTree>
    <p:extLst>
      <p:ext uri="{BB962C8B-B14F-4D97-AF65-F5344CB8AC3E}">
        <p14:creationId xmlns:p14="http://schemas.microsoft.com/office/powerpoint/2010/main" val="3252982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Similar concepts</a:t>
            </a:r>
          </a:p>
        </p:txBody>
      </p:sp>
      <p:sp>
        <p:nvSpPr>
          <p:cNvPr id="3" name="Content Placeholder 2"/>
          <p:cNvSpPr>
            <a:spLocks noGrp="1"/>
          </p:cNvSpPr>
          <p:nvPr>
            <p:ph idx="1"/>
          </p:nvPr>
        </p:nvSpPr>
        <p:spPr>
          <a:xfrm>
            <a:off x="457200" y="1752600"/>
            <a:ext cx="3178696" cy="4916760"/>
          </a:xfrm>
        </p:spPr>
        <p:txBody>
          <a:bodyPr>
            <a:normAutofit/>
          </a:bodyPr>
          <a:lstStyle/>
          <a:p>
            <a:r>
              <a:rPr lang="en-GB" dirty="0"/>
              <a:t>Bi-culturalism</a:t>
            </a:r>
          </a:p>
          <a:p>
            <a:r>
              <a:rPr lang="en-GB" dirty="0"/>
              <a:t>Multiculturalism</a:t>
            </a:r>
          </a:p>
          <a:p>
            <a:r>
              <a:rPr lang="en-GB" dirty="0"/>
              <a:t>Neoculturation</a:t>
            </a:r>
          </a:p>
          <a:p>
            <a:r>
              <a:rPr lang="en-GB" dirty="0"/>
              <a:t>Integration</a:t>
            </a:r>
          </a:p>
          <a:p>
            <a:r>
              <a:rPr lang="en-GB" dirty="0"/>
              <a:t>Resocialisation</a:t>
            </a:r>
          </a:p>
          <a:p>
            <a:r>
              <a:rPr lang="en-GB" dirty="0"/>
              <a:t>Ethnic identity</a:t>
            </a:r>
          </a:p>
          <a:p>
            <a:r>
              <a:rPr lang="en-GB" dirty="0"/>
              <a:t>Globalisation</a:t>
            </a:r>
          </a:p>
          <a:p>
            <a:r>
              <a:rPr lang="en-GB" dirty="0"/>
              <a:t>‘Westernisation’</a:t>
            </a:r>
          </a:p>
          <a:p>
            <a:r>
              <a:rPr lang="en-GB" dirty="0"/>
              <a:t>‘Coca-</a:t>
            </a:r>
            <a:r>
              <a:rPr lang="en-GB" dirty="0" err="1"/>
              <a:t>colanization</a:t>
            </a:r>
            <a:r>
              <a:rPr lang="en-GB" dirty="0"/>
              <a:t>’</a:t>
            </a:r>
          </a:p>
        </p:txBody>
      </p:sp>
      <p:pic>
        <p:nvPicPr>
          <p:cNvPr id="5" name="Picture 4">
            <a:extLst>
              <a:ext uri="{FF2B5EF4-FFF2-40B4-BE49-F238E27FC236}">
                <a16:creationId xmlns:a16="http://schemas.microsoft.com/office/drawing/2014/main" id="{B1A33C5F-F0A1-4F5E-B13D-5E1821F07AFD}"/>
              </a:ext>
            </a:extLst>
          </p:cNvPr>
          <p:cNvPicPr>
            <a:picLocks noChangeAspect="1"/>
          </p:cNvPicPr>
          <p:nvPr/>
        </p:nvPicPr>
        <p:blipFill rotWithShape="1">
          <a:blip r:embed="rId2">
            <a:extLst>
              <a:ext uri="{28A0092B-C50C-407E-A947-70E740481C1C}">
                <a14:useLocalDpi xmlns:a14="http://schemas.microsoft.com/office/drawing/2010/main" val="0"/>
              </a:ext>
            </a:extLst>
          </a:blip>
          <a:srcRect t="1357" r="9661" b="1357"/>
          <a:stretch/>
        </p:blipFill>
        <p:spPr>
          <a:xfrm>
            <a:off x="3635896" y="1916832"/>
            <a:ext cx="4903830" cy="3847188"/>
          </a:xfrm>
          <a:prstGeom prst="rect">
            <a:avLst/>
          </a:prstGeom>
        </p:spPr>
      </p:pic>
    </p:spTree>
    <p:extLst>
      <p:ext uri="{BB962C8B-B14F-4D97-AF65-F5344CB8AC3E}">
        <p14:creationId xmlns:p14="http://schemas.microsoft.com/office/powerpoint/2010/main" val="2005721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Primary interests in Acculturation Psychology</a:t>
            </a:r>
          </a:p>
        </p:txBody>
      </p:sp>
      <p:sp>
        <p:nvSpPr>
          <p:cNvPr id="3" name="Content Placeholder 2"/>
          <p:cNvSpPr>
            <a:spLocks noGrp="1"/>
          </p:cNvSpPr>
          <p:nvPr>
            <p:ph idx="1"/>
          </p:nvPr>
        </p:nvSpPr>
        <p:spPr>
          <a:xfrm>
            <a:off x="25760" y="1794024"/>
            <a:ext cx="4391416" cy="4916760"/>
          </a:xfrm>
        </p:spPr>
        <p:txBody>
          <a:bodyPr>
            <a:normAutofit/>
          </a:bodyPr>
          <a:lstStyle/>
          <a:p>
            <a:r>
              <a:rPr lang="en-GB" dirty="0"/>
              <a:t>What happens when people take the behavioural repertoire they have learnt in their native culture to a different cultural context?</a:t>
            </a:r>
          </a:p>
          <a:p>
            <a:r>
              <a:rPr lang="en-GB" dirty="0"/>
              <a:t>What are the possibilities?</a:t>
            </a:r>
          </a:p>
          <a:p>
            <a:pPr lvl="1"/>
            <a:r>
              <a:rPr lang="en-GB" dirty="0"/>
              <a:t>They don’t change and become maladapted</a:t>
            </a:r>
          </a:p>
          <a:p>
            <a:pPr lvl="1"/>
            <a:r>
              <a:rPr lang="en-GB" dirty="0"/>
              <a:t>They change and become adapted</a:t>
            </a:r>
          </a:p>
          <a:p>
            <a:pPr lvl="1"/>
            <a:r>
              <a:rPr lang="en-GB" dirty="0"/>
              <a:t>Some behaviours change and some don’t!</a:t>
            </a:r>
          </a:p>
        </p:txBody>
      </p:sp>
      <p:pic>
        <p:nvPicPr>
          <p:cNvPr id="5" name="Picture 4">
            <a:extLst>
              <a:ext uri="{FF2B5EF4-FFF2-40B4-BE49-F238E27FC236}">
                <a16:creationId xmlns:a16="http://schemas.microsoft.com/office/drawing/2014/main" id="{7F8D10FB-FF4E-4D0B-8A33-273FAC5B89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6825" y="2204864"/>
            <a:ext cx="3959975" cy="2448272"/>
          </a:xfrm>
          <a:prstGeom prst="rect">
            <a:avLst/>
          </a:prstGeom>
        </p:spPr>
      </p:pic>
    </p:spTree>
    <p:extLst>
      <p:ext uri="{BB962C8B-B14F-4D97-AF65-F5344CB8AC3E}">
        <p14:creationId xmlns:p14="http://schemas.microsoft.com/office/powerpoint/2010/main" val="2675303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What is affected by acculturation?</a:t>
            </a:r>
          </a:p>
        </p:txBody>
      </p:sp>
      <p:sp>
        <p:nvSpPr>
          <p:cNvPr id="3" name="Content Placeholder 2"/>
          <p:cNvSpPr>
            <a:spLocks noGrp="1"/>
          </p:cNvSpPr>
          <p:nvPr>
            <p:ph idx="1"/>
          </p:nvPr>
        </p:nvSpPr>
        <p:spPr>
          <a:xfrm>
            <a:off x="107504" y="1892897"/>
            <a:ext cx="4031940" cy="4752528"/>
          </a:xfrm>
        </p:spPr>
        <p:txBody>
          <a:bodyPr>
            <a:normAutofit fontScale="92500" lnSpcReduction="20000"/>
          </a:bodyPr>
          <a:lstStyle/>
          <a:p>
            <a:r>
              <a:rPr lang="en-GB" b="1" dirty="0"/>
              <a:t>Group level:  </a:t>
            </a:r>
            <a:r>
              <a:rPr lang="en-GB" dirty="0"/>
              <a:t>customs, religious practices, diet, healthcare, education, food, clothing, language</a:t>
            </a:r>
          </a:p>
          <a:p>
            <a:r>
              <a:rPr lang="en-GB" b="1" dirty="0"/>
              <a:t>Individual level: </a:t>
            </a:r>
            <a:r>
              <a:rPr lang="en-GB" dirty="0"/>
              <a:t>affects the socialisation process by which ‘non-native’ individuals adopt the values, customs, norms, attitudes, and behaviours of the dominant host culture</a:t>
            </a:r>
          </a:p>
          <a:p>
            <a:pPr lvl="1"/>
            <a:r>
              <a:rPr lang="en-GB" dirty="0"/>
              <a:t>May include changes in daily behaviour, plus numerous changes in psychological and physical well-being. </a:t>
            </a:r>
          </a:p>
        </p:txBody>
      </p:sp>
      <p:pic>
        <p:nvPicPr>
          <p:cNvPr id="5" name="Picture 4">
            <a:extLst>
              <a:ext uri="{FF2B5EF4-FFF2-40B4-BE49-F238E27FC236}">
                <a16:creationId xmlns:a16="http://schemas.microsoft.com/office/drawing/2014/main" id="{C195904C-7EFD-464A-A36A-16E5BD9628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9443" y="1920076"/>
            <a:ext cx="4531637" cy="3021091"/>
          </a:xfrm>
          <a:prstGeom prst="rect">
            <a:avLst/>
          </a:prstGeom>
        </p:spPr>
      </p:pic>
    </p:spTree>
    <p:extLst>
      <p:ext uri="{BB962C8B-B14F-4D97-AF65-F5344CB8AC3E}">
        <p14:creationId xmlns:p14="http://schemas.microsoft.com/office/powerpoint/2010/main" val="1046487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Why do people end up being exposed to second/multiple other culture(s)</a:t>
            </a:r>
          </a:p>
        </p:txBody>
      </p:sp>
      <p:sp>
        <p:nvSpPr>
          <p:cNvPr id="3" name="Content Placeholder 2"/>
          <p:cNvSpPr>
            <a:spLocks noGrp="1"/>
          </p:cNvSpPr>
          <p:nvPr>
            <p:ph idx="1"/>
          </p:nvPr>
        </p:nvSpPr>
        <p:spPr>
          <a:xfrm>
            <a:off x="251520" y="1916832"/>
            <a:ext cx="3960440" cy="4373563"/>
          </a:xfrm>
        </p:spPr>
        <p:txBody>
          <a:bodyPr>
            <a:normAutofit fontScale="92500" lnSpcReduction="10000"/>
          </a:bodyPr>
          <a:lstStyle/>
          <a:p>
            <a:r>
              <a:rPr lang="en-GB" dirty="0"/>
              <a:t>Immigration; seeking a ‘better’ life</a:t>
            </a:r>
          </a:p>
          <a:p>
            <a:pPr lvl="1"/>
            <a:r>
              <a:rPr lang="en-GB" dirty="0"/>
              <a:t>financial reasons </a:t>
            </a:r>
          </a:p>
          <a:p>
            <a:pPr lvl="1"/>
            <a:r>
              <a:rPr lang="en-GB" dirty="0"/>
              <a:t>fleeing from a natural disaster</a:t>
            </a:r>
          </a:p>
          <a:p>
            <a:r>
              <a:rPr lang="en-GB" dirty="0"/>
              <a:t>Seeking asylum from persecution or war</a:t>
            </a:r>
          </a:p>
          <a:p>
            <a:r>
              <a:rPr lang="en-GB" dirty="0"/>
              <a:t>Sojourners (temporarily living in a certain place)</a:t>
            </a:r>
          </a:p>
          <a:p>
            <a:r>
              <a:rPr lang="en-GB" dirty="0"/>
              <a:t>To trade, conquer or colonise another country</a:t>
            </a:r>
          </a:p>
          <a:p>
            <a:r>
              <a:rPr lang="en-GB" dirty="0"/>
              <a:t>For an adventure or fun! </a:t>
            </a:r>
          </a:p>
          <a:p>
            <a:r>
              <a:rPr lang="en-GB" dirty="0"/>
              <a:t>Indigenous people </a:t>
            </a:r>
          </a:p>
          <a:p>
            <a:endParaRPr lang="en-GB" dirty="0"/>
          </a:p>
        </p:txBody>
      </p:sp>
      <p:pic>
        <p:nvPicPr>
          <p:cNvPr id="5" name="Picture 4">
            <a:extLst>
              <a:ext uri="{FF2B5EF4-FFF2-40B4-BE49-F238E27FC236}">
                <a16:creationId xmlns:a16="http://schemas.microsoft.com/office/drawing/2014/main" id="{D8E56C58-AB7C-4630-BB01-1AB01CA039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92234" y="1928918"/>
            <a:ext cx="4500246" cy="3000164"/>
          </a:xfrm>
          <a:prstGeom prst="rect">
            <a:avLst/>
          </a:prstGeom>
        </p:spPr>
      </p:pic>
    </p:spTree>
    <p:extLst>
      <p:ext uri="{BB962C8B-B14F-4D97-AF65-F5344CB8AC3E}">
        <p14:creationId xmlns:p14="http://schemas.microsoft.com/office/powerpoint/2010/main" val="3709244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Plural societies</a:t>
            </a:r>
          </a:p>
        </p:txBody>
      </p:sp>
      <p:sp>
        <p:nvSpPr>
          <p:cNvPr id="3" name="Content Placeholder 2"/>
          <p:cNvSpPr>
            <a:spLocks noGrp="1"/>
          </p:cNvSpPr>
          <p:nvPr>
            <p:ph idx="1"/>
          </p:nvPr>
        </p:nvSpPr>
        <p:spPr>
          <a:xfrm>
            <a:off x="457200" y="1923665"/>
            <a:ext cx="8229600" cy="4525963"/>
          </a:xfrm>
        </p:spPr>
        <p:txBody>
          <a:bodyPr/>
          <a:lstStyle/>
          <a:p>
            <a:r>
              <a:rPr lang="en-GB" sz="2400" dirty="0"/>
              <a:t>A society in which a number of cultural groups reside together within a shared social and political framework (Skelton and Allen 1999) </a:t>
            </a:r>
          </a:p>
          <a:p>
            <a:r>
              <a:rPr lang="en-GB" sz="2400" dirty="0"/>
              <a:t>Maybe organised as…</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3728" y="3693892"/>
            <a:ext cx="5112568" cy="2863038"/>
          </a:xfrm>
          <a:prstGeom prst="rect">
            <a:avLst/>
          </a:prstGeom>
        </p:spPr>
      </p:pic>
    </p:spTree>
    <p:extLst>
      <p:ext uri="{BB962C8B-B14F-4D97-AF65-F5344CB8AC3E}">
        <p14:creationId xmlns:p14="http://schemas.microsoft.com/office/powerpoint/2010/main" val="2776084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Varieties of groups in plural societies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1490" y="1752600"/>
            <a:ext cx="7761019" cy="4373563"/>
          </a:xfrm>
        </p:spPr>
      </p:pic>
      <p:sp>
        <p:nvSpPr>
          <p:cNvPr id="5" name="Rectangle 4"/>
          <p:cNvSpPr/>
          <p:nvPr/>
        </p:nvSpPr>
        <p:spPr>
          <a:xfrm>
            <a:off x="3362036" y="3372631"/>
            <a:ext cx="2160240"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5890031" y="3371820"/>
            <a:ext cx="2160240"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5916108" y="4585953"/>
            <a:ext cx="2160240" cy="1326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3361387" y="4585953"/>
            <a:ext cx="2160240" cy="1326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44876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Factors affecting acculturation…</a:t>
            </a:r>
          </a:p>
        </p:txBody>
      </p:sp>
      <p:sp>
        <p:nvSpPr>
          <p:cNvPr id="3" name="Content Placeholder 2"/>
          <p:cNvSpPr>
            <a:spLocks noGrp="1"/>
          </p:cNvSpPr>
          <p:nvPr>
            <p:ph idx="1"/>
          </p:nvPr>
        </p:nvSpPr>
        <p:spPr>
          <a:xfrm>
            <a:off x="179512" y="1772816"/>
            <a:ext cx="3672408" cy="4844752"/>
          </a:xfrm>
        </p:spPr>
        <p:txBody>
          <a:bodyPr/>
          <a:lstStyle/>
          <a:p>
            <a:r>
              <a:rPr lang="en-GB" dirty="0"/>
              <a:t>Is the contact with the new culture…</a:t>
            </a:r>
          </a:p>
          <a:p>
            <a:pPr lvl="1"/>
            <a:r>
              <a:rPr lang="en-GB" dirty="0"/>
              <a:t>Voluntary (immigrants) or involuntary (e.g. refugees)</a:t>
            </a:r>
          </a:p>
          <a:p>
            <a:pPr lvl="1"/>
            <a:r>
              <a:rPr lang="en-GB" dirty="0"/>
              <a:t>Sedentary (indigenous people) or migrant (refugees, immigrants)</a:t>
            </a:r>
          </a:p>
          <a:p>
            <a:pPr lvl="1"/>
            <a:r>
              <a:rPr lang="en-GB" dirty="0"/>
              <a:t>Temporary (e.g. sojourners) or permanent (indigenous people)</a:t>
            </a:r>
          </a:p>
        </p:txBody>
      </p:sp>
      <p:pic>
        <p:nvPicPr>
          <p:cNvPr id="5" name="Picture 4">
            <a:extLst>
              <a:ext uri="{FF2B5EF4-FFF2-40B4-BE49-F238E27FC236}">
                <a16:creationId xmlns:a16="http://schemas.microsoft.com/office/drawing/2014/main" id="{EA62D319-E4DB-47C2-9B0F-B9BEB44E2A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4492" y="1818382"/>
            <a:ext cx="4829286" cy="3221236"/>
          </a:xfrm>
          <a:prstGeom prst="rect">
            <a:avLst/>
          </a:prstGeom>
        </p:spPr>
      </p:pic>
    </p:spTree>
    <p:extLst>
      <p:ext uri="{BB962C8B-B14F-4D97-AF65-F5344CB8AC3E}">
        <p14:creationId xmlns:p14="http://schemas.microsoft.com/office/powerpoint/2010/main" val="1004742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Three types of acculturation (</a:t>
            </a:r>
            <a:r>
              <a:rPr lang="en-GB" dirty="0" err="1"/>
              <a:t>Borgardus</a:t>
            </a:r>
            <a:r>
              <a:rPr lang="en-GB" dirty="0"/>
              <a:t> 1949)</a:t>
            </a:r>
          </a:p>
        </p:txBody>
      </p:sp>
      <p:sp>
        <p:nvSpPr>
          <p:cNvPr id="3" name="Content Placeholder 2"/>
          <p:cNvSpPr>
            <a:spLocks noGrp="1"/>
          </p:cNvSpPr>
          <p:nvPr>
            <p:ph idx="1"/>
          </p:nvPr>
        </p:nvSpPr>
        <p:spPr>
          <a:xfrm>
            <a:off x="457200" y="1752600"/>
            <a:ext cx="4330824" cy="4373563"/>
          </a:xfrm>
        </p:spPr>
        <p:txBody>
          <a:bodyPr/>
          <a:lstStyle/>
          <a:p>
            <a:r>
              <a:rPr lang="en-GB" b="1" dirty="0"/>
              <a:t>Blind</a:t>
            </a:r>
            <a:r>
              <a:rPr lang="en-GB" dirty="0"/>
              <a:t> acculturation: two cultures affect each other on a chance basis</a:t>
            </a:r>
          </a:p>
          <a:p>
            <a:r>
              <a:rPr lang="en-GB" b="1" dirty="0"/>
              <a:t>Imposed </a:t>
            </a:r>
            <a:r>
              <a:rPr lang="en-GB" dirty="0"/>
              <a:t>acculturation: forced imposition of one culture upon another as in colonisation</a:t>
            </a:r>
          </a:p>
          <a:p>
            <a:r>
              <a:rPr lang="en-GB" b="1" dirty="0"/>
              <a:t>Democratic </a:t>
            </a:r>
            <a:r>
              <a:rPr lang="en-GB" dirty="0"/>
              <a:t>acculturation: members of each culture view the other with respect</a:t>
            </a:r>
          </a:p>
          <a:p>
            <a:endParaRPr lang="en-GB" dirty="0"/>
          </a:p>
        </p:txBody>
      </p:sp>
    </p:spTree>
    <p:extLst>
      <p:ext uri="{BB962C8B-B14F-4D97-AF65-F5344CB8AC3E}">
        <p14:creationId xmlns:p14="http://schemas.microsoft.com/office/powerpoint/2010/main" val="2428125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History of acculturation research</a:t>
            </a:r>
          </a:p>
        </p:txBody>
      </p:sp>
      <p:sp>
        <p:nvSpPr>
          <p:cNvPr id="3" name="Content Placeholder 2"/>
          <p:cNvSpPr>
            <a:spLocks noGrp="1"/>
          </p:cNvSpPr>
          <p:nvPr>
            <p:ph idx="1"/>
          </p:nvPr>
        </p:nvSpPr>
        <p:spPr/>
        <p:txBody>
          <a:bodyPr>
            <a:normAutofit/>
          </a:bodyPr>
          <a:lstStyle/>
          <a:p>
            <a:r>
              <a:rPr lang="en-GB" b="1" dirty="0"/>
              <a:t>Philosophy: </a:t>
            </a:r>
            <a:r>
              <a:rPr lang="en-GB" dirty="0"/>
              <a:t>Plato talked about the human tendencies to travel and to imitate strangers; acculturation not seen as a good thing - laws were put in place to preserve Greek culture</a:t>
            </a:r>
          </a:p>
          <a:p>
            <a:r>
              <a:rPr lang="en-GB" b="1" dirty="0"/>
              <a:t>Ethnography: </a:t>
            </a:r>
            <a:r>
              <a:rPr lang="en-GB" dirty="0"/>
              <a:t>John Wesley Powell coined the term and in 1883 defined "acculturation" as the psychological changes induced by cross-cultural imitation.  </a:t>
            </a:r>
          </a:p>
          <a:p>
            <a:r>
              <a:rPr lang="en-GB" b="1" dirty="0"/>
              <a:t>Anthropology</a:t>
            </a:r>
            <a:r>
              <a:rPr lang="en-GB" dirty="0"/>
              <a:t>– interest in affect of colonisation of indigenous peoples</a:t>
            </a:r>
          </a:p>
          <a:p>
            <a:r>
              <a:rPr lang="en-GB" b="1" dirty="0"/>
              <a:t>Sociology </a:t>
            </a:r>
            <a:r>
              <a:rPr lang="en-GB" dirty="0"/>
              <a:t>-  studies of immigration</a:t>
            </a:r>
          </a:p>
          <a:p>
            <a:endParaRPr lang="en-GB" dirty="0"/>
          </a:p>
        </p:txBody>
      </p:sp>
    </p:spTree>
    <p:extLst>
      <p:ext uri="{BB962C8B-B14F-4D97-AF65-F5344CB8AC3E}">
        <p14:creationId xmlns:p14="http://schemas.microsoft.com/office/powerpoint/2010/main" val="43929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Psychology and Acculturation</a:t>
            </a:r>
          </a:p>
        </p:txBody>
      </p:sp>
      <p:sp>
        <p:nvSpPr>
          <p:cNvPr id="3" name="Content Placeholder 2"/>
          <p:cNvSpPr>
            <a:spLocks noGrp="1"/>
          </p:cNvSpPr>
          <p:nvPr>
            <p:ph idx="1"/>
          </p:nvPr>
        </p:nvSpPr>
        <p:spPr>
          <a:xfrm>
            <a:off x="179512" y="1772816"/>
            <a:ext cx="5266928" cy="4844752"/>
          </a:xfrm>
        </p:spPr>
        <p:txBody>
          <a:bodyPr>
            <a:normAutofit lnSpcReduction="10000"/>
          </a:bodyPr>
          <a:lstStyle/>
          <a:p>
            <a:r>
              <a:rPr lang="en-GB" dirty="0"/>
              <a:t>Only in last few decades (1980s+)</a:t>
            </a:r>
          </a:p>
          <a:p>
            <a:pPr lvl="1"/>
            <a:r>
              <a:rPr lang="en-GB" dirty="0"/>
              <a:t>Vast increase in worldwide migration</a:t>
            </a:r>
          </a:p>
          <a:p>
            <a:pPr lvl="2"/>
            <a:r>
              <a:rPr lang="en-GB" dirty="0"/>
              <a:t>improved travel</a:t>
            </a:r>
          </a:p>
          <a:p>
            <a:pPr lvl="2"/>
            <a:r>
              <a:rPr lang="en-GB" dirty="0"/>
              <a:t>disasters (natural and manmade, including political, ethnic and religious violence)</a:t>
            </a:r>
          </a:p>
          <a:p>
            <a:pPr lvl="2"/>
            <a:r>
              <a:rPr lang="en-GB" dirty="0"/>
              <a:t>urbanisation; people moving from rural areas into cities</a:t>
            </a:r>
          </a:p>
          <a:p>
            <a:pPr lvl="1"/>
            <a:r>
              <a:rPr lang="en-GB" dirty="0"/>
              <a:t>Cross-cultural psychology has forced psychology as a whole to acknowledge the importance of culture as a critical determinant of human behaviour</a:t>
            </a:r>
          </a:p>
          <a:p>
            <a:endParaRPr lang="en-GB" dirty="0"/>
          </a:p>
        </p:txBody>
      </p:sp>
    </p:spTree>
    <p:extLst>
      <p:ext uri="{BB962C8B-B14F-4D97-AF65-F5344CB8AC3E}">
        <p14:creationId xmlns:p14="http://schemas.microsoft.com/office/powerpoint/2010/main" val="4448495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Statistics</a:t>
            </a:r>
          </a:p>
        </p:txBody>
      </p:sp>
      <p:sp>
        <p:nvSpPr>
          <p:cNvPr id="3" name="Content Placeholder 2"/>
          <p:cNvSpPr>
            <a:spLocks noGrp="1"/>
          </p:cNvSpPr>
          <p:nvPr>
            <p:ph idx="1"/>
          </p:nvPr>
        </p:nvSpPr>
        <p:spPr>
          <a:xfrm>
            <a:off x="179512" y="1752600"/>
            <a:ext cx="4114800" cy="4916760"/>
          </a:xfrm>
        </p:spPr>
        <p:txBody>
          <a:bodyPr/>
          <a:lstStyle/>
          <a:p>
            <a:r>
              <a:rPr lang="en-GB" dirty="0"/>
              <a:t>Find out…(this could be globally or in the UK)</a:t>
            </a:r>
          </a:p>
          <a:p>
            <a:pPr lvl="1"/>
            <a:r>
              <a:rPr lang="en-GB" dirty="0"/>
              <a:t>how many people are living in a culture other than the one they were born in?</a:t>
            </a:r>
          </a:p>
          <a:p>
            <a:pPr lvl="1"/>
            <a:r>
              <a:rPr lang="en-GB" dirty="0"/>
              <a:t>how many second generation immigrant children are there?</a:t>
            </a:r>
          </a:p>
          <a:p>
            <a:pPr lvl="1"/>
            <a:r>
              <a:rPr lang="en-GB" dirty="0"/>
              <a:t>how many people are studying in a ‘host’ country?</a:t>
            </a:r>
          </a:p>
        </p:txBody>
      </p:sp>
      <p:pic>
        <p:nvPicPr>
          <p:cNvPr id="5" name="Picture 4">
            <a:extLst>
              <a:ext uri="{FF2B5EF4-FFF2-40B4-BE49-F238E27FC236}">
                <a16:creationId xmlns:a16="http://schemas.microsoft.com/office/drawing/2014/main" id="{E5B7C59F-C9D3-49F9-850B-982903D31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5631" y="1752600"/>
            <a:ext cx="4497042" cy="2828528"/>
          </a:xfrm>
          <a:prstGeom prst="rect">
            <a:avLst/>
          </a:prstGeom>
        </p:spPr>
      </p:pic>
    </p:spTree>
    <p:extLst>
      <p:ext uri="{BB962C8B-B14F-4D97-AF65-F5344CB8AC3E}">
        <p14:creationId xmlns:p14="http://schemas.microsoft.com/office/powerpoint/2010/main" val="3445168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The ‘Building Blocks’ of Acculturation</a:t>
            </a:r>
          </a:p>
        </p:txBody>
      </p:sp>
      <p:sp>
        <p:nvSpPr>
          <p:cNvPr id="3" name="Content Placeholder 2"/>
          <p:cNvSpPr>
            <a:spLocks noGrp="1"/>
          </p:cNvSpPr>
          <p:nvPr>
            <p:ph idx="1"/>
          </p:nvPr>
        </p:nvSpPr>
        <p:spPr/>
        <p:txBody>
          <a:bodyPr>
            <a:normAutofit lnSpcReduction="10000"/>
          </a:bodyPr>
          <a:lstStyle/>
          <a:p>
            <a:r>
              <a:rPr lang="en-GB" b="1" dirty="0"/>
              <a:t>1. Contact;</a:t>
            </a:r>
            <a:r>
              <a:rPr lang="en-GB" dirty="0"/>
              <a:t> ‘continuous and first-hand’ – living alongside people, internet communication, mass media</a:t>
            </a:r>
          </a:p>
          <a:p>
            <a:r>
              <a:rPr lang="en-GB" b="1" dirty="0"/>
              <a:t>2. Reciprocal</a:t>
            </a:r>
            <a:r>
              <a:rPr lang="en-GB" dirty="0"/>
              <a:t> influence; groups differ in terms of power, e.g. economic/military/sheer number and this affects how much influence one group has on the other</a:t>
            </a:r>
          </a:p>
          <a:p>
            <a:pPr lvl="1"/>
            <a:r>
              <a:rPr lang="en-GB" dirty="0"/>
              <a:t>Often there will be a dominant group which is more influential</a:t>
            </a:r>
          </a:p>
          <a:p>
            <a:pPr lvl="1"/>
            <a:r>
              <a:rPr lang="en-GB" dirty="0"/>
              <a:t>Changes in the dominant culture are just as important to study</a:t>
            </a:r>
          </a:p>
          <a:p>
            <a:pPr lvl="1"/>
            <a:r>
              <a:rPr lang="en-GB" dirty="0"/>
              <a:t>Dominance is an important factor affecting rate and direction of acculturation</a:t>
            </a:r>
          </a:p>
        </p:txBody>
      </p:sp>
    </p:spTree>
    <p:extLst>
      <p:ext uri="{BB962C8B-B14F-4D97-AF65-F5344CB8AC3E}">
        <p14:creationId xmlns:p14="http://schemas.microsoft.com/office/powerpoint/2010/main" val="2082675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Building blocks of acculturation</a:t>
            </a:r>
          </a:p>
        </p:txBody>
      </p:sp>
      <p:sp>
        <p:nvSpPr>
          <p:cNvPr id="3" name="Content Placeholder 2"/>
          <p:cNvSpPr>
            <a:spLocks noGrp="1"/>
          </p:cNvSpPr>
          <p:nvPr>
            <p:ph idx="1"/>
          </p:nvPr>
        </p:nvSpPr>
        <p:spPr/>
        <p:txBody>
          <a:bodyPr>
            <a:normAutofit fontScale="92500" lnSpcReduction="10000"/>
          </a:bodyPr>
          <a:lstStyle/>
          <a:p>
            <a:r>
              <a:rPr lang="en-GB" dirty="0"/>
              <a:t>3. </a:t>
            </a:r>
            <a:r>
              <a:rPr lang="en-GB" b="1" dirty="0"/>
              <a:t>Change: </a:t>
            </a:r>
            <a:r>
              <a:rPr lang="en-GB" dirty="0"/>
              <a:t>psychologists may study the ‘</a:t>
            </a:r>
            <a:r>
              <a:rPr lang="en-GB" b="1" dirty="0"/>
              <a:t>process</a:t>
            </a:r>
            <a:r>
              <a:rPr lang="en-GB" dirty="0"/>
              <a:t>’ by which change comes about and the ‘</a:t>
            </a:r>
            <a:r>
              <a:rPr lang="en-GB" b="1" dirty="0"/>
              <a:t>outcomes</a:t>
            </a:r>
            <a:r>
              <a:rPr lang="en-GB" dirty="0"/>
              <a:t>’, i.e. what the actual changes are.</a:t>
            </a:r>
          </a:p>
          <a:p>
            <a:pPr lvl="1"/>
            <a:r>
              <a:rPr lang="en-GB" dirty="0"/>
              <a:t>Cross-cultural studies useful to study outcomes, longitudinal studies necessary to study process</a:t>
            </a:r>
          </a:p>
          <a:p>
            <a:pPr lvl="1"/>
            <a:r>
              <a:rPr lang="en-GB" dirty="0"/>
              <a:t>not always possible to infer that a change is due to acculturation as it may well be an ‘</a:t>
            </a:r>
            <a:r>
              <a:rPr lang="en-GB" b="1" dirty="0"/>
              <a:t>ontogenetic developmental</a:t>
            </a:r>
            <a:r>
              <a:rPr lang="en-GB" dirty="0"/>
              <a:t>’ change (e.g. as a consequence of interaction with the environment in general not the new culture as such)</a:t>
            </a:r>
          </a:p>
          <a:p>
            <a:pPr lvl="1"/>
            <a:r>
              <a:rPr lang="en-GB" dirty="0"/>
              <a:t>Changes may be </a:t>
            </a:r>
            <a:r>
              <a:rPr lang="en-GB" b="1" dirty="0"/>
              <a:t>a</a:t>
            </a:r>
            <a:r>
              <a:rPr lang="en-GB" dirty="0"/>
              <a:t>ffective, </a:t>
            </a:r>
            <a:r>
              <a:rPr lang="en-GB" b="1" dirty="0"/>
              <a:t>b</a:t>
            </a:r>
            <a:r>
              <a:rPr lang="en-GB" dirty="0"/>
              <a:t>ehavioural or </a:t>
            </a:r>
            <a:r>
              <a:rPr lang="en-GB" b="1" dirty="0"/>
              <a:t>c</a:t>
            </a:r>
            <a:r>
              <a:rPr lang="en-GB" dirty="0"/>
              <a:t>ognitive (Ward 2001)</a:t>
            </a:r>
          </a:p>
          <a:p>
            <a:pPr lvl="2"/>
            <a:r>
              <a:rPr lang="en-GB" dirty="0"/>
              <a:t>Short term; behavioural shifts and acculturative stress</a:t>
            </a:r>
          </a:p>
          <a:p>
            <a:pPr lvl="2"/>
            <a:r>
              <a:rPr lang="en-GB" dirty="0"/>
              <a:t>Long term; adaptation which can be psychological (to do with wellbeing and satisfaction) and socio-cultural (culturally appropriate skills to fit in with the cultural milieu</a:t>
            </a:r>
          </a:p>
        </p:txBody>
      </p:sp>
    </p:spTree>
    <p:extLst>
      <p:ext uri="{BB962C8B-B14F-4D97-AF65-F5344CB8AC3E}">
        <p14:creationId xmlns:p14="http://schemas.microsoft.com/office/powerpoint/2010/main" val="3914518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Acculturative possibilities</a:t>
            </a:r>
          </a:p>
        </p:txBody>
      </p:sp>
      <p:sp>
        <p:nvSpPr>
          <p:cNvPr id="3" name="Content Placeholder 2"/>
          <p:cNvSpPr>
            <a:spLocks noGrp="1"/>
          </p:cNvSpPr>
          <p:nvPr>
            <p:ph idx="1"/>
          </p:nvPr>
        </p:nvSpPr>
        <p:spPr>
          <a:xfrm>
            <a:off x="0" y="1777683"/>
            <a:ext cx="5266928" cy="4373563"/>
          </a:xfrm>
        </p:spPr>
        <p:txBody>
          <a:bodyPr>
            <a:normAutofit fontScale="92500" lnSpcReduction="10000"/>
          </a:bodyPr>
          <a:lstStyle/>
          <a:p>
            <a:r>
              <a:rPr lang="en-GB" dirty="0"/>
              <a:t>‘Bi-dimensionality’ term used to recognise the two dimensional nature of change, e.g.</a:t>
            </a:r>
          </a:p>
          <a:p>
            <a:pPr lvl="1"/>
            <a:r>
              <a:rPr lang="en-GB" dirty="0"/>
              <a:t>maintenance/loss of old culture</a:t>
            </a:r>
          </a:p>
          <a:p>
            <a:pPr lvl="1"/>
            <a:r>
              <a:rPr lang="en-GB" dirty="0"/>
              <a:t>adoption/rejection of new culture</a:t>
            </a:r>
          </a:p>
          <a:p>
            <a:r>
              <a:rPr lang="en-GB" dirty="0"/>
              <a:t>4 possibilities</a:t>
            </a:r>
          </a:p>
          <a:p>
            <a:pPr lvl="1"/>
            <a:r>
              <a:rPr lang="en-GB" dirty="0"/>
              <a:t>To adopt the new culture and lose the old (assimilation)</a:t>
            </a:r>
          </a:p>
          <a:p>
            <a:pPr lvl="1"/>
            <a:r>
              <a:rPr lang="en-GB" dirty="0"/>
              <a:t>To adopt the new but also maintain the old (integration)</a:t>
            </a:r>
          </a:p>
          <a:p>
            <a:pPr lvl="1"/>
            <a:r>
              <a:rPr lang="en-GB" dirty="0"/>
              <a:t>To reject the new and maintain the old (separation)</a:t>
            </a:r>
          </a:p>
          <a:p>
            <a:pPr lvl="1"/>
            <a:r>
              <a:rPr lang="en-GB" dirty="0"/>
              <a:t>To reject the new </a:t>
            </a:r>
            <a:r>
              <a:rPr lang="en-GB" b="1" dirty="0"/>
              <a:t>and</a:t>
            </a:r>
            <a:r>
              <a:rPr lang="en-GB" dirty="0"/>
              <a:t> lose sight of the old (marginalisation)</a:t>
            </a:r>
          </a:p>
          <a:p>
            <a:pPr lvl="1"/>
            <a:endParaRPr lang="en-GB" dirty="0"/>
          </a:p>
          <a:p>
            <a:pPr lvl="1"/>
            <a:endParaRPr lang="en-GB" dirty="0"/>
          </a:p>
          <a:p>
            <a:endParaRPr lang="en-GB" dirty="0"/>
          </a:p>
        </p:txBody>
      </p:sp>
      <p:pic>
        <p:nvPicPr>
          <p:cNvPr id="5" name="Picture 4">
            <a:extLst>
              <a:ext uri="{FF2B5EF4-FFF2-40B4-BE49-F238E27FC236}">
                <a16:creationId xmlns:a16="http://schemas.microsoft.com/office/drawing/2014/main" id="{E85ED529-E051-4346-9315-6804A118F6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8877" y="1777683"/>
            <a:ext cx="4194026" cy="3650639"/>
          </a:xfrm>
          <a:prstGeom prst="rect">
            <a:avLst/>
          </a:prstGeom>
        </p:spPr>
      </p:pic>
    </p:spTree>
    <p:extLst>
      <p:ext uri="{BB962C8B-B14F-4D97-AF65-F5344CB8AC3E}">
        <p14:creationId xmlns:p14="http://schemas.microsoft.com/office/powerpoint/2010/main" val="1608467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The Process of Acculturation</a:t>
            </a:r>
          </a:p>
        </p:txBody>
      </p:sp>
      <p:sp>
        <p:nvSpPr>
          <p:cNvPr id="3" name="Content Placeholder 2"/>
          <p:cNvSpPr>
            <a:spLocks noGrp="1"/>
          </p:cNvSpPr>
          <p:nvPr>
            <p:ph idx="1"/>
          </p:nvPr>
        </p:nvSpPr>
        <p:spPr>
          <a:xfrm>
            <a:off x="457200" y="1752600"/>
            <a:ext cx="8229600" cy="4916760"/>
          </a:xfrm>
        </p:spPr>
        <p:txBody>
          <a:bodyPr>
            <a:normAutofit fontScale="92500" lnSpcReduction="20000"/>
          </a:bodyPr>
          <a:lstStyle/>
          <a:p>
            <a:r>
              <a:rPr lang="en-GB" dirty="0"/>
              <a:t>Originally it was conceived of as </a:t>
            </a:r>
            <a:r>
              <a:rPr lang="en-GB" b="1" dirty="0"/>
              <a:t>linear</a:t>
            </a:r>
            <a:r>
              <a:rPr lang="en-GB" dirty="0"/>
              <a:t> and </a:t>
            </a:r>
            <a:r>
              <a:rPr lang="en-GB" b="1" dirty="0"/>
              <a:t>stage-wise</a:t>
            </a:r>
            <a:r>
              <a:rPr lang="en-GB" dirty="0"/>
              <a:t> (Gordon 1964 seven stages)</a:t>
            </a:r>
          </a:p>
          <a:p>
            <a:r>
              <a:rPr lang="en-GB" dirty="0"/>
              <a:t>More recently it has been accepted that the acculturation may be ‘</a:t>
            </a:r>
            <a:r>
              <a:rPr lang="en-GB" b="1" dirty="0"/>
              <a:t>segmented</a:t>
            </a:r>
            <a:r>
              <a:rPr lang="en-GB" dirty="0"/>
              <a:t>’ (</a:t>
            </a:r>
            <a:r>
              <a:rPr lang="en-GB" dirty="0" err="1"/>
              <a:t>Portes</a:t>
            </a:r>
            <a:r>
              <a:rPr lang="en-GB" dirty="0"/>
              <a:t> and </a:t>
            </a:r>
            <a:r>
              <a:rPr lang="en-GB" dirty="0" err="1"/>
              <a:t>Rumbaut</a:t>
            </a:r>
            <a:r>
              <a:rPr lang="en-GB" dirty="0"/>
              <a:t> 2001)</a:t>
            </a:r>
          </a:p>
          <a:p>
            <a:r>
              <a:rPr lang="en-GB" dirty="0"/>
              <a:t>Acculturation process is affected by..</a:t>
            </a:r>
          </a:p>
          <a:p>
            <a:pPr lvl="1"/>
            <a:r>
              <a:rPr lang="en-GB" b="1" dirty="0"/>
              <a:t>Social class </a:t>
            </a:r>
            <a:r>
              <a:rPr lang="en-GB" dirty="0"/>
              <a:t>differences between native and host</a:t>
            </a:r>
          </a:p>
          <a:p>
            <a:pPr lvl="1"/>
            <a:r>
              <a:rPr lang="en-GB" b="1" dirty="0"/>
              <a:t>Time of arrival</a:t>
            </a:r>
          </a:p>
          <a:p>
            <a:pPr lvl="1"/>
            <a:r>
              <a:rPr lang="en-GB" b="1" dirty="0"/>
              <a:t>Context of reception</a:t>
            </a:r>
          </a:p>
          <a:p>
            <a:r>
              <a:rPr lang="en-GB" dirty="0"/>
              <a:t>It is now recognised people may be at </a:t>
            </a:r>
            <a:r>
              <a:rPr lang="en-GB" b="1" dirty="0"/>
              <a:t>different stages </a:t>
            </a:r>
            <a:r>
              <a:rPr lang="en-GB" dirty="0"/>
              <a:t>and using </a:t>
            </a:r>
            <a:r>
              <a:rPr lang="en-GB" b="1" dirty="0"/>
              <a:t>different acculturation strategies </a:t>
            </a:r>
            <a:r>
              <a:rPr lang="en-GB" dirty="0"/>
              <a:t>with regard to </a:t>
            </a:r>
            <a:r>
              <a:rPr lang="en-GB" b="1" dirty="0"/>
              <a:t>different social aspects of their lives </a:t>
            </a:r>
            <a:r>
              <a:rPr lang="en-GB" dirty="0"/>
              <a:t>(i.e. in terms of different sub-cultures within the host culture)</a:t>
            </a:r>
          </a:p>
          <a:p>
            <a:r>
              <a:rPr lang="en-GB" dirty="0"/>
              <a:t>Also</a:t>
            </a:r>
            <a:r>
              <a:rPr lang="en-GB" b="1" dirty="0"/>
              <a:t>, publically and privately </a:t>
            </a:r>
            <a:r>
              <a:rPr lang="en-GB" dirty="0"/>
              <a:t>people may reveal different behavioural, affective and cognitive changes</a:t>
            </a:r>
          </a:p>
          <a:p>
            <a:endParaRPr lang="en-GB" dirty="0"/>
          </a:p>
          <a:p>
            <a:pPr lvl="1"/>
            <a:endParaRPr lang="en-GB" dirty="0"/>
          </a:p>
        </p:txBody>
      </p:sp>
    </p:spTree>
    <p:extLst>
      <p:ext uri="{BB962C8B-B14F-4D97-AF65-F5344CB8AC3E}">
        <p14:creationId xmlns:p14="http://schemas.microsoft.com/office/powerpoint/2010/main" val="1367769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Problems in acculturation research</a:t>
            </a:r>
          </a:p>
        </p:txBody>
      </p:sp>
      <p:sp>
        <p:nvSpPr>
          <p:cNvPr id="3" name="Content Placeholder 2"/>
          <p:cNvSpPr>
            <a:spLocks noGrp="1"/>
          </p:cNvSpPr>
          <p:nvPr>
            <p:ph idx="1"/>
          </p:nvPr>
        </p:nvSpPr>
        <p:spPr/>
        <p:txBody>
          <a:bodyPr>
            <a:normAutofit fontScale="85000" lnSpcReduction="20000"/>
          </a:bodyPr>
          <a:lstStyle/>
          <a:p>
            <a:r>
              <a:rPr lang="en-GB" dirty="0"/>
              <a:t>Operationalising culture in the first place!</a:t>
            </a:r>
          </a:p>
          <a:p>
            <a:r>
              <a:rPr lang="en-GB" dirty="0"/>
              <a:t>Assumptions that cultural differences exist between the groups</a:t>
            </a:r>
          </a:p>
          <a:p>
            <a:r>
              <a:rPr lang="en-GB" dirty="0"/>
              <a:t>Assumption that representatives of the cultures will embody national values, etc. associated with cultural dimensions for the home country for example.</a:t>
            </a:r>
          </a:p>
          <a:p>
            <a:r>
              <a:rPr lang="en-GB" dirty="0"/>
              <a:t>It is essential to understand the cultural context in which acculturation is occurring as the context of reception for example is a critical factor affecting the process and outcomes</a:t>
            </a:r>
          </a:p>
          <a:p>
            <a:r>
              <a:rPr lang="en-GB" dirty="0"/>
              <a:t>There is little research on acculturation in cyberspace or via mass media, although the psychology of remote acculturation is taking off, e.g. Ferguson and Bornstein 2012</a:t>
            </a:r>
          </a:p>
          <a:p>
            <a:r>
              <a:rPr lang="en-GB" dirty="0" err="1"/>
              <a:t>Snauwaert</a:t>
            </a:r>
            <a:r>
              <a:rPr lang="en-GB" dirty="0"/>
              <a:t> et al. (2003) when culture and related concepts are operationalised in different ways , different distributions of acculturation strategies were found</a:t>
            </a:r>
          </a:p>
        </p:txBody>
      </p:sp>
    </p:spTree>
    <p:extLst>
      <p:ext uri="{BB962C8B-B14F-4D97-AF65-F5344CB8AC3E}">
        <p14:creationId xmlns:p14="http://schemas.microsoft.com/office/powerpoint/2010/main" val="1221046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Factors affecting the acculturation process, (Berry 2004)</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1520" y="1628800"/>
            <a:ext cx="8617632" cy="4176464"/>
          </a:xfrm>
        </p:spPr>
      </p:pic>
    </p:spTree>
    <p:extLst>
      <p:ext uri="{BB962C8B-B14F-4D97-AF65-F5344CB8AC3E}">
        <p14:creationId xmlns:p14="http://schemas.microsoft.com/office/powerpoint/2010/main" val="2672298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Cultural distance</a:t>
            </a:r>
          </a:p>
        </p:txBody>
      </p:sp>
      <p:sp>
        <p:nvSpPr>
          <p:cNvPr id="3" name="Content Placeholder 2"/>
          <p:cNvSpPr>
            <a:spLocks noGrp="1"/>
          </p:cNvSpPr>
          <p:nvPr>
            <p:ph idx="1"/>
          </p:nvPr>
        </p:nvSpPr>
        <p:spPr/>
        <p:txBody>
          <a:bodyPr>
            <a:normAutofit/>
          </a:bodyPr>
          <a:lstStyle/>
          <a:p>
            <a:r>
              <a:rPr lang="en-GB" dirty="0"/>
              <a:t>When the two cultures are increasingly different to (distant from) each other, acculturation is likely to be more difficult and more likely to result in acculturative stress and difficulties in adapting long term.</a:t>
            </a:r>
          </a:p>
          <a:p>
            <a:r>
              <a:rPr lang="en-GB" dirty="0"/>
              <a:t>Physical difference, e.g. skin colour can also affect acculturation strategies, e.g. people of a different appearance to the dominant group may be less likely to opt for assimilation due to fear of rejection/discrimination</a:t>
            </a:r>
          </a:p>
        </p:txBody>
      </p:sp>
    </p:spTree>
    <p:extLst>
      <p:ext uri="{BB962C8B-B14F-4D97-AF65-F5344CB8AC3E}">
        <p14:creationId xmlns:p14="http://schemas.microsoft.com/office/powerpoint/2010/main" val="736505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fontScale="90000"/>
          </a:bodyPr>
          <a:lstStyle/>
          <a:p>
            <a:r>
              <a:rPr lang="en-GB" dirty="0"/>
              <a:t>Factors affecting individual acculturation</a:t>
            </a:r>
          </a:p>
        </p:txBody>
      </p:sp>
      <p:sp>
        <p:nvSpPr>
          <p:cNvPr id="3" name="Content Placeholder 2"/>
          <p:cNvSpPr>
            <a:spLocks noGrp="1"/>
          </p:cNvSpPr>
          <p:nvPr>
            <p:ph idx="1"/>
          </p:nvPr>
        </p:nvSpPr>
        <p:spPr>
          <a:xfrm>
            <a:off x="467544" y="1340768"/>
            <a:ext cx="8229600" cy="4525963"/>
          </a:xfrm>
        </p:spPr>
        <p:txBody>
          <a:bodyPr/>
          <a:lstStyle/>
          <a:p>
            <a:r>
              <a:rPr lang="en-GB" sz="2400" dirty="0"/>
              <a:t>Strategies adopted by the larger (dominant) society will affect the individuals from non-dominant society, for example if the society attempts to enforce assimilation or embraces and encourages multi-culturalism, e.g.</a:t>
            </a:r>
          </a:p>
          <a:p>
            <a:endParaRPr lang="en-GB"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680" y="3352169"/>
            <a:ext cx="5724128" cy="3380476"/>
          </a:xfrm>
          <a:prstGeom prst="rect">
            <a:avLst/>
          </a:prstGeom>
        </p:spPr>
      </p:pic>
    </p:spTree>
    <p:extLst>
      <p:ext uri="{BB962C8B-B14F-4D97-AF65-F5344CB8AC3E}">
        <p14:creationId xmlns:p14="http://schemas.microsoft.com/office/powerpoint/2010/main" val="19145430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5012</TotalTime>
  <Words>1262</Words>
  <Application>Microsoft Office PowerPoint</Application>
  <PresentationFormat>On-screen Show (4:3)</PresentationFormat>
  <Paragraphs>118</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Book Antiqua</vt:lpstr>
      <vt:lpstr>Century Gothic</vt:lpstr>
      <vt:lpstr>Apothecary</vt:lpstr>
      <vt:lpstr>Socio-cultural Approach: Cultural Influences on Individual Attitudes, Identity and Behaviours</vt:lpstr>
      <vt:lpstr>Acculturation</vt:lpstr>
      <vt:lpstr>Formal definitions</vt:lpstr>
      <vt:lpstr>Problems with these definitions</vt:lpstr>
      <vt:lpstr>Similar concepts</vt:lpstr>
      <vt:lpstr>Primary interests in Acculturation Psychology</vt:lpstr>
      <vt:lpstr>What is affected by acculturation?</vt:lpstr>
      <vt:lpstr>Why do people end up being exposed to second/multiple other culture(s)</vt:lpstr>
      <vt:lpstr>Plural societies</vt:lpstr>
      <vt:lpstr>Varieties of groups in plural societies</vt:lpstr>
      <vt:lpstr>Factors affecting acculturation…</vt:lpstr>
      <vt:lpstr>Three types of acculturation (Borgardus 1949)</vt:lpstr>
      <vt:lpstr>History of acculturation research</vt:lpstr>
      <vt:lpstr>Psychology and Acculturation</vt:lpstr>
      <vt:lpstr>Statistics</vt:lpstr>
      <vt:lpstr>The ‘Building Blocks’ of Acculturation</vt:lpstr>
      <vt:lpstr>Building blocks of acculturation</vt:lpstr>
      <vt:lpstr>Acculturative possibilities</vt:lpstr>
      <vt:lpstr>The Process of Acculturation</vt:lpstr>
      <vt:lpstr>Problems in acculturation research</vt:lpstr>
      <vt:lpstr>Factors affecting the acculturation process, (Berry 2004)</vt:lpstr>
      <vt:lpstr>Cultural distance</vt:lpstr>
      <vt:lpstr>Factors affecting individual acculturation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Socio-cultural approach</dc:title>
  <dc:creator>Amanda Wood (AJW)</dc:creator>
  <cp:lastModifiedBy>mandy wood</cp:lastModifiedBy>
  <cp:revision>39</cp:revision>
  <dcterms:created xsi:type="dcterms:W3CDTF">2018-09-03T18:20:01Z</dcterms:created>
  <dcterms:modified xsi:type="dcterms:W3CDTF">2019-11-02T19:18:25Z</dcterms:modified>
</cp:coreProperties>
</file>