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embeddedFontLst>
    <p:embeddedFont>
      <p:font typeface="Lobster"/>
      <p:regular r:id="rId19"/>
    </p:embeddedFont>
    <p:embeddedFont>
      <p:font typeface="Gill Sans"/>
      <p:regular r:id="rId20"/>
      <p:bold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GillSans-regular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GillSans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Lobster-regular.fnt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768399aef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768399aef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768399aef1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768399aef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768399aef1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768399aef1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768399aef1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768399aef1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768399aef1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768399aef1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768399aef1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768399aef1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768399aef1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768399aef1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768399aef1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768399aef1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768399aef1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768399aef1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768399aef1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768399aef1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768399aef1_0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768399aef1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768399aef1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768399aef1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showMasterSp="0" type="title">
  <p:cSld name="TITLE">
    <p:bg>
      <p:bgPr>
        <a:solidFill>
          <a:srgbClr val="F8B323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 title="scalloped circle"/>
          <p:cNvSpPr/>
          <p:nvPr/>
        </p:nvSpPr>
        <p:spPr>
          <a:xfrm>
            <a:off x="2667761" y="473202"/>
            <a:ext cx="3926681" cy="3921919"/>
          </a:xfrm>
          <a:custGeom>
            <a:rect b="b" l="l" r="r" t="t"/>
            <a:pathLst>
              <a:path extrusionOk="0" h="3294" w="3298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rgbClr val="F3F3F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2"/>
          <p:cNvSpPr txBox="1"/>
          <p:nvPr>
            <p:ph type="ctrTitle"/>
          </p:nvPr>
        </p:nvSpPr>
        <p:spPr>
          <a:xfrm>
            <a:off x="808894" y="823790"/>
            <a:ext cx="7738800" cy="3296100"/>
          </a:xfrm>
          <a:prstGeom prst="rect">
            <a:avLst/>
          </a:prstGeom>
          <a:noFill/>
          <a:ln>
            <a:noFill/>
          </a:ln>
        </p:spPr>
        <p:txBody>
          <a:bodyPr anchorCtr="1" anchor="ctr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A1A00"/>
              </a:buClr>
              <a:buSzPts val="7500"/>
              <a:buFont typeface="Impact"/>
              <a:buNone/>
              <a:defRPr sz="7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" type="subTitle"/>
          </p:nvPr>
        </p:nvSpPr>
        <p:spPr>
          <a:xfrm>
            <a:off x="1661281" y="4484398"/>
            <a:ext cx="6033900" cy="556800"/>
          </a:xfrm>
          <a:prstGeom prst="rect">
            <a:avLst/>
          </a:prstGeom>
          <a:noFill/>
          <a:ln>
            <a:noFill/>
          </a:ln>
        </p:spPr>
        <p:txBody>
          <a:bodyPr anchorCtr="1" anchor="t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500"/>
              <a:buNone/>
              <a:defRPr b="1" cap="none">
                <a:solidFill>
                  <a:srgbClr val="2A1A00"/>
                </a:solidFill>
              </a:defRPr>
            </a:lvl1pPr>
            <a:lvl2pPr lvl="1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00"/>
              <a:buChar char="–"/>
              <a:defRPr/>
            </a:lvl2pPr>
            <a:lvl3pPr lvl="2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/>
            </a:lvl3pPr>
            <a:lvl4pPr lvl="3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00"/>
              <a:buChar char="–"/>
              <a:defRPr/>
            </a:lvl4pPr>
            <a:lvl5pPr lvl="4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0" type="dt"/>
          </p:nvPr>
        </p:nvSpPr>
        <p:spPr>
          <a:xfrm>
            <a:off x="808894" y="4781761"/>
            <a:ext cx="17472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5E04"/>
              </a:buClr>
              <a:buSzPts val="900"/>
              <a:buFont typeface="Gill Sans"/>
              <a:buNone/>
              <a:defRPr>
                <a:solidFill>
                  <a:srgbClr val="895E0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1" type="ftr"/>
          </p:nvPr>
        </p:nvSpPr>
        <p:spPr>
          <a:xfrm>
            <a:off x="3135251" y="4781761"/>
            <a:ext cx="3086100" cy="259200"/>
          </a:xfrm>
          <a:prstGeom prst="rect">
            <a:avLst/>
          </a:prstGeom>
          <a:noFill/>
          <a:ln>
            <a:noFill/>
          </a:ln>
        </p:spPr>
        <p:txBody>
          <a:bodyPr anchorCtr="1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5E04"/>
              </a:buClr>
              <a:buSzPts val="900"/>
              <a:buFont typeface="Gill Sans"/>
              <a:buNone/>
              <a:defRPr>
                <a:solidFill>
                  <a:srgbClr val="895E0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2" type="sldNum"/>
          </p:nvPr>
        </p:nvSpPr>
        <p:spPr>
          <a:xfrm>
            <a:off x="6800413" y="4781761"/>
            <a:ext cx="1747200" cy="25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5E04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895E04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5E04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895E04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5E04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895E04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5E04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895E04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5E04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895E04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5E04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895E04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5E04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895E04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5E04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895E04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5E04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895E04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0" name="Google Shape;20;p2" title="left edge border"/>
          <p:cNvSpPr/>
          <p:nvPr/>
        </p:nvSpPr>
        <p:spPr>
          <a:xfrm>
            <a:off x="0" y="0"/>
            <a:ext cx="212700" cy="5143500"/>
          </a:xfrm>
          <a:prstGeom prst="rect">
            <a:avLst/>
          </a:prstGeom>
          <a:solidFill>
            <a:srgbClr val="2A1A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938757" y="286787"/>
            <a:ext cx="7633800" cy="11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A1A00"/>
              </a:buClr>
              <a:buSzPts val="3800"/>
              <a:buFont typeface="Impact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938757" y="1714500"/>
            <a:ext cx="7633800" cy="26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23850" lvl="0" marL="4572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/>
            </a:lvl1pPr>
            <a:lvl2pPr indent="-3175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00"/>
              <a:buChar char="–"/>
              <a:defRPr/>
            </a:lvl2pPr>
            <a:lvl3pPr indent="-3048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200"/>
              <a:buChar char="•"/>
              <a:defRPr/>
            </a:lvl3pPr>
            <a:lvl4pPr indent="-29845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100"/>
              <a:buChar char="–"/>
              <a:defRPr/>
            </a:lvl4pPr>
            <a:lvl5pPr indent="-29845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1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938757" y="4781761"/>
            <a:ext cx="17472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028952" y="4781761"/>
            <a:ext cx="3086100" cy="259200"/>
          </a:xfrm>
          <a:prstGeom prst="rect">
            <a:avLst/>
          </a:prstGeom>
          <a:noFill/>
          <a:ln>
            <a:noFill/>
          </a:ln>
        </p:spPr>
        <p:txBody>
          <a:bodyPr anchorCtr="1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457952" y="4781761"/>
            <a:ext cx="2114400" cy="25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showMasterSp="0" type="secHead">
  <p:cSld name="SECTION_HEADER">
    <p:bg>
      <p:bgPr>
        <a:solidFill>
          <a:srgbClr val="2A1A00"/>
        </a:soli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2432196" y="805417"/>
            <a:ext cx="6140400" cy="3048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3F3F2"/>
              </a:buClr>
              <a:buSzPts val="6300"/>
              <a:buFont typeface="Impact"/>
              <a:buNone/>
              <a:defRPr sz="6300">
                <a:solidFill>
                  <a:srgbClr val="F3F3F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2432196" y="3869839"/>
            <a:ext cx="52632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500"/>
              <a:buNone/>
              <a:defRPr b="1" cap="none">
                <a:solidFill>
                  <a:srgbClr val="F8B323"/>
                </a:solidFill>
              </a:defRPr>
            </a:lvl1pPr>
            <a:lvl2pPr indent="-3175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2427410" y="4781761"/>
            <a:ext cx="11205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2"/>
              </a:buClr>
              <a:buSzPts val="900"/>
              <a:buFont typeface="Gill Sans"/>
              <a:buNone/>
              <a:defRPr>
                <a:solidFill>
                  <a:srgbClr val="F3F3F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959294" y="4781761"/>
            <a:ext cx="3086100" cy="259200"/>
          </a:xfrm>
          <a:prstGeom prst="rect">
            <a:avLst/>
          </a:prstGeom>
          <a:noFill/>
          <a:ln>
            <a:noFill/>
          </a:ln>
        </p:spPr>
        <p:txBody>
          <a:bodyPr anchorCtr="1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2"/>
              </a:buClr>
              <a:buSzPts val="900"/>
              <a:buFont typeface="Gill Sans"/>
              <a:buNone/>
              <a:defRPr>
                <a:solidFill>
                  <a:srgbClr val="F3F3F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7456826" y="4781761"/>
            <a:ext cx="1115700" cy="25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2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F3F3F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2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F3F3F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2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F3F3F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2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F3F3F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2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F3F3F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2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F3F3F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2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F3F3F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2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F3F3F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2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F3F3F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33" name="Google Shape;33;p4" title="left scallop shape"/>
          <p:cNvGrpSpPr/>
          <p:nvPr/>
        </p:nvGrpSpPr>
        <p:grpSpPr>
          <a:xfrm>
            <a:off x="0" y="0"/>
            <a:ext cx="2110981" cy="5143500"/>
            <a:chOff x="0" y="0"/>
            <a:chExt cx="2814642" cy="6858000"/>
          </a:xfrm>
        </p:grpSpPr>
        <p:sp>
          <p:nvSpPr>
            <p:cNvPr id="34" name="Google Shape;34;p4" title="left scallop shape"/>
            <p:cNvSpPr/>
            <p:nvPr/>
          </p:nvSpPr>
          <p:spPr>
            <a:xfrm>
              <a:off x="0" y="0"/>
              <a:ext cx="2814642" cy="6858000"/>
            </a:xfrm>
            <a:custGeom>
              <a:rect b="b" l="l" r="r" t="t"/>
              <a:pathLst>
                <a:path extrusionOk="0" h="4320" w="1773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3F3F2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5;p4" title="left scallop inline"/>
            <p:cNvSpPr/>
            <p:nvPr/>
          </p:nvSpPr>
          <p:spPr>
            <a:xfrm>
              <a:off x="874385" y="0"/>
              <a:ext cx="1646240" cy="6858000"/>
            </a:xfrm>
            <a:custGeom>
              <a:rect b="b" l="l" r="r" t="t"/>
              <a:pathLst>
                <a:path extrusionOk="0" h="4320" w="1037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B32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"/>
          <p:cNvSpPr txBox="1"/>
          <p:nvPr>
            <p:ph type="title"/>
          </p:nvPr>
        </p:nvSpPr>
        <p:spPr>
          <a:xfrm>
            <a:off x="938757" y="286787"/>
            <a:ext cx="7633800" cy="11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A1A00"/>
              </a:buClr>
              <a:buSzPts val="3800"/>
              <a:buFont typeface="Impact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" type="body"/>
          </p:nvPr>
        </p:nvSpPr>
        <p:spPr>
          <a:xfrm>
            <a:off x="942975" y="1714500"/>
            <a:ext cx="3600600" cy="271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23850" lvl="0" marL="4572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/>
            </a:lvl1pPr>
            <a:lvl2pPr indent="-3175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00"/>
              <a:buChar char="–"/>
              <a:defRPr/>
            </a:lvl2pPr>
            <a:lvl3pPr indent="-3048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200"/>
              <a:buChar char="•"/>
              <a:defRPr/>
            </a:lvl3pPr>
            <a:lvl4pPr indent="-29845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100"/>
              <a:buChar char="–"/>
              <a:defRPr/>
            </a:lvl4pPr>
            <a:lvl5pPr indent="-29845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1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2" type="body"/>
          </p:nvPr>
        </p:nvSpPr>
        <p:spPr>
          <a:xfrm>
            <a:off x="4985848" y="1714500"/>
            <a:ext cx="3600600" cy="271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23850" lvl="0" marL="4572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/>
            </a:lvl1pPr>
            <a:lvl2pPr indent="-3175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00"/>
              <a:buChar char="–"/>
              <a:defRPr/>
            </a:lvl2pPr>
            <a:lvl3pPr indent="-3048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200"/>
              <a:buChar char="•"/>
              <a:defRPr/>
            </a:lvl3pPr>
            <a:lvl4pPr indent="-29845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100"/>
              <a:buChar char="–"/>
              <a:defRPr/>
            </a:lvl4pPr>
            <a:lvl5pPr indent="-29845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1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0" type="dt"/>
          </p:nvPr>
        </p:nvSpPr>
        <p:spPr>
          <a:xfrm>
            <a:off x="938757" y="4781761"/>
            <a:ext cx="17472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1" name="Google Shape;41;p5"/>
          <p:cNvSpPr txBox="1"/>
          <p:nvPr>
            <p:ph idx="11" type="ftr"/>
          </p:nvPr>
        </p:nvSpPr>
        <p:spPr>
          <a:xfrm>
            <a:off x="3028952" y="4781761"/>
            <a:ext cx="3086100" cy="259200"/>
          </a:xfrm>
          <a:prstGeom prst="rect">
            <a:avLst/>
          </a:prstGeom>
          <a:noFill/>
          <a:ln>
            <a:noFill/>
          </a:ln>
        </p:spPr>
        <p:txBody>
          <a:bodyPr anchorCtr="1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6457952" y="4781761"/>
            <a:ext cx="2114400" cy="25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939546" y="285752"/>
            <a:ext cx="7629600" cy="1120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A1A00"/>
              </a:buClr>
              <a:buSzPts val="3800"/>
              <a:buFont typeface="Impact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" type="body"/>
          </p:nvPr>
        </p:nvSpPr>
        <p:spPr>
          <a:xfrm>
            <a:off x="938757" y="1649725"/>
            <a:ext cx="3600600" cy="474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b="1" sz="1400" cap="none">
                <a:solidFill>
                  <a:srgbClr val="2A1A00"/>
                </a:solidFill>
              </a:defRPr>
            </a:lvl1pPr>
            <a:lvl2pPr indent="-3175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2" type="body"/>
          </p:nvPr>
        </p:nvSpPr>
        <p:spPr>
          <a:xfrm>
            <a:off x="942975" y="2181824"/>
            <a:ext cx="3600600" cy="22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23850" lvl="0" marL="4572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/>
            </a:lvl1pPr>
            <a:lvl2pPr indent="-3175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00"/>
              <a:buChar char="–"/>
              <a:defRPr/>
            </a:lvl2pPr>
            <a:lvl3pPr indent="-3048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200"/>
              <a:buChar char="•"/>
              <a:defRPr/>
            </a:lvl3pPr>
            <a:lvl4pPr indent="-29845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100"/>
              <a:buChar char="–"/>
              <a:defRPr/>
            </a:lvl4pPr>
            <a:lvl5pPr indent="-29845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1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3" type="body"/>
          </p:nvPr>
        </p:nvSpPr>
        <p:spPr>
          <a:xfrm>
            <a:off x="4975396" y="1649725"/>
            <a:ext cx="3600600" cy="474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b="1" sz="1400" cap="none">
                <a:solidFill>
                  <a:srgbClr val="2A1A00"/>
                </a:solidFill>
              </a:defRPr>
            </a:lvl1pPr>
            <a:lvl2pPr indent="-3175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4" type="body"/>
          </p:nvPr>
        </p:nvSpPr>
        <p:spPr>
          <a:xfrm>
            <a:off x="4975396" y="2181824"/>
            <a:ext cx="3600600" cy="22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23850" lvl="0" marL="4572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/>
            </a:lvl1pPr>
            <a:lvl2pPr indent="-3175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00"/>
              <a:buChar char="–"/>
              <a:defRPr/>
            </a:lvl2pPr>
            <a:lvl3pPr indent="-3048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200"/>
              <a:buChar char="•"/>
              <a:defRPr/>
            </a:lvl3pPr>
            <a:lvl4pPr indent="-29845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100"/>
              <a:buChar char="–"/>
              <a:defRPr/>
            </a:lvl4pPr>
            <a:lvl5pPr indent="-29845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1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9" name="Google Shape;49;p6"/>
          <p:cNvSpPr txBox="1"/>
          <p:nvPr>
            <p:ph idx="10" type="dt"/>
          </p:nvPr>
        </p:nvSpPr>
        <p:spPr>
          <a:xfrm>
            <a:off x="938757" y="4781761"/>
            <a:ext cx="17472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>
            <p:ph idx="11" type="ftr"/>
          </p:nvPr>
        </p:nvSpPr>
        <p:spPr>
          <a:xfrm>
            <a:off x="3028952" y="4781761"/>
            <a:ext cx="3086100" cy="259200"/>
          </a:xfrm>
          <a:prstGeom prst="rect">
            <a:avLst/>
          </a:prstGeom>
          <a:noFill/>
          <a:ln>
            <a:noFill/>
          </a:ln>
        </p:spPr>
        <p:txBody>
          <a:bodyPr anchorCtr="1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1" name="Google Shape;51;p6"/>
          <p:cNvSpPr txBox="1"/>
          <p:nvPr>
            <p:ph idx="12" type="sldNum"/>
          </p:nvPr>
        </p:nvSpPr>
        <p:spPr>
          <a:xfrm>
            <a:off x="6457952" y="4781761"/>
            <a:ext cx="2114400" cy="25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title"/>
          </p:nvPr>
        </p:nvSpPr>
        <p:spPr>
          <a:xfrm>
            <a:off x="938757" y="286787"/>
            <a:ext cx="7633800" cy="11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A1A00"/>
              </a:buClr>
              <a:buSzPts val="3800"/>
              <a:buFont typeface="Impact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0" type="dt"/>
          </p:nvPr>
        </p:nvSpPr>
        <p:spPr>
          <a:xfrm>
            <a:off x="938757" y="4781761"/>
            <a:ext cx="17472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5" name="Google Shape;55;p7"/>
          <p:cNvSpPr txBox="1"/>
          <p:nvPr>
            <p:ph idx="11" type="ftr"/>
          </p:nvPr>
        </p:nvSpPr>
        <p:spPr>
          <a:xfrm>
            <a:off x="3028952" y="4781761"/>
            <a:ext cx="3086100" cy="259200"/>
          </a:xfrm>
          <a:prstGeom prst="rect">
            <a:avLst/>
          </a:prstGeom>
          <a:noFill/>
          <a:ln>
            <a:noFill/>
          </a:ln>
        </p:spPr>
        <p:txBody>
          <a:bodyPr anchorCtr="1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Google Shape;56;p7"/>
          <p:cNvSpPr txBox="1"/>
          <p:nvPr>
            <p:ph idx="12" type="sldNum"/>
          </p:nvPr>
        </p:nvSpPr>
        <p:spPr>
          <a:xfrm>
            <a:off x="6457952" y="4781761"/>
            <a:ext cx="2114400" cy="25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"/>
          <p:cNvSpPr txBox="1"/>
          <p:nvPr>
            <p:ph idx="10" type="dt"/>
          </p:nvPr>
        </p:nvSpPr>
        <p:spPr>
          <a:xfrm>
            <a:off x="938757" y="4781761"/>
            <a:ext cx="17472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idx="11" type="ftr"/>
          </p:nvPr>
        </p:nvSpPr>
        <p:spPr>
          <a:xfrm>
            <a:off x="3028952" y="4781761"/>
            <a:ext cx="3086100" cy="259200"/>
          </a:xfrm>
          <a:prstGeom prst="rect">
            <a:avLst/>
          </a:prstGeom>
          <a:noFill/>
          <a:ln>
            <a:noFill/>
          </a:ln>
        </p:spPr>
        <p:txBody>
          <a:bodyPr anchorCtr="1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6457952" y="4781761"/>
            <a:ext cx="2114400" cy="25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showMasterSp="0" type="objTx">
  <p:cSld name="OBJECT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 title="right scallop background shape"/>
          <p:cNvSpPr/>
          <p:nvPr/>
        </p:nvSpPr>
        <p:spPr>
          <a:xfrm>
            <a:off x="5542361" y="0"/>
            <a:ext cx="3601641" cy="5143500"/>
          </a:xfrm>
          <a:custGeom>
            <a:rect b="b" l="l" r="r" t="t"/>
            <a:pathLst>
              <a:path extrusionOk="0" h="4320" w="3025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rgbClr val="2A1A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9"/>
          <p:cNvSpPr txBox="1"/>
          <p:nvPr>
            <p:ph type="title"/>
          </p:nvPr>
        </p:nvSpPr>
        <p:spPr>
          <a:xfrm>
            <a:off x="6253412" y="342900"/>
            <a:ext cx="2319000" cy="897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400"/>
              <a:buFont typeface="Gill Sans"/>
              <a:buNone/>
              <a:defRPr b="1" sz="1400">
                <a:solidFill>
                  <a:srgbClr val="F8B32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" type="body"/>
          </p:nvPr>
        </p:nvSpPr>
        <p:spPr>
          <a:xfrm>
            <a:off x="573788" y="690285"/>
            <a:ext cx="4618800" cy="3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81000" lvl="0" marL="4572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 sz="2400"/>
            </a:lvl1pPr>
            <a:lvl2pPr indent="-36195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100"/>
              <a:buChar char="–"/>
              <a:defRPr sz="2100"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sz="1800"/>
            </a:lvl3pPr>
            <a:lvl4pPr indent="-32385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500"/>
              <a:buChar char="–"/>
              <a:defRPr sz="1500"/>
            </a:lvl4pPr>
            <a:lvl5pPr indent="-32385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 sz="1500"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idx="2" type="body"/>
          </p:nvPr>
        </p:nvSpPr>
        <p:spPr>
          <a:xfrm>
            <a:off x="6253412" y="1306003"/>
            <a:ext cx="2319000" cy="3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F3F3F2"/>
                </a:solidFill>
              </a:defRPr>
            </a:lvl1pPr>
            <a:lvl2pPr indent="-3175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6" name="Google Shape;66;p9"/>
          <p:cNvSpPr txBox="1"/>
          <p:nvPr>
            <p:ph idx="10" type="dt"/>
          </p:nvPr>
        </p:nvSpPr>
        <p:spPr>
          <a:xfrm>
            <a:off x="573788" y="4781761"/>
            <a:ext cx="9249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Google Shape;67;p9"/>
          <p:cNvSpPr txBox="1"/>
          <p:nvPr>
            <p:ph idx="11" type="ftr"/>
          </p:nvPr>
        </p:nvSpPr>
        <p:spPr>
          <a:xfrm>
            <a:off x="1577717" y="4781761"/>
            <a:ext cx="2611500" cy="259200"/>
          </a:xfrm>
          <a:prstGeom prst="rect">
            <a:avLst/>
          </a:prstGeom>
          <a:noFill/>
          <a:ln>
            <a:noFill/>
          </a:ln>
        </p:spPr>
        <p:txBody>
          <a:bodyPr anchorCtr="1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8" name="Google Shape;68;p9"/>
          <p:cNvSpPr txBox="1"/>
          <p:nvPr>
            <p:ph idx="12" type="sldNum"/>
          </p:nvPr>
        </p:nvSpPr>
        <p:spPr>
          <a:xfrm>
            <a:off x="4268261" y="4781761"/>
            <a:ext cx="924300" cy="25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9" name="Google Shape;69;p9" title="left edge border"/>
          <p:cNvSpPr/>
          <p:nvPr/>
        </p:nvSpPr>
        <p:spPr>
          <a:xfrm>
            <a:off x="0" y="0"/>
            <a:ext cx="212700" cy="5143500"/>
          </a:xfrm>
          <a:prstGeom prst="rect">
            <a:avLst/>
          </a:prstGeom>
          <a:solidFill>
            <a:srgbClr val="F8B32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showMasterSp="0" type="picTx">
  <p:cSld name="PICTURE_WITH_CAPTION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2" type="pic"/>
          </p:nvPr>
        </p:nvSpPr>
        <p:spPr>
          <a:xfrm>
            <a:off x="212598" y="0"/>
            <a:ext cx="55167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2A1A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2A1A00"/>
              </a:buClr>
              <a:buSzPts val="1400"/>
              <a:buFont typeface="Gill Sans"/>
              <a:buChar char="–"/>
              <a:defRPr b="0" i="0" sz="14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2A1A0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2A1A00"/>
              </a:buClr>
              <a:buSzPts val="1100"/>
              <a:buFont typeface="Gill Sans"/>
              <a:buChar char="–"/>
              <a:defRPr b="0" i="0" sz="11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2A1A00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10" title="right scallop background shape"/>
          <p:cNvSpPr/>
          <p:nvPr/>
        </p:nvSpPr>
        <p:spPr>
          <a:xfrm>
            <a:off x="5542361" y="0"/>
            <a:ext cx="3601641" cy="5143500"/>
          </a:xfrm>
          <a:custGeom>
            <a:rect b="b" l="l" r="r" t="t"/>
            <a:pathLst>
              <a:path extrusionOk="0" h="4320" w="3025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rgbClr val="2A1A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10" title="left edge border"/>
          <p:cNvSpPr/>
          <p:nvPr/>
        </p:nvSpPr>
        <p:spPr>
          <a:xfrm>
            <a:off x="0" y="0"/>
            <a:ext cx="212700" cy="5143500"/>
          </a:xfrm>
          <a:prstGeom prst="rect">
            <a:avLst/>
          </a:prstGeom>
          <a:solidFill>
            <a:srgbClr val="F8B32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10"/>
          <p:cNvSpPr txBox="1"/>
          <p:nvPr>
            <p:ph type="title"/>
          </p:nvPr>
        </p:nvSpPr>
        <p:spPr>
          <a:xfrm>
            <a:off x="6253412" y="342900"/>
            <a:ext cx="2319000" cy="897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B323"/>
              </a:buClr>
              <a:buSzPts val="1400"/>
              <a:buFont typeface="Gill Sans"/>
              <a:buNone/>
              <a:defRPr b="1" sz="1400">
                <a:solidFill>
                  <a:srgbClr val="F8B32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5" name="Google Shape;75;p10"/>
          <p:cNvSpPr txBox="1"/>
          <p:nvPr>
            <p:ph idx="1" type="body"/>
          </p:nvPr>
        </p:nvSpPr>
        <p:spPr>
          <a:xfrm>
            <a:off x="6253412" y="1306003"/>
            <a:ext cx="2319000" cy="3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F3F3F2"/>
                </a:solidFill>
              </a:defRPr>
            </a:lvl1pPr>
            <a:lvl2pPr indent="-3175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6" name="Google Shape;76;p10"/>
          <p:cNvSpPr txBox="1"/>
          <p:nvPr>
            <p:ph idx="10" type="dt"/>
          </p:nvPr>
        </p:nvSpPr>
        <p:spPr>
          <a:xfrm>
            <a:off x="574460" y="4781761"/>
            <a:ext cx="9243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7" name="Google Shape;77;p10"/>
          <p:cNvSpPr txBox="1"/>
          <p:nvPr>
            <p:ph idx="11" type="ftr"/>
          </p:nvPr>
        </p:nvSpPr>
        <p:spPr>
          <a:xfrm>
            <a:off x="1577717" y="4781761"/>
            <a:ext cx="2611500" cy="259200"/>
          </a:xfrm>
          <a:prstGeom prst="rect">
            <a:avLst/>
          </a:prstGeom>
          <a:noFill/>
          <a:ln>
            <a:noFill/>
          </a:ln>
        </p:spPr>
        <p:txBody>
          <a:bodyPr anchorCtr="1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Google Shape;78;p10"/>
          <p:cNvSpPr txBox="1"/>
          <p:nvPr>
            <p:ph idx="12" type="sldNum"/>
          </p:nvPr>
        </p:nvSpPr>
        <p:spPr>
          <a:xfrm>
            <a:off x="4265676" y="4781761"/>
            <a:ext cx="925800" cy="25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1"/>
          <p:cNvSpPr txBox="1"/>
          <p:nvPr>
            <p:ph type="title"/>
          </p:nvPr>
        </p:nvSpPr>
        <p:spPr>
          <a:xfrm>
            <a:off x="938757" y="286787"/>
            <a:ext cx="7633800" cy="11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A1A00"/>
              </a:buClr>
              <a:buSzPts val="3800"/>
              <a:buFont typeface="Impact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1" name="Google Shape;81;p11"/>
          <p:cNvSpPr txBox="1"/>
          <p:nvPr>
            <p:ph idx="1" type="body"/>
          </p:nvPr>
        </p:nvSpPr>
        <p:spPr>
          <a:xfrm rot="5400000">
            <a:off x="3407999" y="-754800"/>
            <a:ext cx="2695200" cy="76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23850" lvl="0" marL="4572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/>
            </a:lvl1pPr>
            <a:lvl2pPr indent="-3175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00"/>
              <a:buChar char="–"/>
              <a:defRPr/>
            </a:lvl2pPr>
            <a:lvl3pPr indent="-3048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200"/>
              <a:buChar char="•"/>
              <a:defRPr/>
            </a:lvl3pPr>
            <a:lvl4pPr indent="-29845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100"/>
              <a:buChar char="–"/>
              <a:defRPr/>
            </a:lvl4pPr>
            <a:lvl5pPr indent="-29845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1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2" name="Google Shape;82;p11"/>
          <p:cNvSpPr txBox="1"/>
          <p:nvPr>
            <p:ph idx="10" type="dt"/>
          </p:nvPr>
        </p:nvSpPr>
        <p:spPr>
          <a:xfrm>
            <a:off x="938757" y="4781761"/>
            <a:ext cx="17472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3" name="Google Shape;83;p11"/>
          <p:cNvSpPr txBox="1"/>
          <p:nvPr>
            <p:ph idx="11" type="ftr"/>
          </p:nvPr>
        </p:nvSpPr>
        <p:spPr>
          <a:xfrm>
            <a:off x="3028952" y="4781761"/>
            <a:ext cx="3086100" cy="259200"/>
          </a:xfrm>
          <a:prstGeom prst="rect">
            <a:avLst/>
          </a:prstGeom>
          <a:noFill/>
          <a:ln>
            <a:noFill/>
          </a:ln>
        </p:spPr>
        <p:txBody>
          <a:bodyPr anchorCtr="1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4" name="Google Shape;84;p11"/>
          <p:cNvSpPr txBox="1"/>
          <p:nvPr>
            <p:ph idx="12" type="sldNum"/>
          </p:nvPr>
        </p:nvSpPr>
        <p:spPr>
          <a:xfrm>
            <a:off x="6457952" y="4781761"/>
            <a:ext cx="2114400" cy="25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2"/>
          <p:cNvSpPr txBox="1"/>
          <p:nvPr>
            <p:ph type="title"/>
          </p:nvPr>
        </p:nvSpPr>
        <p:spPr>
          <a:xfrm rot="5400000">
            <a:off x="6009190" y="1827437"/>
            <a:ext cx="4200300" cy="11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A1A00"/>
              </a:buClr>
              <a:buSzPts val="3800"/>
              <a:buFont typeface="Impact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7" name="Google Shape;87;p12"/>
          <p:cNvSpPr txBox="1"/>
          <p:nvPr>
            <p:ph idx="1" type="body"/>
          </p:nvPr>
        </p:nvSpPr>
        <p:spPr>
          <a:xfrm rot="5400000">
            <a:off x="1990112" y="-760212"/>
            <a:ext cx="4200300" cy="62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23850" lvl="0" marL="4572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/>
            </a:lvl1pPr>
            <a:lvl2pPr indent="-3175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00"/>
              <a:buChar char="–"/>
              <a:defRPr/>
            </a:lvl2pPr>
            <a:lvl3pPr indent="-3048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200"/>
              <a:buChar char="•"/>
              <a:defRPr/>
            </a:lvl3pPr>
            <a:lvl4pPr indent="-29845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100"/>
              <a:buChar char="–"/>
              <a:defRPr/>
            </a:lvl4pPr>
            <a:lvl5pPr indent="-29845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1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8" name="Google Shape;88;p12"/>
          <p:cNvSpPr txBox="1"/>
          <p:nvPr>
            <p:ph idx="10" type="dt"/>
          </p:nvPr>
        </p:nvSpPr>
        <p:spPr>
          <a:xfrm>
            <a:off x="938757" y="4781761"/>
            <a:ext cx="17472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9" name="Google Shape;89;p12"/>
          <p:cNvSpPr txBox="1"/>
          <p:nvPr>
            <p:ph idx="11" type="ftr"/>
          </p:nvPr>
        </p:nvSpPr>
        <p:spPr>
          <a:xfrm>
            <a:off x="3028952" y="4781761"/>
            <a:ext cx="3086100" cy="259200"/>
          </a:xfrm>
          <a:prstGeom prst="rect">
            <a:avLst/>
          </a:prstGeom>
          <a:noFill/>
          <a:ln>
            <a:noFill/>
          </a:ln>
        </p:spPr>
        <p:txBody>
          <a:bodyPr anchorCtr="1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0" name="Google Shape;90;p12"/>
          <p:cNvSpPr txBox="1"/>
          <p:nvPr>
            <p:ph idx="12" type="sldNum"/>
          </p:nvPr>
        </p:nvSpPr>
        <p:spPr>
          <a:xfrm>
            <a:off x="6457952" y="4781761"/>
            <a:ext cx="2114400" cy="25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3" name="Google Shape;93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>
            <a:lvl1pPr indent="-323850" lvl="0" marL="457200" rtl="0">
              <a:spcBef>
                <a:spcPts val="500"/>
              </a:spcBef>
              <a:spcAft>
                <a:spcPts val="0"/>
              </a:spcAft>
              <a:buSzPts val="1500"/>
              <a:buChar char="•"/>
              <a:defRPr/>
            </a:lvl1pPr>
            <a:lvl2pPr indent="-317500" lvl="1" marL="914400" rtl="0">
              <a:spcBef>
                <a:spcPts val="500"/>
              </a:spcBef>
              <a:spcAft>
                <a:spcPts val="0"/>
              </a:spcAft>
              <a:buSzPts val="1400"/>
              <a:buChar char="–"/>
              <a:defRPr/>
            </a:lvl2pPr>
            <a:lvl3pPr indent="-304800" lvl="2" marL="1371600" rtl="0">
              <a:spcBef>
                <a:spcPts val="500"/>
              </a:spcBef>
              <a:spcAft>
                <a:spcPts val="0"/>
              </a:spcAft>
              <a:buSzPts val="1200"/>
              <a:buChar char="•"/>
              <a:defRPr/>
            </a:lvl3pPr>
            <a:lvl4pPr indent="-298450" lvl="3" marL="1828800" rtl="0">
              <a:spcBef>
                <a:spcPts val="500"/>
              </a:spcBef>
              <a:spcAft>
                <a:spcPts val="0"/>
              </a:spcAft>
              <a:buSzPts val="1100"/>
              <a:buChar char="–"/>
              <a:defRPr/>
            </a:lvl4pPr>
            <a:lvl5pPr indent="-298450" lvl="4" marL="2286000" rtl="0">
              <a:spcBef>
                <a:spcPts val="500"/>
              </a:spcBef>
              <a:spcAft>
                <a:spcPts val="0"/>
              </a:spcAft>
              <a:buSzPts val="1100"/>
              <a:buChar char="•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/>
        </p:txBody>
      </p:sp>
      <p:sp>
        <p:nvSpPr>
          <p:cNvPr id="94" name="Google Shape;94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3F3F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938757" y="286787"/>
            <a:ext cx="7633800" cy="11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A1A00"/>
              </a:buClr>
              <a:buSzPts val="3800"/>
              <a:buFont typeface="Impact"/>
              <a:buNone/>
              <a:defRPr b="0" i="0" sz="3800" u="none" cap="none" strike="noStrike">
                <a:solidFill>
                  <a:srgbClr val="2A1A00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938757" y="1714500"/>
            <a:ext cx="7633800" cy="26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23850" lvl="0" marL="4572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2A1A00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317500" lvl="1" marL="9144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2A1A00"/>
              </a:buClr>
              <a:buSzPts val="1400"/>
              <a:buFont typeface="Gill Sans"/>
              <a:buChar char="–"/>
              <a:defRPr b="0" i="0" sz="14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304800" lvl="2" marL="13716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2A1A0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298450" lvl="3" marL="18288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2A1A00"/>
              </a:buClr>
              <a:buSzPts val="1100"/>
              <a:buFont typeface="Gill Sans"/>
              <a:buChar char="–"/>
              <a:defRPr b="0" i="0" sz="11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298450" lvl="4" marL="22860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2A1A00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938757" y="4781761"/>
            <a:ext cx="17472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028952" y="4781761"/>
            <a:ext cx="3086100" cy="259200"/>
          </a:xfrm>
          <a:prstGeom prst="rect">
            <a:avLst/>
          </a:prstGeom>
          <a:noFill/>
          <a:ln>
            <a:noFill/>
          </a:ln>
        </p:spPr>
        <p:txBody>
          <a:bodyPr anchorCtr="1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457952" y="4781761"/>
            <a:ext cx="2114400" cy="25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1" name="Google Shape;11;p1" title="Left scallop edge"/>
          <p:cNvSpPr/>
          <p:nvPr/>
        </p:nvSpPr>
        <p:spPr>
          <a:xfrm>
            <a:off x="0" y="0"/>
            <a:ext cx="664369" cy="5143500"/>
          </a:xfrm>
          <a:custGeom>
            <a:rect b="b" l="l" r="r" t="t"/>
            <a:pathLst>
              <a:path extrusionOk="0" h="4320" w="558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rgbClr val="2A1A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" title="right edge border"/>
          <p:cNvSpPr/>
          <p:nvPr/>
        </p:nvSpPr>
        <p:spPr>
          <a:xfrm>
            <a:off x="8931399" y="0"/>
            <a:ext cx="212700" cy="5143500"/>
          </a:xfrm>
          <a:prstGeom prst="rect">
            <a:avLst/>
          </a:prstGeom>
          <a:solidFill>
            <a:srgbClr val="F8B32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6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 txBox="1"/>
          <p:nvPr>
            <p:ph type="ctrTitle"/>
          </p:nvPr>
        </p:nvSpPr>
        <p:spPr>
          <a:xfrm>
            <a:off x="808894" y="823790"/>
            <a:ext cx="7738800" cy="3296100"/>
          </a:xfrm>
          <a:prstGeom prst="rect">
            <a:avLst/>
          </a:prstGeom>
        </p:spPr>
        <p:txBody>
          <a:bodyPr anchorCtr="1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obster"/>
                <a:ea typeface="Lobster"/>
                <a:cs typeface="Lobster"/>
                <a:sym typeface="Lobster"/>
              </a:rPr>
              <a:t>IB Psychology</a:t>
            </a:r>
            <a:endParaRPr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Gill Sans"/>
                <a:ea typeface="Gill Sans"/>
                <a:cs typeface="Gill Sans"/>
                <a:sym typeface="Gill Sans"/>
              </a:rPr>
              <a:t>Answering an SAQ</a:t>
            </a:r>
            <a:endParaRPr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>
            <p:ph type="title"/>
          </p:nvPr>
        </p:nvSpPr>
        <p:spPr>
          <a:xfrm>
            <a:off x="693600" y="355650"/>
            <a:ext cx="8520600" cy="5727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3600">
                <a:latin typeface="Gill Sans"/>
                <a:ea typeface="Gill Sans"/>
                <a:cs typeface="Gill Sans"/>
                <a:sym typeface="Gill Sans"/>
              </a:rPr>
              <a:t>Analyse the question with colour coding</a:t>
            </a:r>
            <a:endParaRPr sz="36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5" name="Google Shape;105;p15"/>
          <p:cNvSpPr txBox="1"/>
          <p:nvPr>
            <p:ph idx="1" type="body"/>
          </p:nvPr>
        </p:nvSpPr>
        <p:spPr>
          <a:xfrm>
            <a:off x="636725" y="1388125"/>
            <a:ext cx="5563200" cy="3416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4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4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Char char="●"/>
            </a:pPr>
            <a:r>
              <a:rPr lang="en-GB" sz="2400">
                <a:solidFill>
                  <a:schemeClr val="dk1"/>
                </a:solidFill>
                <a:highlight>
                  <a:srgbClr val="FFFFFF"/>
                </a:highlight>
              </a:rPr>
              <a:t>the </a:t>
            </a:r>
            <a:r>
              <a:rPr lang="en-GB" sz="2400">
                <a:solidFill>
                  <a:schemeClr val="dk1"/>
                </a:solidFill>
                <a:highlight>
                  <a:srgbClr val="00FF00"/>
                </a:highlight>
              </a:rPr>
              <a:t>command term</a:t>
            </a:r>
            <a:endParaRPr sz="2400">
              <a:solidFill>
                <a:schemeClr val="dk1"/>
              </a:solidFill>
              <a:highlight>
                <a:srgbClr val="00FF00"/>
              </a:highlight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Char char="●"/>
            </a:pPr>
            <a:r>
              <a:rPr lang="en-GB" sz="2400">
                <a:solidFill>
                  <a:schemeClr val="dk1"/>
                </a:solidFill>
              </a:rPr>
              <a:t>any </a:t>
            </a:r>
            <a:r>
              <a:rPr lang="en-GB" sz="2400">
                <a:solidFill>
                  <a:schemeClr val="dk1"/>
                </a:solidFill>
                <a:highlight>
                  <a:srgbClr val="00FFFF"/>
                </a:highlight>
              </a:rPr>
              <a:t>numbers</a:t>
            </a:r>
            <a:r>
              <a:rPr lang="en-GB" sz="2400">
                <a:solidFill>
                  <a:schemeClr val="dk1"/>
                </a:solidFill>
              </a:rPr>
              <a:t> on the question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Char char="●"/>
            </a:pPr>
            <a:r>
              <a:rPr lang="en-GB" sz="2400">
                <a:solidFill>
                  <a:schemeClr val="dk1"/>
                </a:solidFill>
              </a:rPr>
              <a:t>is it asking for </a:t>
            </a:r>
            <a:r>
              <a:rPr lang="en-GB" sz="2400">
                <a:solidFill>
                  <a:schemeClr val="dk1"/>
                </a:solidFill>
                <a:highlight>
                  <a:srgbClr val="9900FF"/>
                </a:highlight>
              </a:rPr>
              <a:t>study, theory, factor etc</a:t>
            </a:r>
            <a:r>
              <a:rPr lang="en-GB" sz="2400">
                <a:solidFill>
                  <a:schemeClr val="dk1"/>
                </a:solidFill>
              </a:rPr>
              <a:t>?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Char char="●"/>
            </a:pPr>
            <a:r>
              <a:rPr lang="en-GB" sz="2400">
                <a:solidFill>
                  <a:schemeClr val="dk1"/>
                </a:solidFill>
                <a:highlight>
                  <a:srgbClr val="FF00FF"/>
                </a:highlight>
              </a:rPr>
              <a:t>content - learning outcome</a:t>
            </a:r>
            <a:endParaRPr sz="2400">
              <a:solidFill>
                <a:schemeClr val="dk1"/>
              </a:solidFill>
              <a:highlight>
                <a:srgbClr val="FF00FF"/>
              </a:highlight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Char char="●"/>
            </a:pPr>
            <a:r>
              <a:rPr lang="en-GB" sz="2400">
                <a:solidFill>
                  <a:schemeClr val="dk1"/>
                </a:solidFill>
              </a:rPr>
              <a:t>which </a:t>
            </a:r>
            <a:r>
              <a:rPr lang="en-GB" sz="2400">
                <a:solidFill>
                  <a:schemeClr val="dk1"/>
                </a:solidFill>
                <a:highlight>
                  <a:srgbClr val="FFFF00"/>
                </a:highlight>
              </a:rPr>
              <a:t>approach and topic</a:t>
            </a:r>
            <a:r>
              <a:rPr lang="en-GB" sz="2400">
                <a:solidFill>
                  <a:schemeClr val="dk1"/>
                </a:solidFill>
              </a:rPr>
              <a:t> is this from?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GB" sz="2400">
                <a:solidFill>
                  <a:schemeClr val="dk1"/>
                </a:solidFill>
              </a:rPr>
              <a:t>In the exam you could use boxes, wavy lines etc.</a:t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id="106" name="Google Shape;10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0550" y="2007050"/>
            <a:ext cx="2405100" cy="180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"/>
          <p:cNvSpPr txBox="1"/>
          <p:nvPr>
            <p:ph type="title"/>
          </p:nvPr>
        </p:nvSpPr>
        <p:spPr>
          <a:xfrm>
            <a:off x="807375" y="396275"/>
            <a:ext cx="8520600" cy="5727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>
                <a:latin typeface="Gill Sans"/>
                <a:ea typeface="Gill Sans"/>
                <a:cs typeface="Gill Sans"/>
                <a:sym typeface="Gill Sans"/>
              </a:rPr>
              <a:t>Example: </a:t>
            </a:r>
            <a:r>
              <a:rPr b="1" lang="en-GB" sz="3000">
                <a:latin typeface="Gill Sans"/>
                <a:ea typeface="Gill Sans"/>
                <a:cs typeface="Gill Sans"/>
                <a:sym typeface="Gill Sans"/>
              </a:rPr>
              <a:t>Explain one study of reconstructive memory. (9)</a:t>
            </a:r>
            <a:endParaRPr b="1" sz="30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2" name="Google Shape;112;p16"/>
          <p:cNvSpPr txBox="1"/>
          <p:nvPr>
            <p:ph idx="1" type="body"/>
          </p:nvPr>
        </p:nvSpPr>
        <p:spPr>
          <a:xfrm>
            <a:off x="807375" y="1511375"/>
            <a:ext cx="4969800" cy="30087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●"/>
            </a:pPr>
            <a:r>
              <a:rPr lang="en-GB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What does explain mean (refer to IB command terms)?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●"/>
            </a:pPr>
            <a:r>
              <a:rPr lang="en-GB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What is a study?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●"/>
            </a:pPr>
            <a:r>
              <a:rPr lang="en-GB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What do you know about reconstructive memory?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●"/>
            </a:pPr>
            <a:r>
              <a:rPr lang="en-GB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Which studies could you choose from?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●"/>
            </a:pPr>
            <a:r>
              <a:rPr lang="en-GB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Which is the best one for this question?</a:t>
            </a:r>
            <a:endParaRPr sz="2400"/>
          </a:p>
        </p:txBody>
      </p:sp>
      <p:pic>
        <p:nvPicPr>
          <p:cNvPr id="113" name="Google Shape;113;p16"/>
          <p:cNvPicPr preferRelativeResize="0"/>
          <p:nvPr/>
        </p:nvPicPr>
        <p:blipFill rotWithShape="1">
          <a:blip r:embed="rId3">
            <a:alphaModFix/>
          </a:blip>
          <a:srcRect b="7019" l="0" r="0" t="0"/>
          <a:stretch/>
        </p:blipFill>
        <p:spPr>
          <a:xfrm>
            <a:off x="5628925" y="1993700"/>
            <a:ext cx="3062025" cy="204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7"/>
          <p:cNvSpPr txBox="1"/>
          <p:nvPr>
            <p:ph type="title"/>
          </p:nvPr>
        </p:nvSpPr>
        <p:spPr>
          <a:xfrm>
            <a:off x="734225" y="453150"/>
            <a:ext cx="8520600" cy="5727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>
                <a:latin typeface="Gill Sans"/>
                <a:ea typeface="Gill Sans"/>
                <a:cs typeface="Gill Sans"/>
                <a:sym typeface="Gill Sans"/>
              </a:rPr>
              <a:t>Decision time...which study will you choose?</a:t>
            </a:r>
            <a:endParaRPr b="1" sz="30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9" name="Google Shape;119;p17"/>
          <p:cNvSpPr txBox="1"/>
          <p:nvPr>
            <p:ph idx="1" type="body"/>
          </p:nvPr>
        </p:nvSpPr>
        <p:spPr>
          <a:xfrm>
            <a:off x="823625" y="1282500"/>
            <a:ext cx="4742400" cy="3416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800">
                <a:solidFill>
                  <a:schemeClr val="dk1"/>
                </a:solidFill>
              </a:rPr>
              <a:t>What factors should affect your decision?</a:t>
            </a:r>
            <a:endParaRPr b="1"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Char char="●"/>
            </a:pPr>
            <a:r>
              <a:rPr lang="en-GB" sz="1800">
                <a:solidFill>
                  <a:schemeClr val="dk1"/>
                </a:solidFill>
              </a:rPr>
              <a:t>Do I know enough to meet the command term?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Char char="●"/>
            </a:pPr>
            <a:r>
              <a:rPr lang="en-GB" sz="1800">
                <a:solidFill>
                  <a:schemeClr val="dk1"/>
                </a:solidFill>
              </a:rPr>
              <a:t>Can I remember the full APFC including specific findings?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Char char="●"/>
            </a:pPr>
            <a:r>
              <a:rPr lang="en-GB" sz="1800">
                <a:solidFill>
                  <a:schemeClr val="dk1"/>
                </a:solidFill>
              </a:rPr>
              <a:t>Is it definitely a study of reconstructive memory?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Char char="●"/>
            </a:pPr>
            <a:r>
              <a:rPr lang="en-GB" sz="1800">
                <a:solidFill>
                  <a:schemeClr val="dk1"/>
                </a:solidFill>
              </a:rPr>
              <a:t>Why is it a better choice than the other studies I first thought of?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Char char="●"/>
            </a:pPr>
            <a:r>
              <a:rPr lang="en-GB" sz="1800">
                <a:solidFill>
                  <a:schemeClr val="dk1"/>
                </a:solidFill>
              </a:rPr>
              <a:t>Thinking about the SAQ rubric I am going to hit the criteria with this study?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1000" y="1397650"/>
            <a:ext cx="2728676" cy="1820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8"/>
          <p:cNvSpPr txBox="1"/>
          <p:nvPr>
            <p:ph type="title"/>
          </p:nvPr>
        </p:nvSpPr>
        <p:spPr>
          <a:xfrm>
            <a:off x="839850" y="315025"/>
            <a:ext cx="8520600" cy="5727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3600">
                <a:highlight>
                  <a:srgbClr val="FFFFFF"/>
                </a:highlight>
                <a:latin typeface="Gill Sans"/>
                <a:ea typeface="Gill Sans"/>
                <a:cs typeface="Gill Sans"/>
                <a:sym typeface="Gill Sans"/>
              </a:rPr>
              <a:t>What are the SAQ criteria?</a:t>
            </a:r>
            <a:endParaRPr b="1" sz="3600">
              <a:highlight>
                <a:srgbClr val="FFFFFF"/>
              </a:highlight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" name="Google Shape;126;p18"/>
          <p:cNvSpPr txBox="1"/>
          <p:nvPr>
            <p:ph idx="1" type="body"/>
          </p:nvPr>
        </p:nvSpPr>
        <p:spPr>
          <a:xfrm>
            <a:off x="839850" y="1095600"/>
            <a:ext cx="4750500" cy="3416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You’ve got to </a:t>
            </a:r>
            <a:r>
              <a:rPr b="1" lang="en-GB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FAIL</a:t>
            </a:r>
            <a:r>
              <a:rPr lang="en-GB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to succeed!! (top band 7-9)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●"/>
            </a:pPr>
            <a:r>
              <a:rPr lang="en-GB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fully </a:t>
            </a:r>
            <a:r>
              <a:rPr b="1" lang="en-GB" sz="2400">
                <a:solidFill>
                  <a:schemeClr val="dk1"/>
                </a:solidFill>
                <a:highlight>
                  <a:srgbClr val="00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F</a:t>
            </a:r>
            <a:r>
              <a:rPr lang="en-GB" sz="2400">
                <a:solidFill>
                  <a:schemeClr val="dk1"/>
                </a:solidFill>
                <a:highlight>
                  <a:srgbClr val="00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ocused</a:t>
            </a:r>
            <a:r>
              <a:rPr lang="en-GB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on question (relevant); addresses command term 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●"/>
            </a:pPr>
            <a:r>
              <a:rPr b="1" lang="en-GB" sz="2400">
                <a:solidFill>
                  <a:schemeClr val="dk1"/>
                </a:solidFill>
                <a:highlight>
                  <a:srgbClr val="00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lang="en-GB" sz="2400">
                <a:solidFill>
                  <a:schemeClr val="dk1"/>
                </a:solidFill>
                <a:highlight>
                  <a:srgbClr val="00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ccurate</a:t>
            </a:r>
            <a:endParaRPr sz="2400">
              <a:solidFill>
                <a:schemeClr val="dk1"/>
              </a:solidFill>
              <a:highlight>
                <a:srgbClr val="00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●"/>
            </a:pPr>
            <a:r>
              <a:rPr lang="en-GB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appropriate research (</a:t>
            </a:r>
            <a:r>
              <a:rPr b="1" lang="en-GB" sz="2400">
                <a:solidFill>
                  <a:schemeClr val="dk1"/>
                </a:solidFill>
                <a:highlight>
                  <a:srgbClr val="00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lang="en-GB" sz="2400">
                <a:solidFill>
                  <a:schemeClr val="dk1"/>
                </a:solidFill>
                <a:highlight>
                  <a:srgbClr val="00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nformed!</a:t>
            </a:r>
            <a:r>
              <a:rPr lang="en-GB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 described (detailed account)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●"/>
            </a:pPr>
            <a:r>
              <a:rPr lang="en-GB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research is explicitly </a:t>
            </a:r>
            <a:r>
              <a:rPr b="1" lang="en-GB" sz="2400">
                <a:solidFill>
                  <a:schemeClr val="dk1"/>
                </a:solidFill>
                <a:highlight>
                  <a:srgbClr val="00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L</a:t>
            </a:r>
            <a:r>
              <a:rPr lang="en-GB" sz="2400">
                <a:solidFill>
                  <a:schemeClr val="dk1"/>
                </a:solidFill>
                <a:highlight>
                  <a:srgbClr val="00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inked</a:t>
            </a:r>
            <a:r>
              <a:rPr lang="en-GB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to the question.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pic>
        <p:nvPicPr>
          <p:cNvPr id="127" name="Google Shape;127;p18"/>
          <p:cNvPicPr preferRelativeResize="0"/>
          <p:nvPr/>
        </p:nvPicPr>
        <p:blipFill rotWithShape="1">
          <a:blip r:embed="rId3">
            <a:alphaModFix/>
          </a:blip>
          <a:srcRect b="7347" l="20134" r="0" t="0"/>
          <a:stretch/>
        </p:blipFill>
        <p:spPr>
          <a:xfrm>
            <a:off x="5590350" y="1608900"/>
            <a:ext cx="2990225" cy="249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9"/>
          <p:cNvSpPr txBox="1"/>
          <p:nvPr>
            <p:ph type="title"/>
          </p:nvPr>
        </p:nvSpPr>
        <p:spPr>
          <a:xfrm>
            <a:off x="823625" y="404400"/>
            <a:ext cx="8520600" cy="5727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000">
                <a:latin typeface="Times New Roman"/>
                <a:ea typeface="Times New Roman"/>
                <a:cs typeface="Times New Roman"/>
                <a:sym typeface="Times New Roman"/>
              </a:rPr>
              <a:t>Don’t get de-</a:t>
            </a:r>
            <a:r>
              <a:rPr b="1" lang="en-GB" sz="3000">
                <a:latin typeface="Times New Roman"/>
                <a:ea typeface="Times New Roman"/>
                <a:cs typeface="Times New Roman"/>
                <a:sym typeface="Times New Roman"/>
              </a:rPr>
              <a:t>RAIL-</a:t>
            </a:r>
            <a:r>
              <a:rPr lang="en-GB" sz="3000">
                <a:latin typeface="Times New Roman"/>
                <a:ea typeface="Times New Roman"/>
                <a:cs typeface="Times New Roman"/>
                <a:sym typeface="Times New Roman"/>
              </a:rPr>
              <a:t>ed? (mid band 4-6)</a:t>
            </a:r>
            <a:endParaRPr sz="3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" name="Google Shape;133;p19"/>
          <p:cNvSpPr txBox="1"/>
          <p:nvPr>
            <p:ph idx="1" type="body"/>
          </p:nvPr>
        </p:nvSpPr>
        <p:spPr>
          <a:xfrm>
            <a:off x="823625" y="977100"/>
            <a:ext cx="5490000" cy="3416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191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mes New Roman"/>
              <a:buChar char="●"/>
            </a:pPr>
            <a:r>
              <a:rPr b="1" lang="en-GB" sz="3000">
                <a:solidFill>
                  <a:schemeClr val="dk1"/>
                </a:solidFill>
                <a:highlight>
                  <a:srgbClr val="00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R</a:t>
            </a:r>
            <a:r>
              <a:rPr lang="en-GB" sz="3000">
                <a:solidFill>
                  <a:schemeClr val="dk1"/>
                </a:solidFill>
                <a:highlight>
                  <a:srgbClr val="00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elevant</a:t>
            </a:r>
            <a:r>
              <a:rPr lang="en-GB" sz="3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but… </a:t>
            </a:r>
            <a:endParaRPr sz="3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unfocused</a:t>
            </a:r>
            <a:endParaRPr sz="30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191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mes New Roman"/>
              <a:buChar char="●"/>
            </a:pPr>
            <a:r>
              <a:rPr b="1" lang="en-GB" sz="3000">
                <a:solidFill>
                  <a:schemeClr val="dk1"/>
                </a:solidFill>
                <a:highlight>
                  <a:srgbClr val="00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lang="en-GB" sz="3000">
                <a:solidFill>
                  <a:schemeClr val="dk1"/>
                </a:solidFill>
                <a:highlight>
                  <a:srgbClr val="00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ccurate</a:t>
            </a:r>
            <a:r>
              <a:rPr lang="en-GB" sz="3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but …</a:t>
            </a:r>
            <a:endParaRPr sz="3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limited</a:t>
            </a:r>
            <a:endParaRPr sz="30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191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mes New Roman"/>
              <a:buChar char="●"/>
            </a:pPr>
            <a:r>
              <a:rPr b="1" lang="en-GB" sz="3000">
                <a:solidFill>
                  <a:schemeClr val="dk1"/>
                </a:solidFill>
                <a:highlight>
                  <a:srgbClr val="00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lang="en-GB" sz="3000">
                <a:solidFill>
                  <a:schemeClr val="dk1"/>
                </a:solidFill>
                <a:highlight>
                  <a:srgbClr val="00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nformed </a:t>
            </a:r>
            <a:r>
              <a:rPr lang="en-GB" sz="3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(by research) but..</a:t>
            </a:r>
            <a:endParaRPr sz="3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342900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lang="en-GB" sz="3000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NOT </a:t>
            </a:r>
            <a:r>
              <a:rPr b="1" lang="en-GB" sz="3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</a:t>
            </a:r>
            <a:r>
              <a:rPr lang="en-GB" sz="3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inked</a:t>
            </a:r>
            <a:endParaRPr sz="3000"/>
          </a:p>
        </p:txBody>
      </p:sp>
      <p:pic>
        <p:nvPicPr>
          <p:cNvPr id="134" name="Google Shape;134;p19"/>
          <p:cNvPicPr preferRelativeResize="0"/>
          <p:nvPr/>
        </p:nvPicPr>
        <p:blipFill rotWithShape="1">
          <a:blip r:embed="rId3">
            <a:alphaModFix/>
          </a:blip>
          <a:srcRect b="6620" l="0" r="0" t="0"/>
          <a:stretch/>
        </p:blipFill>
        <p:spPr>
          <a:xfrm>
            <a:off x="4572000" y="1182775"/>
            <a:ext cx="3455475" cy="232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0"/>
          <p:cNvSpPr txBox="1"/>
          <p:nvPr>
            <p:ph type="title"/>
          </p:nvPr>
        </p:nvSpPr>
        <p:spPr>
          <a:xfrm>
            <a:off x="839850" y="453150"/>
            <a:ext cx="8520600" cy="5727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600">
                <a:latin typeface="Times New Roman"/>
                <a:ea typeface="Times New Roman"/>
                <a:cs typeface="Times New Roman"/>
                <a:sym typeface="Times New Roman"/>
              </a:rPr>
              <a:t>Don’t be </a:t>
            </a:r>
            <a:r>
              <a:rPr b="1" lang="en-GB" sz="3600">
                <a:latin typeface="Times New Roman"/>
                <a:ea typeface="Times New Roman"/>
                <a:cs typeface="Times New Roman"/>
                <a:sym typeface="Times New Roman"/>
              </a:rPr>
              <a:t>IS</a:t>
            </a:r>
            <a:r>
              <a:rPr lang="en-GB" sz="3600">
                <a:latin typeface="Times New Roman"/>
                <a:ea typeface="Times New Roman"/>
                <a:cs typeface="Times New Roman"/>
                <a:sym typeface="Times New Roman"/>
              </a:rPr>
              <a:t>s</a:t>
            </a:r>
            <a:r>
              <a:rPr b="1" lang="en-GB" sz="3600"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lang="en-GB" sz="3600">
                <a:latin typeface="Times New Roman"/>
                <a:ea typeface="Times New Roman"/>
                <a:cs typeface="Times New Roman"/>
                <a:sym typeface="Times New Roman"/>
              </a:rPr>
              <a:t>e!</a:t>
            </a:r>
            <a:endParaRPr sz="3600"/>
          </a:p>
        </p:txBody>
      </p:sp>
      <p:sp>
        <p:nvSpPr>
          <p:cNvPr id="140" name="Google Shape;140;p20"/>
          <p:cNvSpPr txBox="1"/>
          <p:nvPr>
            <p:ph idx="1" type="body"/>
          </p:nvPr>
        </p:nvSpPr>
        <p:spPr>
          <a:xfrm>
            <a:off x="921100" y="836458"/>
            <a:ext cx="5156700" cy="35397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533400" lvl="0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imes New Roman"/>
              <a:buChar char="●"/>
            </a:pPr>
            <a:r>
              <a:rPr lang="en-GB" sz="4800">
                <a:solidFill>
                  <a:schemeClr val="dk1"/>
                </a:solidFill>
                <a:highlight>
                  <a:srgbClr val="FF00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Irrelevant!</a:t>
            </a:r>
            <a:endParaRPr sz="4800">
              <a:solidFill>
                <a:schemeClr val="dk1"/>
              </a:solidFill>
              <a:highlight>
                <a:srgbClr val="FF00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5334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imes New Roman"/>
              <a:buChar char="●"/>
            </a:pPr>
            <a:r>
              <a:rPr lang="en-GB" sz="4800">
                <a:solidFill>
                  <a:schemeClr val="dk1"/>
                </a:solidFill>
                <a:highlight>
                  <a:schemeClr val="accent4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Sketchy!</a:t>
            </a:r>
            <a:endParaRPr sz="4800">
              <a:solidFill>
                <a:schemeClr val="dk1"/>
              </a:solidFill>
              <a:highlight>
                <a:schemeClr val="accent4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5334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imes New Roman"/>
              <a:buChar char="●"/>
            </a:pPr>
            <a:r>
              <a:rPr lang="en-GB" sz="4800">
                <a:solidFill>
                  <a:schemeClr val="dk1"/>
                </a:solidFill>
                <a:highlight>
                  <a:srgbClr val="FF00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Inaccurate!</a:t>
            </a:r>
            <a:endParaRPr sz="4800">
              <a:highlight>
                <a:srgbClr val="FF0000"/>
              </a:highlight>
            </a:endParaRPr>
          </a:p>
        </p:txBody>
      </p:sp>
      <p:sp>
        <p:nvSpPr>
          <p:cNvPr id="141" name="Google Shape;141;p20"/>
          <p:cNvSpPr txBox="1"/>
          <p:nvPr/>
        </p:nvSpPr>
        <p:spPr>
          <a:xfrm>
            <a:off x="4371575" y="1259475"/>
            <a:ext cx="4526100" cy="3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2" name="Google Shape;142;p20"/>
          <p:cNvPicPr preferRelativeResize="0"/>
          <p:nvPr/>
        </p:nvPicPr>
        <p:blipFill rotWithShape="1">
          <a:blip r:embed="rId3">
            <a:alphaModFix/>
          </a:blip>
          <a:srcRect b="7252" l="0" r="0" t="0"/>
          <a:stretch/>
        </p:blipFill>
        <p:spPr>
          <a:xfrm>
            <a:off x="4957675" y="1025854"/>
            <a:ext cx="3353900" cy="334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1"/>
          <p:cNvSpPr txBox="1"/>
          <p:nvPr>
            <p:ph type="title"/>
          </p:nvPr>
        </p:nvSpPr>
        <p:spPr>
          <a:xfrm>
            <a:off x="807375" y="339400"/>
            <a:ext cx="8520600" cy="5727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Gill Sans"/>
                <a:ea typeface="Gill Sans"/>
                <a:cs typeface="Gill Sans"/>
                <a:sym typeface="Gill Sans"/>
              </a:rPr>
              <a:t>Divide your SAQ into 3/4 parts </a:t>
            </a:r>
            <a:endParaRPr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8" name="Google Shape;148;p21"/>
          <p:cNvSpPr txBox="1"/>
          <p:nvPr>
            <p:ph idx="1" type="body"/>
          </p:nvPr>
        </p:nvSpPr>
        <p:spPr>
          <a:xfrm>
            <a:off x="1075500" y="1225600"/>
            <a:ext cx="4376700" cy="3416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000000"/>
                </a:solidFill>
              </a:rPr>
              <a:t>Starter</a:t>
            </a:r>
            <a:r>
              <a:rPr lang="en-GB" sz="2400">
                <a:solidFill>
                  <a:srgbClr val="000000"/>
                </a:solidFill>
              </a:rPr>
              <a:t>: Mini intro - 50 words (2 mins)</a:t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000000"/>
                </a:solidFill>
              </a:rPr>
              <a:t>Main Course</a:t>
            </a:r>
            <a:r>
              <a:rPr lang="en-GB" sz="2400">
                <a:solidFill>
                  <a:srgbClr val="000000"/>
                </a:solidFill>
              </a:rPr>
              <a:t>: Description - 200 words (8 mins)</a:t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000000"/>
                </a:solidFill>
              </a:rPr>
              <a:t>Pudding:</a:t>
            </a:r>
            <a:r>
              <a:rPr lang="en-GB" sz="2400">
                <a:solidFill>
                  <a:srgbClr val="000000"/>
                </a:solidFill>
              </a:rPr>
              <a:t> The ‘Hot Spot’ highlight - 100 words (4 mins)</a:t>
            </a:r>
            <a:endParaRPr sz="2400">
              <a:solidFill>
                <a:srgbClr val="000000"/>
              </a:solidFill>
            </a:endParaRPr>
          </a:p>
        </p:txBody>
      </p:sp>
      <p:pic>
        <p:nvPicPr>
          <p:cNvPr id="149" name="Google Shape;149;p21"/>
          <p:cNvPicPr preferRelativeResize="0"/>
          <p:nvPr/>
        </p:nvPicPr>
        <p:blipFill rotWithShape="1">
          <a:blip r:embed="rId3">
            <a:alphaModFix/>
          </a:blip>
          <a:srcRect b="6226" l="0" r="0" t="0"/>
          <a:stretch/>
        </p:blipFill>
        <p:spPr>
          <a:xfrm>
            <a:off x="5635875" y="912100"/>
            <a:ext cx="1765300" cy="1188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1"/>
          <p:cNvPicPr preferRelativeResize="0"/>
          <p:nvPr/>
        </p:nvPicPr>
        <p:blipFill rotWithShape="1">
          <a:blip r:embed="rId4">
            <a:alphaModFix/>
          </a:blip>
          <a:srcRect b="6985" l="0" r="0" t="0"/>
          <a:stretch/>
        </p:blipFill>
        <p:spPr>
          <a:xfrm>
            <a:off x="5646963" y="2202225"/>
            <a:ext cx="1743136" cy="118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1"/>
          <p:cNvPicPr preferRelativeResize="0"/>
          <p:nvPr/>
        </p:nvPicPr>
        <p:blipFill rotWithShape="1">
          <a:blip r:embed="rId5">
            <a:alphaModFix/>
          </a:blip>
          <a:srcRect b="7175" l="0" r="11979" t="0"/>
          <a:stretch/>
        </p:blipFill>
        <p:spPr>
          <a:xfrm>
            <a:off x="5635875" y="3492350"/>
            <a:ext cx="1765300" cy="1336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2"/>
          <p:cNvSpPr txBox="1"/>
          <p:nvPr>
            <p:ph type="title"/>
          </p:nvPr>
        </p:nvSpPr>
        <p:spPr>
          <a:xfrm>
            <a:off x="758625" y="445025"/>
            <a:ext cx="8520600" cy="5727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Gill Sans"/>
                <a:ea typeface="Gill Sans"/>
                <a:cs typeface="Gill Sans"/>
                <a:sym typeface="Gill Sans"/>
              </a:rPr>
              <a:t>Starter: </a:t>
            </a:r>
            <a:r>
              <a:rPr lang="en-GB">
                <a:latin typeface="Gill Sans"/>
                <a:ea typeface="Gill Sans"/>
                <a:cs typeface="Gill Sans"/>
                <a:sym typeface="Gill Sans"/>
              </a:rPr>
              <a:t>The mini intro  </a:t>
            </a:r>
            <a:endParaRPr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7" name="Google Shape;157;p22"/>
          <p:cNvSpPr txBox="1"/>
          <p:nvPr>
            <p:ph idx="1" type="body"/>
          </p:nvPr>
        </p:nvSpPr>
        <p:spPr>
          <a:xfrm>
            <a:off x="758625" y="1054975"/>
            <a:ext cx="8073600" cy="3416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2A1A00"/>
                </a:solidFill>
              </a:rPr>
              <a:t>50 words (2 mins)</a:t>
            </a:r>
            <a:endParaRPr sz="2400">
              <a:solidFill>
                <a:srgbClr val="2A1A00"/>
              </a:solidFill>
            </a:endParaRPr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</a:rPr>
              <a:t>Key word: </a:t>
            </a:r>
            <a:r>
              <a:rPr b="1" lang="en-GB" sz="2400">
                <a:solidFill>
                  <a:schemeClr val="dk1"/>
                </a:solidFill>
                <a:highlight>
                  <a:srgbClr val="00FF00"/>
                </a:highlight>
              </a:rPr>
              <a:t>Focus!</a:t>
            </a:r>
            <a:endParaRPr b="1" sz="2400">
              <a:solidFill>
                <a:schemeClr val="dk1"/>
              </a:solidFill>
              <a:highlight>
                <a:srgbClr val="00FF00"/>
              </a:highlight>
            </a:endParaRPr>
          </a:p>
          <a:p>
            <a:pPr indent="-3810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sz="2400">
                <a:solidFill>
                  <a:schemeClr val="dk1"/>
                </a:solidFill>
              </a:rPr>
              <a:t>On the </a:t>
            </a:r>
            <a:r>
              <a:rPr lang="en-GB" sz="2400">
                <a:solidFill>
                  <a:schemeClr val="dk1"/>
                </a:solidFill>
                <a:highlight>
                  <a:srgbClr val="00FF00"/>
                </a:highlight>
              </a:rPr>
              <a:t>command term</a:t>
            </a:r>
            <a:endParaRPr sz="2400">
              <a:solidFill>
                <a:schemeClr val="dk1"/>
              </a:solidFill>
              <a:highlight>
                <a:srgbClr val="00FF00"/>
              </a:highlight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sz="2400">
                <a:solidFill>
                  <a:schemeClr val="dk1"/>
                </a:solidFill>
              </a:rPr>
              <a:t>One </a:t>
            </a:r>
            <a:r>
              <a:rPr lang="en-GB" sz="2400">
                <a:solidFill>
                  <a:schemeClr val="dk1"/>
                </a:solidFill>
                <a:highlight>
                  <a:srgbClr val="00FF00"/>
                </a:highlight>
              </a:rPr>
              <a:t>how many</a:t>
            </a:r>
            <a:r>
              <a:rPr lang="en-GB" sz="2400">
                <a:solidFill>
                  <a:schemeClr val="dk1"/>
                </a:solidFill>
              </a:rPr>
              <a:t> things are required (one or two?)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sz="2400">
                <a:solidFill>
                  <a:schemeClr val="dk1"/>
                </a:solidFill>
              </a:rPr>
              <a:t>On </a:t>
            </a:r>
            <a:r>
              <a:rPr lang="en-GB" sz="2400">
                <a:solidFill>
                  <a:schemeClr val="dk1"/>
                </a:solidFill>
                <a:highlight>
                  <a:srgbClr val="00FF00"/>
                </a:highlight>
              </a:rPr>
              <a:t>behaviour of humans</a:t>
            </a:r>
            <a:r>
              <a:rPr lang="en-GB" sz="2400">
                <a:solidFill>
                  <a:schemeClr val="dk1"/>
                </a:solidFill>
              </a:rPr>
              <a:t> (questions often ask for ‘one behaviour’); what will you choose?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sz="2400">
                <a:solidFill>
                  <a:schemeClr val="dk1"/>
                </a:solidFill>
              </a:rPr>
              <a:t>On the choosing </a:t>
            </a:r>
            <a:r>
              <a:rPr lang="en-GB" sz="2400">
                <a:solidFill>
                  <a:schemeClr val="dk1"/>
                </a:solidFill>
                <a:highlight>
                  <a:srgbClr val="00FF00"/>
                </a:highlight>
              </a:rPr>
              <a:t>relevant content</a:t>
            </a:r>
            <a:endParaRPr sz="2400">
              <a:solidFill>
                <a:schemeClr val="dk1"/>
              </a:solidFill>
              <a:highlight>
                <a:srgbClr val="00FF00"/>
              </a:highlight>
            </a:endParaRPr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dk1"/>
                </a:solidFill>
              </a:rPr>
              <a:t>Set your agenda:</a:t>
            </a:r>
            <a:r>
              <a:rPr lang="en-GB" sz="2400">
                <a:solidFill>
                  <a:schemeClr val="dk1"/>
                </a:solidFill>
              </a:rPr>
              <a:t> what do you understand by this question and how are you going to answer it?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158" name="Google Shape;158;p22"/>
          <p:cNvSpPr txBox="1"/>
          <p:nvPr/>
        </p:nvSpPr>
        <p:spPr>
          <a:xfrm>
            <a:off x="8393750" y="68450"/>
            <a:ext cx="698700" cy="8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highlight>
                  <a:srgbClr val="00FF00"/>
                </a:highlight>
                <a:latin typeface="Lobster"/>
                <a:ea typeface="Lobster"/>
                <a:cs typeface="Lobster"/>
                <a:sym typeface="Lobster"/>
              </a:rPr>
              <a:t>F</a:t>
            </a:r>
            <a:endParaRPr sz="4800">
              <a:highlight>
                <a:srgbClr val="00FF00"/>
              </a:highlight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159" name="Google Shape;159;p22"/>
          <p:cNvPicPr preferRelativeResize="0"/>
          <p:nvPr/>
        </p:nvPicPr>
        <p:blipFill rotWithShape="1">
          <a:blip r:embed="rId3">
            <a:alphaModFix/>
          </a:blip>
          <a:srcRect b="6226" l="0" r="0" t="0"/>
          <a:stretch/>
        </p:blipFill>
        <p:spPr>
          <a:xfrm>
            <a:off x="5733375" y="359550"/>
            <a:ext cx="2507400" cy="168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3"/>
          <p:cNvSpPr txBox="1"/>
          <p:nvPr>
            <p:ph type="title"/>
          </p:nvPr>
        </p:nvSpPr>
        <p:spPr>
          <a:xfrm>
            <a:off x="831750" y="331275"/>
            <a:ext cx="8520600" cy="5727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Example starter (Mini Intro)</a:t>
            </a:r>
            <a:endParaRPr/>
          </a:p>
        </p:txBody>
      </p:sp>
      <p:sp>
        <p:nvSpPr>
          <p:cNvPr id="165" name="Google Shape;165;p23"/>
          <p:cNvSpPr txBox="1"/>
          <p:nvPr>
            <p:ph idx="1" type="body"/>
          </p:nvPr>
        </p:nvSpPr>
        <p:spPr>
          <a:xfrm>
            <a:off x="311700" y="1152475"/>
            <a:ext cx="5262600" cy="3416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23850" lvl="0" marL="457200" rtl="0" algn="l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500"/>
              <a:buChar char="•"/>
            </a:pPr>
            <a:r>
              <a:rPr lang="en-GB">
                <a:solidFill>
                  <a:srgbClr val="000000"/>
                </a:solidFill>
              </a:rPr>
              <a:t>What is r</a:t>
            </a:r>
            <a:r>
              <a:rPr lang="en-GB">
                <a:solidFill>
                  <a:srgbClr val="000000"/>
                </a:solidFill>
              </a:rPr>
              <a:t>econstructive</a:t>
            </a:r>
            <a:r>
              <a:rPr lang="en-GB">
                <a:solidFill>
                  <a:srgbClr val="000000"/>
                </a:solidFill>
              </a:rPr>
              <a:t> </a:t>
            </a:r>
            <a:r>
              <a:rPr lang="en-GB">
                <a:solidFill>
                  <a:srgbClr val="000000"/>
                </a:solidFill>
              </a:rPr>
              <a:t>memory</a:t>
            </a:r>
            <a:r>
              <a:rPr lang="en-GB">
                <a:solidFill>
                  <a:srgbClr val="000000"/>
                </a:solidFill>
              </a:rPr>
              <a:t> theory?</a:t>
            </a:r>
            <a:endParaRPr>
              <a:solidFill>
                <a:srgbClr val="000000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•"/>
            </a:pPr>
            <a:r>
              <a:rPr lang="en-GB">
                <a:solidFill>
                  <a:srgbClr val="000000"/>
                </a:solidFill>
              </a:rPr>
              <a:t>Put it in the context of ‘reliability of one </a:t>
            </a:r>
            <a:r>
              <a:rPr lang="en-GB">
                <a:solidFill>
                  <a:srgbClr val="000000"/>
                </a:solidFill>
              </a:rPr>
              <a:t>cognitive</a:t>
            </a:r>
            <a:r>
              <a:rPr lang="en-GB">
                <a:solidFill>
                  <a:srgbClr val="000000"/>
                </a:solidFill>
              </a:rPr>
              <a:t> process’</a:t>
            </a:r>
            <a:endParaRPr>
              <a:solidFill>
                <a:srgbClr val="000000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•"/>
            </a:pPr>
            <a:r>
              <a:rPr lang="en-GB">
                <a:solidFill>
                  <a:srgbClr val="000000"/>
                </a:solidFill>
              </a:rPr>
              <a:t>Show the </a:t>
            </a:r>
            <a:r>
              <a:rPr lang="en-GB">
                <a:solidFill>
                  <a:srgbClr val="000000"/>
                </a:solidFill>
              </a:rPr>
              <a:t>examiner</a:t>
            </a:r>
            <a:r>
              <a:rPr lang="en-GB">
                <a:solidFill>
                  <a:srgbClr val="000000"/>
                </a:solidFill>
              </a:rPr>
              <a:t> you know what the command term means 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–"/>
            </a:pPr>
            <a:r>
              <a:rPr lang="en-GB">
                <a:solidFill>
                  <a:srgbClr val="000000"/>
                </a:solidFill>
              </a:rPr>
              <a:t>“In this answer I will show how Wade et al. demonstrated the main features of </a:t>
            </a:r>
            <a:r>
              <a:rPr lang="en-GB">
                <a:solidFill>
                  <a:srgbClr val="000000"/>
                </a:solidFill>
              </a:rPr>
              <a:t>reconstructive</a:t>
            </a:r>
            <a:r>
              <a:rPr lang="en-GB">
                <a:solidFill>
                  <a:srgbClr val="000000"/>
                </a:solidFill>
              </a:rPr>
              <a:t> </a:t>
            </a:r>
            <a:r>
              <a:rPr lang="en-GB">
                <a:solidFill>
                  <a:srgbClr val="000000"/>
                </a:solidFill>
              </a:rPr>
              <a:t>memory</a:t>
            </a:r>
            <a:r>
              <a:rPr lang="en-GB">
                <a:solidFill>
                  <a:srgbClr val="000000"/>
                </a:solidFill>
              </a:rPr>
              <a:t> theory in their study using edited photographs.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–"/>
            </a:pPr>
            <a:r>
              <a:rPr lang="en-GB">
                <a:solidFill>
                  <a:srgbClr val="000000"/>
                </a:solidFill>
              </a:rPr>
              <a:t>“As the command term is explain, I will look at the reasons behind Wade’s design decisions and the </a:t>
            </a:r>
            <a:r>
              <a:rPr lang="en-GB">
                <a:solidFill>
                  <a:srgbClr val="000000"/>
                </a:solidFill>
              </a:rPr>
              <a:t>causes</a:t>
            </a:r>
            <a:r>
              <a:rPr lang="en-GB">
                <a:solidFill>
                  <a:srgbClr val="000000"/>
                </a:solidFill>
              </a:rPr>
              <a:t> of their </a:t>
            </a:r>
            <a:r>
              <a:rPr lang="en-GB">
                <a:solidFill>
                  <a:srgbClr val="000000"/>
                </a:solidFill>
              </a:rPr>
              <a:t>participants’</a:t>
            </a:r>
            <a:r>
              <a:rPr lang="en-GB">
                <a:solidFill>
                  <a:srgbClr val="000000"/>
                </a:solidFill>
              </a:rPr>
              <a:t> behaviour with regard to reconstructive </a:t>
            </a:r>
            <a:r>
              <a:rPr lang="en-GB">
                <a:solidFill>
                  <a:srgbClr val="000000"/>
                </a:solidFill>
              </a:rPr>
              <a:t>memory</a:t>
            </a:r>
            <a:r>
              <a:rPr lang="en-GB">
                <a:solidFill>
                  <a:srgbClr val="000000"/>
                </a:solidFill>
              </a:rPr>
              <a:t> theory.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4"/>
          <p:cNvSpPr txBox="1"/>
          <p:nvPr>
            <p:ph type="title"/>
          </p:nvPr>
        </p:nvSpPr>
        <p:spPr>
          <a:xfrm>
            <a:off x="848000" y="445025"/>
            <a:ext cx="8520600" cy="5727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/>
              <a:t>Main Course: </a:t>
            </a:r>
            <a:r>
              <a:rPr lang="en-GB" sz="3000"/>
              <a:t>Description - 200 words (8 mins)</a:t>
            </a:r>
            <a:endParaRPr sz="3000"/>
          </a:p>
        </p:txBody>
      </p:sp>
      <p:sp>
        <p:nvSpPr>
          <p:cNvPr id="171" name="Google Shape;171;p24"/>
          <p:cNvSpPr txBox="1"/>
          <p:nvPr>
            <p:ph idx="1" type="body"/>
          </p:nvPr>
        </p:nvSpPr>
        <p:spPr>
          <a:xfrm>
            <a:off x="514850" y="1136225"/>
            <a:ext cx="5725500" cy="38982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81000" lvl="0" marL="457200" rtl="0" algn="l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GB" sz="2400">
                <a:solidFill>
                  <a:srgbClr val="000000"/>
                </a:solidFill>
              </a:rPr>
              <a:t>Exactly what you serve up will depend on the question</a:t>
            </a:r>
            <a:endParaRPr sz="2400">
              <a:solidFill>
                <a:srgbClr val="000000"/>
              </a:solidFill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–"/>
            </a:pPr>
            <a:r>
              <a:rPr lang="en-GB" sz="2400">
                <a:solidFill>
                  <a:srgbClr val="000000"/>
                </a:solidFill>
              </a:rPr>
              <a:t>e.g. theory, factor, study, bit of both?</a:t>
            </a:r>
            <a:endParaRPr sz="2400">
              <a:solidFill>
                <a:srgbClr val="000000"/>
              </a:solidFill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–"/>
            </a:pPr>
            <a:r>
              <a:rPr lang="en-GB" sz="2400">
                <a:solidFill>
                  <a:srgbClr val="000000"/>
                </a:solidFill>
              </a:rPr>
              <a:t>If asked about a theory/factor you will have around 100 words on this but you will also have 100 words on the study.</a:t>
            </a:r>
            <a:endParaRPr sz="2400">
              <a:solidFill>
                <a:srgbClr val="000000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GB" sz="2400">
                <a:solidFill>
                  <a:srgbClr val="000000"/>
                </a:solidFill>
              </a:rPr>
              <a:t>Remember you will always have a study regardless of the question.</a:t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172" name="Google Shape;172;p24"/>
          <p:cNvSpPr txBox="1"/>
          <p:nvPr/>
        </p:nvSpPr>
        <p:spPr>
          <a:xfrm>
            <a:off x="8198725" y="117200"/>
            <a:ext cx="698700" cy="8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highlight>
                  <a:srgbClr val="00FF00"/>
                </a:highlight>
                <a:latin typeface="Lobster"/>
                <a:ea typeface="Lobster"/>
                <a:cs typeface="Lobster"/>
                <a:sym typeface="Lobster"/>
              </a:rPr>
              <a:t>A</a:t>
            </a:r>
            <a:endParaRPr sz="4800">
              <a:highlight>
                <a:srgbClr val="00FF00"/>
              </a:highlight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173" name="Google Shape;173;p24"/>
          <p:cNvPicPr preferRelativeResize="0"/>
          <p:nvPr/>
        </p:nvPicPr>
        <p:blipFill rotWithShape="1">
          <a:blip r:embed="rId3">
            <a:alphaModFix/>
          </a:blip>
          <a:srcRect b="6985" l="0" r="0" t="0"/>
          <a:stretch/>
        </p:blipFill>
        <p:spPr>
          <a:xfrm>
            <a:off x="6455605" y="1383275"/>
            <a:ext cx="2441825" cy="16648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5"/>
          <p:cNvSpPr txBox="1"/>
          <p:nvPr>
            <p:ph type="title"/>
          </p:nvPr>
        </p:nvSpPr>
        <p:spPr>
          <a:xfrm>
            <a:off x="856100" y="315025"/>
            <a:ext cx="8520600" cy="5727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Gill Sans"/>
                <a:ea typeface="Gill Sans"/>
                <a:cs typeface="Gill Sans"/>
                <a:sym typeface="Gill Sans"/>
              </a:rPr>
              <a:t>Main course cont’d</a:t>
            </a:r>
            <a:endParaRPr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9" name="Google Shape;179;p25"/>
          <p:cNvSpPr txBox="1"/>
          <p:nvPr>
            <p:ph idx="1" type="body"/>
          </p:nvPr>
        </p:nvSpPr>
        <p:spPr>
          <a:xfrm>
            <a:off x="685500" y="1013750"/>
            <a:ext cx="4986300" cy="38250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3020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>
                <a:solidFill>
                  <a:schemeClr val="dk1"/>
                </a:solidFill>
              </a:rPr>
              <a:t>When deciding what to write here, </a:t>
            </a:r>
            <a:r>
              <a:rPr lang="en-GB" sz="1600">
                <a:solidFill>
                  <a:schemeClr val="dk1"/>
                </a:solidFill>
                <a:highlight>
                  <a:srgbClr val="00FF00"/>
                </a:highlight>
              </a:rPr>
              <a:t>accuracy</a:t>
            </a:r>
            <a:r>
              <a:rPr lang="en-GB" sz="1600">
                <a:solidFill>
                  <a:schemeClr val="dk1"/>
                </a:solidFill>
              </a:rPr>
              <a:t> and </a:t>
            </a:r>
            <a:r>
              <a:rPr lang="en-GB" sz="1600">
                <a:solidFill>
                  <a:schemeClr val="dk1"/>
                </a:solidFill>
                <a:highlight>
                  <a:srgbClr val="00FF00"/>
                </a:highlight>
              </a:rPr>
              <a:t>depth</a:t>
            </a:r>
            <a:r>
              <a:rPr lang="en-GB" sz="1600">
                <a:solidFill>
                  <a:schemeClr val="dk1"/>
                </a:solidFill>
              </a:rPr>
              <a:t> are paramount</a:t>
            </a:r>
            <a:endParaRPr sz="1600">
              <a:solidFill>
                <a:schemeClr val="dk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</a:pPr>
            <a:r>
              <a:rPr lang="en-GB" sz="1600">
                <a:solidFill>
                  <a:schemeClr val="dk1"/>
                </a:solidFill>
              </a:rPr>
              <a:t>If a customer asks for chicken curry and you give them lasagne, they are likely to complain!</a:t>
            </a:r>
            <a:endParaRPr sz="1600">
              <a:solidFill>
                <a:schemeClr val="dk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</a:pPr>
            <a:r>
              <a:rPr lang="en-GB" sz="1600">
                <a:solidFill>
                  <a:schemeClr val="dk1"/>
                </a:solidFill>
              </a:rPr>
              <a:t>If you give them a spoonful of lasagne instead of a decent portion, they are still going to complain!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>
                <a:solidFill>
                  <a:schemeClr val="dk1"/>
                </a:solidFill>
              </a:rPr>
              <a:t>When it comes to </a:t>
            </a:r>
            <a:r>
              <a:rPr lang="en-GB" sz="1600">
                <a:solidFill>
                  <a:schemeClr val="dk1"/>
                </a:solidFill>
                <a:highlight>
                  <a:srgbClr val="00FF00"/>
                </a:highlight>
              </a:rPr>
              <a:t>the illustrative study</a:t>
            </a:r>
            <a:r>
              <a:rPr lang="en-GB" sz="1600">
                <a:solidFill>
                  <a:schemeClr val="dk1"/>
                </a:solidFill>
              </a:rPr>
              <a:t>, be sure to cover the </a:t>
            </a:r>
            <a:r>
              <a:rPr lang="en-GB" sz="1600">
                <a:solidFill>
                  <a:schemeClr val="dk1"/>
                </a:solidFill>
                <a:highlight>
                  <a:srgbClr val="00FF00"/>
                </a:highlight>
              </a:rPr>
              <a:t>full APRC</a:t>
            </a:r>
            <a:r>
              <a:rPr lang="en-GB" sz="1600">
                <a:solidFill>
                  <a:schemeClr val="dk1"/>
                </a:solidFill>
              </a:rPr>
              <a:t> </a:t>
            </a:r>
            <a:r>
              <a:rPr lang="en-GB" sz="1600">
                <a:solidFill>
                  <a:schemeClr val="dk1"/>
                </a:solidFill>
                <a:highlight>
                  <a:srgbClr val="FF0000"/>
                </a:highlight>
              </a:rPr>
              <a:t>(no evaluation)</a:t>
            </a:r>
            <a:r>
              <a:rPr lang="en-GB" sz="1600">
                <a:solidFill>
                  <a:schemeClr val="dk1"/>
                </a:solidFill>
              </a:rPr>
              <a:t>, including specific results.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>
                <a:solidFill>
                  <a:schemeClr val="dk1"/>
                </a:solidFill>
              </a:rPr>
              <a:t>SAQs should always be served with a side dish (the study!); if the waiter forgets your fries you’re not going to be happy! 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80" name="Google Shape;180;p25"/>
          <p:cNvSpPr txBox="1"/>
          <p:nvPr/>
        </p:nvSpPr>
        <p:spPr>
          <a:xfrm>
            <a:off x="8206725" y="137600"/>
            <a:ext cx="698700" cy="8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highlight>
                  <a:srgbClr val="00FF00"/>
                </a:highlight>
                <a:latin typeface="Lobster"/>
                <a:ea typeface="Lobster"/>
                <a:cs typeface="Lobster"/>
                <a:sym typeface="Lobster"/>
              </a:rPr>
              <a:t>I</a:t>
            </a:r>
            <a:endParaRPr sz="4800">
              <a:highlight>
                <a:srgbClr val="00FF00"/>
              </a:highlight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181" name="Google Shape;181;p25"/>
          <p:cNvPicPr preferRelativeResize="0"/>
          <p:nvPr/>
        </p:nvPicPr>
        <p:blipFill rotWithShape="1">
          <a:blip r:embed="rId3">
            <a:alphaModFix/>
          </a:blip>
          <a:srcRect b="6985" l="0" r="0" t="0"/>
          <a:stretch/>
        </p:blipFill>
        <p:spPr>
          <a:xfrm>
            <a:off x="5594305" y="546350"/>
            <a:ext cx="2441825" cy="1664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5"/>
          <p:cNvPicPr preferRelativeResize="0"/>
          <p:nvPr/>
        </p:nvPicPr>
        <p:blipFill rotWithShape="1">
          <a:blip r:embed="rId4">
            <a:alphaModFix/>
          </a:blip>
          <a:srcRect b="8675" l="37515" r="0" t="0"/>
          <a:stretch/>
        </p:blipFill>
        <p:spPr>
          <a:xfrm>
            <a:off x="7361950" y="1952750"/>
            <a:ext cx="1411250" cy="148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5"/>
          <p:cNvPicPr preferRelativeResize="0"/>
          <p:nvPr/>
        </p:nvPicPr>
        <p:blipFill rotWithShape="1">
          <a:blip r:embed="rId5">
            <a:alphaModFix/>
          </a:blip>
          <a:srcRect b="7791" l="0" r="0" t="0"/>
          <a:stretch/>
        </p:blipFill>
        <p:spPr>
          <a:xfrm>
            <a:off x="5728673" y="3493200"/>
            <a:ext cx="2308725" cy="143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6"/>
          <p:cNvSpPr txBox="1"/>
          <p:nvPr>
            <p:ph type="title"/>
          </p:nvPr>
        </p:nvSpPr>
        <p:spPr>
          <a:xfrm>
            <a:off x="783000" y="241900"/>
            <a:ext cx="8520600" cy="5727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3600">
                <a:latin typeface="Gill Sans"/>
                <a:ea typeface="Gill Sans"/>
                <a:cs typeface="Gill Sans"/>
                <a:sym typeface="Gill Sans"/>
              </a:rPr>
              <a:t>Pudding:</a:t>
            </a:r>
            <a:r>
              <a:rPr lang="en-GB" sz="3600"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en-GB" sz="3600">
                <a:highlight>
                  <a:srgbClr val="FF00FF"/>
                </a:highlight>
                <a:latin typeface="Gill Sans"/>
                <a:ea typeface="Gill Sans"/>
                <a:cs typeface="Gill Sans"/>
                <a:sym typeface="Gill Sans"/>
              </a:rPr>
              <a:t>The ‘Hot Spot’</a:t>
            </a:r>
            <a:endParaRPr sz="3600">
              <a:highlight>
                <a:srgbClr val="FF00FF"/>
              </a:highligh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9" name="Google Shape;189;p26"/>
          <p:cNvSpPr txBox="1"/>
          <p:nvPr>
            <p:ph idx="1" type="body"/>
          </p:nvPr>
        </p:nvSpPr>
        <p:spPr>
          <a:xfrm>
            <a:off x="783000" y="1017725"/>
            <a:ext cx="5360100" cy="3416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42900" lvl="0" marL="457200" rtl="0" algn="l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-GB" sz="1800">
                <a:solidFill>
                  <a:srgbClr val="000000"/>
                </a:solidFill>
              </a:rPr>
              <a:t>Make a </a:t>
            </a:r>
            <a:r>
              <a:rPr b="1" lang="en-GB" sz="1800">
                <a:solidFill>
                  <a:srgbClr val="000000"/>
                </a:solidFill>
                <a:highlight>
                  <a:srgbClr val="00FF00"/>
                </a:highlight>
              </a:rPr>
              <a:t>Link</a:t>
            </a:r>
            <a:r>
              <a:rPr lang="en-GB" sz="1800">
                <a:solidFill>
                  <a:srgbClr val="000000"/>
                </a:solidFill>
                <a:highlight>
                  <a:srgbClr val="00FF00"/>
                </a:highlight>
              </a:rPr>
              <a:t> </a:t>
            </a:r>
            <a:r>
              <a:rPr lang="en-GB" sz="1800">
                <a:solidFill>
                  <a:srgbClr val="000000"/>
                </a:solidFill>
              </a:rPr>
              <a:t>between the theory/study and the behaviour you are being asked to explain/describe</a:t>
            </a:r>
            <a:endParaRPr sz="1800"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-GB" sz="1800">
                <a:solidFill>
                  <a:srgbClr val="000000"/>
                </a:solidFill>
              </a:rPr>
              <a:t>This is an important part of a strong answer</a:t>
            </a:r>
            <a:endParaRPr sz="1800">
              <a:solidFill>
                <a:srgbClr val="000000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</a:pPr>
            <a:r>
              <a:rPr lang="en-GB" sz="1800">
                <a:solidFill>
                  <a:srgbClr val="000000"/>
                </a:solidFill>
              </a:rPr>
              <a:t>Make sure you </a:t>
            </a:r>
            <a:r>
              <a:rPr lang="en-GB" sz="1800">
                <a:solidFill>
                  <a:srgbClr val="000000"/>
                </a:solidFill>
                <a:highlight>
                  <a:srgbClr val="00FF00"/>
                </a:highlight>
              </a:rPr>
              <a:t>do it </a:t>
            </a:r>
            <a:r>
              <a:rPr lang="en-GB" sz="1800">
                <a:solidFill>
                  <a:srgbClr val="000000"/>
                </a:solidFill>
                <a:highlight>
                  <a:srgbClr val="00FF00"/>
                </a:highlight>
              </a:rPr>
              <a:t>justice</a:t>
            </a:r>
            <a:r>
              <a:rPr lang="en-GB" sz="1800">
                <a:solidFill>
                  <a:srgbClr val="000000"/>
                </a:solidFill>
                <a:highlight>
                  <a:srgbClr val="00FF00"/>
                </a:highlight>
              </a:rPr>
              <a:t> </a:t>
            </a:r>
            <a:r>
              <a:rPr lang="en-GB" sz="1800">
                <a:solidFill>
                  <a:srgbClr val="000000"/>
                </a:solidFill>
              </a:rPr>
              <a:t>so the </a:t>
            </a:r>
            <a:r>
              <a:rPr lang="en-GB" sz="1800">
                <a:solidFill>
                  <a:srgbClr val="000000"/>
                </a:solidFill>
              </a:rPr>
              <a:t>examiner</a:t>
            </a:r>
            <a:r>
              <a:rPr lang="en-GB" sz="1800">
                <a:solidFill>
                  <a:srgbClr val="000000"/>
                </a:solidFill>
              </a:rPr>
              <a:t> is in no doubt that you have done this!</a:t>
            </a:r>
            <a:endParaRPr sz="1800">
              <a:solidFill>
                <a:srgbClr val="000000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</a:pPr>
            <a:r>
              <a:rPr lang="en-GB" sz="1800">
                <a:solidFill>
                  <a:srgbClr val="000000"/>
                </a:solidFill>
              </a:rPr>
              <a:t>Make it </a:t>
            </a:r>
            <a:r>
              <a:rPr lang="en-GB" sz="1800">
                <a:solidFill>
                  <a:srgbClr val="000000"/>
                </a:solidFill>
                <a:highlight>
                  <a:srgbClr val="00FF00"/>
                </a:highlight>
              </a:rPr>
              <a:t>obvious</a:t>
            </a:r>
            <a:r>
              <a:rPr lang="en-GB" sz="1800">
                <a:solidFill>
                  <a:srgbClr val="000000"/>
                </a:solidFill>
              </a:rPr>
              <a:t> by using words from the exam question and/or your starter (e.g. the behaviour in </a:t>
            </a:r>
            <a:r>
              <a:rPr lang="en-GB" sz="1800">
                <a:solidFill>
                  <a:srgbClr val="000000"/>
                </a:solidFill>
              </a:rPr>
              <a:t>question</a:t>
            </a:r>
            <a:r>
              <a:rPr lang="en-GB" sz="1800">
                <a:solidFill>
                  <a:srgbClr val="000000"/>
                </a:solidFill>
              </a:rPr>
              <a:t>, e.g. depression, memory, </a:t>
            </a:r>
            <a:r>
              <a:rPr lang="en-GB" sz="1800">
                <a:solidFill>
                  <a:srgbClr val="000000"/>
                </a:solidFill>
              </a:rPr>
              <a:t>physical</a:t>
            </a:r>
            <a:r>
              <a:rPr lang="en-GB" sz="1800">
                <a:solidFill>
                  <a:srgbClr val="000000"/>
                </a:solidFill>
              </a:rPr>
              <a:t> attraction etc.)</a:t>
            </a:r>
            <a:endParaRPr sz="1800">
              <a:solidFill>
                <a:srgbClr val="000000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</a:pPr>
            <a:r>
              <a:rPr lang="en-GB" sz="1800">
                <a:solidFill>
                  <a:srgbClr val="000000"/>
                </a:solidFill>
              </a:rPr>
              <a:t>Take your time, explain with </a:t>
            </a:r>
            <a:r>
              <a:rPr lang="en-GB" sz="1800">
                <a:solidFill>
                  <a:srgbClr val="000000"/>
                </a:solidFill>
                <a:highlight>
                  <a:srgbClr val="00FF00"/>
                </a:highlight>
              </a:rPr>
              <a:t>care</a:t>
            </a:r>
            <a:r>
              <a:rPr lang="en-GB" sz="1800">
                <a:solidFill>
                  <a:srgbClr val="000000"/>
                </a:solidFill>
              </a:rPr>
              <a:t> and </a:t>
            </a:r>
            <a:r>
              <a:rPr lang="en-GB" sz="1800">
                <a:solidFill>
                  <a:srgbClr val="000000"/>
                </a:solidFill>
                <a:highlight>
                  <a:srgbClr val="00FF00"/>
                </a:highlight>
              </a:rPr>
              <a:t>precision</a:t>
            </a:r>
            <a:r>
              <a:rPr lang="en-GB" sz="1800">
                <a:solidFill>
                  <a:srgbClr val="000000"/>
                </a:solidFill>
              </a:rPr>
              <a:t>, be </a:t>
            </a:r>
            <a:r>
              <a:rPr lang="en-GB" sz="1800">
                <a:solidFill>
                  <a:srgbClr val="000000"/>
                </a:solidFill>
                <a:highlight>
                  <a:srgbClr val="00FF00"/>
                </a:highlight>
              </a:rPr>
              <a:t>explicit</a:t>
            </a:r>
            <a:r>
              <a:rPr lang="en-GB" sz="1800">
                <a:solidFill>
                  <a:srgbClr val="000000"/>
                </a:solidFill>
              </a:rPr>
              <a:t>!</a:t>
            </a:r>
            <a:endParaRPr sz="1800">
              <a:solidFill>
                <a:srgbClr val="000000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</a:pPr>
            <a:r>
              <a:rPr lang="en-GB" sz="1800">
                <a:solidFill>
                  <a:srgbClr val="000000"/>
                </a:solidFill>
              </a:rPr>
              <a:t>The </a:t>
            </a:r>
            <a:r>
              <a:rPr lang="en-GB" sz="1800">
                <a:solidFill>
                  <a:srgbClr val="000000"/>
                </a:solidFill>
              </a:rPr>
              <a:t>examiner</a:t>
            </a:r>
            <a:r>
              <a:rPr lang="en-GB" sz="1800">
                <a:solidFill>
                  <a:srgbClr val="000000"/>
                </a:solidFill>
              </a:rPr>
              <a:t> cannot award credit for </a:t>
            </a:r>
            <a:r>
              <a:rPr lang="en-GB" sz="1800">
                <a:solidFill>
                  <a:srgbClr val="000000"/>
                </a:solidFill>
                <a:highlight>
                  <a:srgbClr val="FF0000"/>
                </a:highlight>
              </a:rPr>
              <a:t>‘reading between the lines’</a:t>
            </a:r>
            <a:endParaRPr sz="1800">
              <a:solidFill>
                <a:srgbClr val="000000"/>
              </a:solidFill>
              <a:highlight>
                <a:srgbClr val="FF0000"/>
              </a:highlight>
            </a:endParaRPr>
          </a:p>
        </p:txBody>
      </p:sp>
      <p:sp>
        <p:nvSpPr>
          <p:cNvPr id="190" name="Google Shape;190;p26"/>
          <p:cNvSpPr txBox="1"/>
          <p:nvPr/>
        </p:nvSpPr>
        <p:spPr>
          <a:xfrm>
            <a:off x="7952975" y="190325"/>
            <a:ext cx="698700" cy="8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highlight>
                  <a:srgbClr val="00FF00"/>
                </a:highlight>
                <a:latin typeface="Lobster"/>
                <a:ea typeface="Lobster"/>
                <a:cs typeface="Lobster"/>
                <a:sym typeface="Lobster"/>
              </a:rPr>
              <a:t>L</a:t>
            </a:r>
            <a:endParaRPr sz="4800">
              <a:highlight>
                <a:srgbClr val="00FF00"/>
              </a:highlight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191" name="Google Shape;191;p26"/>
          <p:cNvPicPr preferRelativeResize="0"/>
          <p:nvPr/>
        </p:nvPicPr>
        <p:blipFill rotWithShape="1">
          <a:blip r:embed="rId3">
            <a:alphaModFix/>
          </a:blip>
          <a:srcRect b="7175" l="0" r="11979" t="0"/>
          <a:stretch/>
        </p:blipFill>
        <p:spPr>
          <a:xfrm>
            <a:off x="6095400" y="1322800"/>
            <a:ext cx="2760425" cy="2089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adg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