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9dd88eb66e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9dd88eb66e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dd88eb66e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9dd88eb66e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Maybe slow but widespread and powerful impact, longer lasting than nervous system</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9dd88eb66e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9dd88eb66e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9dd88eb66e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9dd88eb66e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Draggable™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9dd88eb66e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9dd88eb66e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9dd88eb66e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9dd88eb66e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9dd88eb66e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9dd88eb66e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rPr lang="en-GB"/>
              <a:t>Hypothalamus</a:t>
            </a:r>
            <a:endParaRPr/>
          </a:p>
          <a:p>
            <a:pPr indent="0" lvl="0" marL="0" rtl="0" algn="l">
              <a:spcBef>
                <a:spcPts val="0"/>
              </a:spcBef>
              <a:spcAft>
                <a:spcPts val="0"/>
              </a:spcAft>
              <a:buNone/>
            </a:pPr>
            <a:r>
              <a:rPr lang="en-GB"/>
              <a:t>Sympathetic</a:t>
            </a:r>
            <a:endParaRPr/>
          </a:p>
          <a:p>
            <a:pPr indent="0" lvl="0" marL="0" rtl="0" algn="l">
              <a:spcBef>
                <a:spcPts val="0"/>
              </a:spcBef>
              <a:spcAft>
                <a:spcPts val="0"/>
              </a:spcAft>
              <a:buNone/>
            </a:pPr>
            <a:r>
              <a:rPr lang="en-GB"/>
              <a:t>Adrenaline</a:t>
            </a:r>
            <a:endParaRPr/>
          </a:p>
          <a:p>
            <a:pPr indent="0" lvl="0" marL="0" rtl="0" algn="l">
              <a:spcBef>
                <a:spcPts val="0"/>
              </a:spcBef>
              <a:spcAft>
                <a:spcPts val="0"/>
              </a:spcAft>
              <a:buNone/>
            </a:pPr>
            <a:r>
              <a:rPr lang="en-GB"/>
              <a:t>Adrenal medulla part of adrenal gland (kidneys)</a:t>
            </a:r>
            <a:endParaRPr/>
          </a:p>
          <a:p>
            <a:pPr indent="0" lvl="0" marL="0" rtl="0" algn="l">
              <a:spcBef>
                <a:spcPts val="0"/>
              </a:spcBef>
              <a:spcAft>
                <a:spcPts val="0"/>
              </a:spcAft>
              <a:buNone/>
            </a:pPr>
            <a:r>
              <a:rPr lang="en-GB"/>
              <a:t>Fight or flight; increased heart rate, blood pressure, breathing rate, decreased rate of digestion, dilation of pupils, inhibits saliva, contracts rectum</a:t>
            </a:r>
            <a:endParaRPr/>
          </a:p>
          <a:p>
            <a:pPr indent="0" lvl="0" marL="0" rtl="0" algn="l">
              <a:spcBef>
                <a:spcPts val="0"/>
              </a:spcBef>
              <a:spcAft>
                <a:spcPts val="0"/>
              </a:spcAft>
              <a:buNone/>
            </a:pPr>
            <a:r>
              <a:rPr lang="en-GB"/>
              <a:t>Parasympathetic</a:t>
            </a:r>
            <a:endParaRPr/>
          </a:p>
          <a:p>
            <a:pPr indent="0" lvl="0" marL="0" rtl="0" algn="l">
              <a:spcBef>
                <a:spcPts val="0"/>
              </a:spcBef>
              <a:spcAft>
                <a:spcPts val="0"/>
              </a:spcAft>
              <a:buNone/>
            </a:pPr>
            <a:r>
              <a:rPr lang="en-GB"/>
              <a:t>Rest and digest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dd88eb66e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9dd88eb66e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dd88eb66e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dd88eb66e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9dd88eb66e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9dd88eb66e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Drawing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9dd88eb66e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9dd88eb66e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9dd88eb66e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9dd88eb66e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9dd88eb66e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9dd88eb66e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6"/>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6" name="Google Shape;76;p17"/>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77" name="Google Shape;77;p17"/>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78" name="Google Shape;78;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0" name="Google Shape;80;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3" name="Google Shape;83;p18"/>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84" name="Google Shape;84;p18"/>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85" name="Google Shape;85;p18"/>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86" name="Google Shape;86;p18"/>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87" name="Google Shape;87;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9" name="Google Shape;89;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3" name="Google Shape;93;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4" name="Google Shape;94;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1" name="Google Shape;101;p21"/>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102" name="Google Shape;102;p21"/>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03" name="Google Shape;103;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4" name="Google Shape;104;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5" name="Google Shape;105;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8" name="Google Shape;108;p22"/>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10" name="Google Shape;110;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5" name="Google Shape;115;p23"/>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1" name="Google Shape;121;p24"/>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4.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TQzIiwiY29udGVudEluc3RhbmNlSWQiOiIxYWFFV2tsNEktWlNiaU1ka1J2d2VEenNhR0lQTDM0TEpCNjlNZGZMdkpiQS9jYTE5NTE5OC03OGVjLTQxMzQtYTAwMi01NDI1YmMwZmQ0NjMifQ==pearId=magic-pear-metadata-identif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2.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jAxIiwiY29udGVudEluc3RhbmNlSWQiOiIxYWFFV2tsNEktWlNiaU1ka1J2d2VEenNhR0lQTDM0TEpCNjlNZGZMdkpiQS80NzZlODJlMy01NWNiLTQzMGMtYjc3YS0wMjQ4NGZjN2NiNmYifQ==pearId=magic-pear-metadata-identifier" TargetMode="External"/><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hyperlink" Target="http://dontchangethislink.peardeckmagic.zone?eyJ0eXBlIjoiZHJhZ2dhYmxlIiwiZHJhZ2dhYmxlcyI6W3siaWQiOiJkcmFnZ2FibGUwIiwidHlwZSI6Imljb24iLCJpY29uIjp7ImlkIjoiZGVmYXVsdC1jaXJjbGUifSwiY29sb3IiOiIjRDUxRDI4In1dLCJkcmFnZ2FibGVTaXplIjozLjQsImVtYmVkZGFibGVVcmwiOiJodHRwczovLyIsImFuc3dlcnMiOltdfQ==pearId=magic-pear-shape-identifier" TargetMode="External"/><Relationship Id="rId5" Type="http://schemas.openxmlformats.org/officeDocument/2006/relationships/image" Target="../media/image9.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RyYWdnYWJsZSIsInNsaWRlSWQiOiJnOWUwNjYxM2IwOF8wXzYwNyIsImNvbnRlbnRJbnN0YW5jZUlkIjoiMWFhRVdrbDRJLVpTYmlNZGtSdndlRHpzYUdJUEwzNExKQjY5TWRmTHZKYkEvZjA5YmUwZDctMzMxNy00NWQyLWI3MGItMzliNmQyMjBlZGRhIn0=pearId=magic-pear-metadata-identifi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5.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TQ4IiwiY29udGVudEluc3RhbmNlSWQiOiIxYWFFV2tsNEktWlNiaU1ka1J2d2VEenNhR0lQTDM0TEpCNjlNZGZMdkpiQS85MWY5OGU5ZS0zOWU5LTQ2ZGQtYmZjMi0wYjY3ODM2ZDQ0M2IifQ==pearId=magic-pear-metadata-identifi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11.png"/><Relationship Id="rId5"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jI1IiwiY29udGVudEluc3RhbmNlSWQiOiIxYWFFV2tsNEktWlNiaU1ka1J2d2VEenNhR0lQTDM0TEpCNjlNZGZMdkpiQS84OWY4NzI0YS0yMTAyLTRmODYtYWI2My1hZjRhM2ZiNGExNDgifQ==pearId=magic-pear-metadata-identifie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4.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TU0IiwiY29udGVudEluc3RhbmNlSWQiOiIxYWFFV2tsNEktWlNiaU1ka1J2d2VEenNhR0lQTDM0TEpCNjlNZGZMdkpiQS9hMTRkNjRmOS0yYmFiLTQ5ZGItODU3Mi05YjIyYTM0NWQwNGMifQ==pearId=magic-pear-metadata-identifi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5" Type="http://schemas.openxmlformats.org/officeDocument/2006/relationships/image" Target="../media/image19.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M5NyIsImNvbnRlbnRJbnN0YW5jZUlkIjoiMWFhRVdrbDRJLVpTYmlNZGtSdndlRHpzYUdJUEwzNExKQjY5TWRmTHZKYkEvZDM2NzkyMWItMTZmYy00MzgzLWE3MGEtOWIwMGI4YWNkNTQ3In0=pearId=magic-pear-metadata-identifie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6.png"/><Relationship Id="rId6" Type="http://schemas.openxmlformats.org/officeDocument/2006/relationships/hyperlink" Target="http://dontchangethislink.peardeckmagic.zone?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zQ2IiwiY29udGVudEluc3RhbmNlSWQiOiIxYWFFV2tsNEktWlNiaU1ka1J2d2VEenNhR0lQTDM0TEpCNjlNZGZMdkpiQS9mMDkyOGY0ZC01MDQzLTRiMTMtYjA2Ny0yMWIyOTdiOGNhZDIifQ==pearId=magic-pear-metadata-identifi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ctrTitle"/>
          </p:nvPr>
        </p:nvSpPr>
        <p:spPr>
          <a:xfrm>
            <a:off x="781425" y="803944"/>
            <a:ext cx="7772400" cy="11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sz="5200">
                <a:solidFill>
                  <a:srgbClr val="FFFFFF"/>
                </a:solidFill>
              </a:rPr>
              <a:t>Paper 2 </a:t>
            </a:r>
            <a:endParaRPr sz="5200">
              <a:solidFill>
                <a:srgbClr val="FFFFFF"/>
              </a:solidFill>
            </a:endParaRPr>
          </a:p>
          <a:p>
            <a:pPr indent="0" lvl="0" marL="0" rtl="0" algn="ctr">
              <a:spcBef>
                <a:spcPts val="0"/>
              </a:spcBef>
              <a:spcAft>
                <a:spcPts val="0"/>
              </a:spcAft>
              <a:buNone/>
            </a:pPr>
            <a:r>
              <a:rPr lang="en-GB" sz="5200">
                <a:solidFill>
                  <a:srgbClr val="FFFFFF"/>
                </a:solidFill>
              </a:rPr>
              <a:t>Revision</a:t>
            </a:r>
            <a:endParaRPr>
              <a:solidFill>
                <a:srgbClr val="FFFFFF"/>
              </a:solidFill>
            </a:endParaRPr>
          </a:p>
        </p:txBody>
      </p:sp>
      <p:sp>
        <p:nvSpPr>
          <p:cNvPr id="130" name="Google Shape;130;p25"/>
          <p:cNvSpPr txBox="1"/>
          <p:nvPr>
            <p:ph idx="1" type="subTitle"/>
          </p:nvPr>
        </p:nvSpPr>
        <p:spPr>
          <a:xfrm>
            <a:off x="1371600" y="1996425"/>
            <a:ext cx="6400800" cy="8349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b="1" lang="en-GB" sz="4500" u="sng">
                <a:solidFill>
                  <a:schemeClr val="accent2"/>
                </a:solidFill>
              </a:rPr>
              <a:t>Biopsychology </a:t>
            </a:r>
            <a:endParaRPr b="1" sz="4500" u="sng">
              <a:solidFill>
                <a:schemeClr val="accent2"/>
              </a:solidFill>
            </a:endParaRPr>
          </a:p>
          <a:p>
            <a:pPr indent="0" lvl="0" marL="0" rtl="0" algn="ctr">
              <a:spcBef>
                <a:spcPts val="640"/>
              </a:spcBef>
              <a:spcAft>
                <a:spcPts val="0"/>
              </a:spcAft>
              <a:buNone/>
            </a:pPr>
            <a:r>
              <a:t/>
            </a:r>
            <a:endParaRPr/>
          </a:p>
        </p:txBody>
      </p:sp>
      <p:sp>
        <p:nvSpPr>
          <p:cNvPr id="131" name="Google Shape;131;p25"/>
          <p:cNvSpPr txBox="1"/>
          <p:nvPr/>
        </p:nvSpPr>
        <p:spPr>
          <a:xfrm>
            <a:off x="2176050" y="3156400"/>
            <a:ext cx="4791900" cy="15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Calibri"/>
                <a:ea typeface="Calibri"/>
                <a:cs typeface="Calibri"/>
                <a:sym typeface="Calibri"/>
              </a:rPr>
              <a:t>The divisions of the Nervous System</a:t>
            </a:r>
            <a:endParaRPr>
              <a:solidFill>
                <a:srgbClr val="FFFFFF"/>
              </a:solidFill>
              <a:latin typeface="Calibri"/>
              <a:ea typeface="Calibri"/>
              <a:cs typeface="Calibri"/>
              <a:sym typeface="Calibri"/>
            </a:endParaRPr>
          </a:p>
          <a:p>
            <a:pPr indent="0" lvl="0" marL="0" rtl="0" algn="ctr">
              <a:spcBef>
                <a:spcPts val="0"/>
              </a:spcBef>
              <a:spcAft>
                <a:spcPts val="0"/>
              </a:spcAft>
              <a:buNone/>
            </a:pPr>
            <a:r>
              <a:rPr lang="en-GB">
                <a:solidFill>
                  <a:srgbClr val="FFFFFF"/>
                </a:solidFill>
                <a:highlight>
                  <a:srgbClr val="FF00FF"/>
                </a:highlight>
                <a:latin typeface="Calibri"/>
                <a:ea typeface="Calibri"/>
                <a:cs typeface="Calibri"/>
                <a:sym typeface="Calibri"/>
              </a:rPr>
              <a:t>The function of the Endocrine System</a:t>
            </a:r>
            <a:endParaRPr>
              <a:solidFill>
                <a:srgbClr val="FFFFFF"/>
              </a:solidFill>
              <a:highlight>
                <a:srgbClr val="FF00FF"/>
              </a:highlight>
              <a:latin typeface="Calibri"/>
              <a:ea typeface="Calibri"/>
              <a:cs typeface="Calibri"/>
              <a:sym typeface="Calibri"/>
            </a:endParaRPr>
          </a:p>
          <a:p>
            <a:pPr indent="0" lvl="0" marL="0" rtl="0" algn="ctr">
              <a:spcBef>
                <a:spcPts val="0"/>
              </a:spcBef>
              <a:spcAft>
                <a:spcPts val="0"/>
              </a:spcAft>
              <a:buNone/>
            </a:pPr>
            <a:r>
              <a:rPr lang="en-GB">
                <a:solidFill>
                  <a:srgbClr val="FFFFFF"/>
                </a:solidFill>
                <a:highlight>
                  <a:srgbClr val="FF00FF"/>
                </a:highlight>
                <a:latin typeface="Calibri"/>
                <a:ea typeface="Calibri"/>
                <a:cs typeface="Calibri"/>
                <a:sym typeface="Calibri"/>
              </a:rPr>
              <a:t>Fight or Flight and Adrenaline</a:t>
            </a:r>
            <a:endParaRPr>
              <a:solidFill>
                <a:srgbClr val="FFFFFF"/>
              </a:solidFill>
              <a:highlight>
                <a:srgbClr val="FF00FF"/>
              </a:highlight>
              <a:latin typeface="Calibri"/>
              <a:ea typeface="Calibri"/>
              <a:cs typeface="Calibri"/>
              <a:sym typeface="Calibri"/>
            </a:endParaRPr>
          </a:p>
          <a:p>
            <a:pPr indent="0" lvl="0" marL="0" rtl="0" algn="ctr">
              <a:spcBef>
                <a:spcPts val="0"/>
              </a:spcBef>
              <a:spcAft>
                <a:spcPts val="0"/>
              </a:spcAft>
              <a:buNone/>
            </a:pPr>
            <a:r>
              <a:rPr lang="en-GB">
                <a:solidFill>
                  <a:srgbClr val="FFFFFF"/>
                </a:solidFill>
                <a:latin typeface="Calibri"/>
                <a:ea typeface="Calibri"/>
                <a:cs typeface="Calibri"/>
                <a:sym typeface="Calibri"/>
              </a:rPr>
              <a:t>Structure and function of sensory, relay and motor neurons</a:t>
            </a:r>
            <a:endParaRPr>
              <a:solidFill>
                <a:srgbClr val="FFFFFF"/>
              </a:solidFill>
              <a:latin typeface="Calibri"/>
              <a:ea typeface="Calibri"/>
              <a:cs typeface="Calibri"/>
              <a:sym typeface="Calibri"/>
            </a:endParaRPr>
          </a:p>
          <a:p>
            <a:pPr indent="0" lvl="0" marL="0" rtl="0" algn="ctr">
              <a:spcBef>
                <a:spcPts val="0"/>
              </a:spcBef>
              <a:spcAft>
                <a:spcPts val="0"/>
              </a:spcAft>
              <a:buNone/>
            </a:pPr>
            <a:r>
              <a:rPr lang="en-GB">
                <a:solidFill>
                  <a:srgbClr val="FFFFFF"/>
                </a:solidFill>
                <a:latin typeface="Calibri"/>
                <a:ea typeface="Calibri"/>
                <a:cs typeface="Calibri"/>
                <a:sym typeface="Calibri"/>
              </a:rPr>
              <a:t>Synaptic transmission</a:t>
            </a:r>
            <a:endParaRPr>
              <a:solidFill>
                <a:srgbClr val="FFFFFF"/>
              </a:solidFill>
              <a:latin typeface="Calibri"/>
              <a:ea typeface="Calibri"/>
              <a:cs typeface="Calibri"/>
              <a:sym typeface="Calibri"/>
            </a:endParaRPr>
          </a:p>
          <a:p>
            <a:pPr indent="0" lvl="0" marL="0" rtl="0" algn="ctr">
              <a:spcBef>
                <a:spcPts val="0"/>
              </a:spcBef>
              <a:spcAft>
                <a:spcPts val="0"/>
              </a:spcAft>
              <a:buNone/>
            </a:pPr>
            <a:r>
              <a:rPr lang="en-GB">
                <a:solidFill>
                  <a:srgbClr val="FFFFFF"/>
                </a:solidFill>
                <a:latin typeface="Calibri"/>
                <a:ea typeface="Calibri"/>
                <a:cs typeface="Calibri"/>
                <a:sym typeface="Calibri"/>
              </a:rPr>
              <a:t>Excitation and Inhibition</a:t>
            </a:r>
            <a:endParaRPr>
              <a:solidFill>
                <a:srgbClr val="FFFFFF"/>
              </a:solidFill>
              <a:latin typeface="Calibri"/>
              <a:ea typeface="Calibri"/>
              <a:cs typeface="Calibri"/>
              <a:sym typeface="Calibri"/>
            </a:endParaRPr>
          </a:p>
          <a:p>
            <a:pPr indent="0" lvl="0" marL="0" rtl="0" algn="ctr">
              <a:spcBef>
                <a:spcPts val="0"/>
              </a:spcBef>
              <a:spcAft>
                <a:spcPts val="0"/>
              </a:spcAft>
              <a:buNone/>
            </a:pPr>
            <a:r>
              <a:rPr lang="en-GB">
                <a:solidFill>
                  <a:srgbClr val="FFFFFF"/>
                </a:solidFill>
                <a:latin typeface="Calibri"/>
                <a:ea typeface="Calibri"/>
                <a:cs typeface="Calibri"/>
                <a:sym typeface="Calibri"/>
              </a:rPr>
              <a:t>pp34-37</a:t>
            </a:r>
            <a:endParaRPr>
              <a:solidFill>
                <a:srgbClr val="FFFFFF"/>
              </a:solidFill>
              <a:latin typeface="Calibri"/>
              <a:ea typeface="Calibri"/>
              <a:cs typeface="Calibri"/>
              <a:sym typeface="Calibri"/>
            </a:endParaRPr>
          </a:p>
          <a:p>
            <a:pPr indent="0" lvl="0" marL="0" rtl="0" algn="ctr">
              <a:spcBef>
                <a:spcPts val="0"/>
              </a:spcBef>
              <a:spcAft>
                <a:spcPts val="0"/>
              </a:spcAft>
              <a:buNone/>
            </a:pPr>
            <a:r>
              <a:t/>
            </a:r>
            <a:endParaRPr>
              <a:solidFill>
                <a:srgbClr val="FFFFFF"/>
              </a:solidFill>
              <a:latin typeface="Calibri"/>
              <a:ea typeface="Calibri"/>
              <a:cs typeface="Calibri"/>
              <a:sym typeface="Calibri"/>
            </a:endParaRPr>
          </a:p>
        </p:txBody>
      </p:sp>
      <p:pic>
        <p:nvPicPr>
          <p:cNvPr id="132" name="Google Shape;132;p25"/>
          <p:cNvPicPr preferRelativeResize="0"/>
          <p:nvPr/>
        </p:nvPicPr>
        <p:blipFill>
          <a:blip r:embed="rId3">
            <a:alphaModFix/>
          </a:blip>
          <a:stretch>
            <a:fillRect/>
          </a:stretch>
        </p:blipFill>
        <p:spPr>
          <a:xfrm rot="501559">
            <a:off x="6471075" y="2117525"/>
            <a:ext cx="2514600" cy="1676400"/>
          </a:xfrm>
          <a:prstGeom prst="rect">
            <a:avLst/>
          </a:prstGeom>
          <a:noFill/>
          <a:ln>
            <a:noFill/>
          </a:ln>
        </p:spPr>
      </p:pic>
      <p:pic>
        <p:nvPicPr>
          <p:cNvPr id="133" name="Google Shape;133;p25"/>
          <p:cNvPicPr preferRelativeResize="0"/>
          <p:nvPr/>
        </p:nvPicPr>
        <p:blipFill>
          <a:blip r:embed="rId4">
            <a:alphaModFix/>
          </a:blip>
          <a:stretch>
            <a:fillRect/>
          </a:stretch>
        </p:blipFill>
        <p:spPr>
          <a:xfrm rot="-862789">
            <a:off x="574479" y="2119301"/>
            <a:ext cx="2050592" cy="16728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457200" y="2633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D9EAD3"/>
                </a:solidFill>
              </a:rPr>
              <a:t>What do you know </a:t>
            </a:r>
            <a:endParaRPr b="1">
              <a:solidFill>
                <a:srgbClr val="D9EAD3"/>
              </a:solidFill>
            </a:endParaRPr>
          </a:p>
          <a:p>
            <a:pPr indent="0" lvl="0" marL="0" rtl="0" algn="l">
              <a:spcBef>
                <a:spcPts val="0"/>
              </a:spcBef>
              <a:spcAft>
                <a:spcPts val="0"/>
              </a:spcAft>
              <a:buNone/>
            </a:pPr>
            <a:r>
              <a:rPr b="1" lang="en-GB">
                <a:solidFill>
                  <a:srgbClr val="D9EAD3"/>
                </a:solidFill>
              </a:rPr>
              <a:t>about the Endocrine System? </a:t>
            </a:r>
            <a:endParaRPr b="1">
              <a:solidFill>
                <a:srgbClr val="D9EAD3"/>
              </a:solidFill>
            </a:endParaRPr>
          </a:p>
        </p:txBody>
      </p:sp>
      <p:pic>
        <p:nvPicPr>
          <p:cNvPr id="139" name="Google Shape;139;p26"/>
          <p:cNvPicPr preferRelativeResize="0"/>
          <p:nvPr/>
        </p:nvPicPr>
        <p:blipFill>
          <a:blip r:embed="rId3">
            <a:alphaModFix/>
          </a:blip>
          <a:stretch>
            <a:fillRect/>
          </a:stretch>
        </p:blipFill>
        <p:spPr>
          <a:xfrm>
            <a:off x="4052275" y="1666388"/>
            <a:ext cx="3427425" cy="1810725"/>
          </a:xfrm>
          <a:prstGeom prst="rect">
            <a:avLst/>
          </a:prstGeom>
          <a:noFill/>
          <a:ln>
            <a:noFill/>
          </a:ln>
        </p:spPr>
      </p:pic>
      <p:sp>
        <p:nvSpPr>
          <p:cNvPr id="140" name="Google Shape;140;p26"/>
          <p:cNvSpPr txBox="1"/>
          <p:nvPr/>
        </p:nvSpPr>
        <p:spPr>
          <a:xfrm>
            <a:off x="497375" y="1606900"/>
            <a:ext cx="3739800" cy="23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rgbClr val="FFFFFF"/>
                </a:solidFill>
                <a:latin typeface="Calibri"/>
                <a:ea typeface="Calibri"/>
                <a:cs typeface="Calibri"/>
                <a:sym typeface="Calibri"/>
              </a:rPr>
              <a:t>A difference between the endocrine system and the nervous system?</a:t>
            </a:r>
            <a:endParaRPr sz="2400">
              <a:solidFill>
                <a:srgbClr val="FFFFFF"/>
              </a:solidFill>
              <a:latin typeface="Calibri"/>
              <a:ea typeface="Calibri"/>
              <a:cs typeface="Calibri"/>
              <a:sym typeface="Calibri"/>
            </a:endParaRPr>
          </a:p>
        </p:txBody>
      </p:sp>
      <p:pic>
        <p:nvPicPr>
          <p:cNvPr id="141" name="Google Shape;141;p26">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42" name="Google Shape;142;p26">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457200" y="342753"/>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8E7CC3"/>
                </a:solidFill>
              </a:rPr>
              <a:t>Hormones are </a:t>
            </a:r>
            <a:endParaRPr b="1">
              <a:solidFill>
                <a:srgbClr val="8E7CC3"/>
              </a:solidFill>
            </a:endParaRPr>
          </a:p>
          <a:p>
            <a:pPr indent="0" lvl="0" marL="0" rtl="0" algn="l">
              <a:spcBef>
                <a:spcPts val="0"/>
              </a:spcBef>
              <a:spcAft>
                <a:spcPts val="0"/>
              </a:spcAft>
              <a:buNone/>
            </a:pPr>
            <a:r>
              <a:rPr b="1" lang="en-GB">
                <a:solidFill>
                  <a:srgbClr val="8E7CC3"/>
                </a:solidFill>
              </a:rPr>
              <a:t>released from...</a:t>
            </a:r>
            <a:endParaRPr b="1">
              <a:solidFill>
                <a:srgbClr val="8E7CC3"/>
              </a:solidFill>
            </a:endParaRPr>
          </a:p>
        </p:txBody>
      </p:sp>
      <p:sp>
        <p:nvSpPr>
          <p:cNvPr id="148" name="Google Shape;148;p27"/>
          <p:cNvSpPr txBox="1"/>
          <p:nvPr>
            <p:ph idx="1" type="body"/>
          </p:nvPr>
        </p:nvSpPr>
        <p:spPr>
          <a:xfrm>
            <a:off x="457200" y="1769500"/>
            <a:ext cx="8229600" cy="2825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GB">
                <a:solidFill>
                  <a:srgbClr val="FFFFFF"/>
                </a:solidFill>
              </a:rPr>
              <a:t>into the …………...</a:t>
            </a:r>
            <a:endParaRPr>
              <a:solidFill>
                <a:srgbClr val="FFFFFF"/>
              </a:solidFill>
            </a:endParaRPr>
          </a:p>
        </p:txBody>
      </p:sp>
      <p:pic>
        <p:nvPicPr>
          <p:cNvPr id="149" name="Google Shape;149;p2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50" name="Google Shape;150;p2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1" name="Google Shape;151;p27"/>
          <p:cNvPicPr preferRelativeResize="0"/>
          <p:nvPr/>
        </p:nvPicPr>
        <p:blipFill>
          <a:blip r:embed="rId6">
            <a:alphaModFix/>
          </a:blip>
          <a:stretch>
            <a:fillRect/>
          </a:stretch>
        </p:blipFill>
        <p:spPr>
          <a:xfrm>
            <a:off x="4792476" y="1200150"/>
            <a:ext cx="3736350" cy="2528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8"/>
          <p:cNvSpPr txBox="1"/>
          <p:nvPr>
            <p:ph type="title"/>
          </p:nvPr>
        </p:nvSpPr>
        <p:spPr>
          <a:xfrm>
            <a:off x="390250" y="3972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chemeClr val="accent4"/>
                </a:solidFill>
              </a:rPr>
              <a:t>Which gland is the most </a:t>
            </a:r>
            <a:endParaRPr b="1">
              <a:solidFill>
                <a:schemeClr val="accent4"/>
              </a:solidFill>
            </a:endParaRPr>
          </a:p>
          <a:p>
            <a:pPr indent="0" lvl="0" marL="0" rtl="0" algn="l">
              <a:spcBef>
                <a:spcPts val="0"/>
              </a:spcBef>
              <a:spcAft>
                <a:spcPts val="0"/>
              </a:spcAft>
              <a:buNone/>
            </a:pPr>
            <a:r>
              <a:rPr b="1" lang="en-GB">
                <a:solidFill>
                  <a:schemeClr val="accent4"/>
                </a:solidFill>
              </a:rPr>
              <a:t>important?</a:t>
            </a:r>
            <a:endParaRPr b="1">
              <a:solidFill>
                <a:schemeClr val="accent4"/>
              </a:solidFill>
            </a:endParaRPr>
          </a:p>
        </p:txBody>
      </p:sp>
      <p:sp>
        <p:nvSpPr>
          <p:cNvPr id="157" name="Google Shape;157;p28"/>
          <p:cNvSpPr txBox="1"/>
          <p:nvPr>
            <p:ph idx="1" type="body"/>
          </p:nvPr>
        </p:nvSpPr>
        <p:spPr>
          <a:xfrm>
            <a:off x="457200" y="1568625"/>
            <a:ext cx="3454800" cy="30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1" lang="en-GB" sz="5100">
                <a:solidFill>
                  <a:srgbClr val="FFFFFF"/>
                </a:solidFill>
              </a:rPr>
              <a:t>P</a:t>
            </a:r>
            <a:endParaRPr b="1" sz="5100">
              <a:solidFill>
                <a:srgbClr val="FFFFFF"/>
              </a:solidFill>
            </a:endParaRPr>
          </a:p>
          <a:p>
            <a:pPr indent="0" lvl="0" marL="0" rtl="0" algn="l">
              <a:spcBef>
                <a:spcPts val="360"/>
              </a:spcBef>
              <a:spcAft>
                <a:spcPts val="0"/>
              </a:spcAft>
              <a:buNone/>
            </a:pPr>
            <a:r>
              <a:t/>
            </a:r>
            <a:endParaRPr sz="2400">
              <a:solidFill>
                <a:srgbClr val="FFFFFF"/>
              </a:solidFill>
            </a:endParaRPr>
          </a:p>
          <a:p>
            <a:pPr indent="-381000" lvl="0" marL="457200" rtl="0" algn="l">
              <a:spcBef>
                <a:spcPts val="360"/>
              </a:spcBef>
              <a:spcAft>
                <a:spcPts val="0"/>
              </a:spcAft>
              <a:buClr>
                <a:srgbClr val="FFFFFF"/>
              </a:buClr>
              <a:buSzPts val="2400"/>
              <a:buChar char="•"/>
            </a:pPr>
            <a:r>
              <a:rPr lang="en-GB" sz="2400">
                <a:solidFill>
                  <a:srgbClr val="FFFFFF"/>
                </a:solidFill>
              </a:rPr>
              <a:t>Where can is be found?</a:t>
            </a:r>
            <a:endParaRPr sz="2400">
              <a:solidFill>
                <a:srgbClr val="FFFFFF"/>
              </a:solidFill>
            </a:endParaRPr>
          </a:p>
          <a:p>
            <a:pPr indent="-381000" lvl="0" marL="457200" rtl="0" algn="l">
              <a:spcBef>
                <a:spcPts val="0"/>
              </a:spcBef>
              <a:spcAft>
                <a:spcPts val="0"/>
              </a:spcAft>
              <a:buClr>
                <a:srgbClr val="FFFFFF"/>
              </a:buClr>
              <a:buSzPts val="2400"/>
              <a:buChar char="•"/>
            </a:pPr>
            <a:r>
              <a:rPr lang="en-GB" sz="2400">
                <a:solidFill>
                  <a:srgbClr val="FFFFFF"/>
                </a:solidFill>
              </a:rPr>
              <a:t>Also known as the M…….. G……...</a:t>
            </a:r>
            <a:endParaRPr sz="2400">
              <a:solidFill>
                <a:srgbClr val="FFFFFF"/>
              </a:solidFill>
            </a:endParaRPr>
          </a:p>
        </p:txBody>
      </p:sp>
      <p:pic>
        <p:nvPicPr>
          <p:cNvPr id="158" name="Google Shape;158;p28"/>
          <p:cNvPicPr preferRelativeResize="0"/>
          <p:nvPr/>
        </p:nvPicPr>
        <p:blipFill>
          <a:blip r:embed="rId3">
            <a:alphaModFix/>
          </a:blip>
          <a:stretch>
            <a:fillRect/>
          </a:stretch>
        </p:blipFill>
        <p:spPr>
          <a:xfrm>
            <a:off x="4572000" y="1010703"/>
            <a:ext cx="4158817" cy="3584021"/>
          </a:xfrm>
          <a:prstGeom prst="rect">
            <a:avLst/>
          </a:prstGeom>
          <a:noFill/>
          <a:ln>
            <a:noFill/>
          </a:ln>
        </p:spPr>
      </p:pic>
      <p:sp>
        <p:nvSpPr>
          <p:cNvPr id="159" name="Google Shape;159;p28"/>
          <p:cNvSpPr/>
          <p:nvPr/>
        </p:nvSpPr>
        <p:spPr>
          <a:xfrm>
            <a:off x="7125825" y="3060750"/>
            <a:ext cx="526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8"/>
          <p:cNvSpPr/>
          <p:nvPr/>
        </p:nvSpPr>
        <p:spPr>
          <a:xfrm>
            <a:off x="6972150" y="3328650"/>
            <a:ext cx="526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8"/>
          <p:cNvSpPr/>
          <p:nvPr/>
        </p:nvSpPr>
        <p:spPr>
          <a:xfrm>
            <a:off x="6599625" y="3261050"/>
            <a:ext cx="526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8"/>
          <p:cNvSpPr/>
          <p:nvPr/>
        </p:nvSpPr>
        <p:spPr>
          <a:xfrm>
            <a:off x="6484225" y="3451725"/>
            <a:ext cx="526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8"/>
          <p:cNvSpPr/>
          <p:nvPr/>
        </p:nvSpPr>
        <p:spPr>
          <a:xfrm>
            <a:off x="5155450" y="4120625"/>
            <a:ext cx="649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8"/>
          <p:cNvSpPr/>
          <p:nvPr/>
        </p:nvSpPr>
        <p:spPr>
          <a:xfrm>
            <a:off x="4781775" y="3451725"/>
            <a:ext cx="649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8"/>
          <p:cNvSpPr/>
          <p:nvPr/>
        </p:nvSpPr>
        <p:spPr>
          <a:xfrm>
            <a:off x="4572000" y="1796375"/>
            <a:ext cx="6492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8"/>
          <p:cNvSpPr/>
          <p:nvPr/>
        </p:nvSpPr>
        <p:spPr>
          <a:xfrm>
            <a:off x="4906150" y="1135750"/>
            <a:ext cx="7371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8"/>
          <p:cNvSpPr/>
          <p:nvPr/>
        </p:nvSpPr>
        <p:spPr>
          <a:xfrm>
            <a:off x="6282863" y="1010700"/>
            <a:ext cx="7371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8"/>
          <p:cNvSpPr/>
          <p:nvPr/>
        </p:nvSpPr>
        <p:spPr>
          <a:xfrm>
            <a:off x="7498355" y="1135750"/>
            <a:ext cx="10431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p:nvPr/>
        </p:nvSpPr>
        <p:spPr>
          <a:xfrm>
            <a:off x="7736855" y="1881175"/>
            <a:ext cx="10431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8"/>
          <p:cNvSpPr/>
          <p:nvPr/>
        </p:nvSpPr>
        <p:spPr>
          <a:xfrm>
            <a:off x="8051855" y="2377925"/>
            <a:ext cx="1043100" cy="267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 name="Google Shape;171;p28">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72" name="Google Shape;172;p28">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9"/>
          <p:cNvPicPr preferRelativeResize="0"/>
          <p:nvPr/>
        </p:nvPicPr>
        <p:blipFill>
          <a:blip r:embed="rId3">
            <a:alphaModFix/>
          </a:blip>
          <a:stretch>
            <a:fillRect/>
          </a:stretch>
        </p:blipFill>
        <p:spPr>
          <a:xfrm>
            <a:off x="1414463" y="881063"/>
            <a:ext cx="6315075" cy="3381375"/>
          </a:xfrm>
          <a:prstGeom prst="rect">
            <a:avLst/>
          </a:prstGeom>
          <a:noFill/>
          <a:ln>
            <a:noFill/>
          </a:ln>
        </p:spPr>
      </p:pic>
      <p:sp>
        <p:nvSpPr>
          <p:cNvPr id="178" name="Google Shape;178;p29"/>
          <p:cNvSpPr txBox="1"/>
          <p:nvPr/>
        </p:nvSpPr>
        <p:spPr>
          <a:xfrm>
            <a:off x="5557175" y="4361600"/>
            <a:ext cx="2172300" cy="2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latin typeface="Calibri"/>
                <a:ea typeface="Calibri"/>
                <a:cs typeface="Calibri"/>
                <a:sym typeface="Calibri"/>
              </a:rPr>
              <a:t>AQA AS June 2018 Paper 2</a:t>
            </a:r>
            <a:endParaRPr>
              <a:solidFill>
                <a:srgbClr val="FFFFFF"/>
              </a:solidFill>
              <a:latin typeface="Calibri"/>
              <a:ea typeface="Calibri"/>
              <a:cs typeface="Calibri"/>
              <a:sym typeface="Calibri"/>
            </a:endParaRPr>
          </a:p>
        </p:txBody>
      </p:sp>
      <p:pic>
        <p:nvPicPr>
          <p:cNvPr id="179" name="Google Shape;179;p29">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80" name="Google Shape;180;p29">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0"/>
          <p:cNvPicPr preferRelativeResize="0"/>
          <p:nvPr/>
        </p:nvPicPr>
        <p:blipFill>
          <a:blip r:embed="rId3">
            <a:alphaModFix/>
          </a:blip>
          <a:stretch>
            <a:fillRect/>
          </a:stretch>
        </p:blipFill>
        <p:spPr>
          <a:xfrm>
            <a:off x="444750" y="392653"/>
            <a:ext cx="8345675" cy="3777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a:solidFill>
                  <a:srgbClr val="B4A7D6"/>
                </a:solidFill>
              </a:rPr>
              <a:t>Stress response</a:t>
            </a:r>
            <a:endParaRPr b="1">
              <a:solidFill>
                <a:srgbClr val="B4A7D6"/>
              </a:solidFill>
            </a:endParaRPr>
          </a:p>
        </p:txBody>
      </p:sp>
      <p:sp>
        <p:nvSpPr>
          <p:cNvPr id="191" name="Google Shape;191;p31"/>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393700" lvl="0" marL="457200" rtl="0" algn="l">
              <a:spcBef>
                <a:spcPts val="360"/>
              </a:spcBef>
              <a:spcAft>
                <a:spcPts val="0"/>
              </a:spcAft>
              <a:buClr>
                <a:srgbClr val="FFFFFF"/>
              </a:buClr>
              <a:buSzPts val="2600"/>
              <a:buChar char="•"/>
            </a:pPr>
            <a:r>
              <a:rPr lang="en-GB" sz="2600">
                <a:solidFill>
                  <a:srgbClr val="FFFFFF"/>
                </a:solidFill>
              </a:rPr>
              <a:t>Which brain region is activated first? (H)</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Which branch of the ANS is triggered? (S)</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Which is hormone is released and from where? (A A)</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What impact does adrenaline have on the body?</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What is this response commonly called? (F or F)</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Which part of the nervous system restores the relaxed state? (P)</a:t>
            </a:r>
            <a:endParaRPr sz="2600">
              <a:solidFill>
                <a:srgbClr val="FFFFFF"/>
              </a:solidFill>
            </a:endParaRPr>
          </a:p>
          <a:p>
            <a:pPr indent="-393700" lvl="0" marL="457200" rtl="0" algn="l">
              <a:spcBef>
                <a:spcPts val="0"/>
              </a:spcBef>
              <a:spcAft>
                <a:spcPts val="0"/>
              </a:spcAft>
              <a:buClr>
                <a:srgbClr val="FFFFFF"/>
              </a:buClr>
              <a:buSzPts val="2600"/>
              <a:buChar char="•"/>
            </a:pPr>
            <a:r>
              <a:rPr lang="en-GB" sz="2600">
                <a:solidFill>
                  <a:srgbClr val="FFFFFF"/>
                </a:solidFill>
              </a:rPr>
              <a:t>What is a common name for this state? (R and D)</a:t>
            </a:r>
            <a:endParaRPr sz="2600">
              <a:solidFill>
                <a:srgbClr val="FFFFFF"/>
              </a:solidFill>
            </a:endParaRPr>
          </a:p>
          <a:p>
            <a:pPr indent="0" lvl="0" marL="0" rtl="0" algn="l">
              <a:spcBef>
                <a:spcPts val="360"/>
              </a:spcBef>
              <a:spcAft>
                <a:spcPts val="0"/>
              </a:spcAft>
              <a:buNone/>
            </a:pPr>
            <a:r>
              <a:t/>
            </a:r>
            <a:endParaRPr/>
          </a:p>
        </p:txBody>
      </p:sp>
      <p:pic>
        <p:nvPicPr>
          <p:cNvPr id="192" name="Google Shape;192;p3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93" name="Google Shape;193;p3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2"/>
          <p:cNvPicPr preferRelativeResize="0"/>
          <p:nvPr/>
        </p:nvPicPr>
        <p:blipFill>
          <a:blip r:embed="rId3">
            <a:alphaModFix/>
          </a:blip>
          <a:stretch>
            <a:fillRect/>
          </a:stretch>
        </p:blipFill>
        <p:spPr>
          <a:xfrm>
            <a:off x="508227" y="306050"/>
            <a:ext cx="5022200" cy="4234849"/>
          </a:xfrm>
          <a:prstGeom prst="rect">
            <a:avLst/>
          </a:prstGeom>
          <a:noFill/>
          <a:ln>
            <a:noFill/>
          </a:ln>
        </p:spPr>
      </p:pic>
      <p:sp>
        <p:nvSpPr>
          <p:cNvPr id="199" name="Google Shape;199;p32"/>
          <p:cNvSpPr txBox="1"/>
          <p:nvPr/>
        </p:nvSpPr>
        <p:spPr>
          <a:xfrm>
            <a:off x="3606000" y="4638925"/>
            <a:ext cx="1932000" cy="2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latin typeface="Calibri"/>
                <a:ea typeface="Calibri"/>
                <a:cs typeface="Calibri"/>
                <a:sym typeface="Calibri"/>
              </a:rPr>
              <a:t>AQA June 2019 Paper 2</a:t>
            </a:r>
            <a:endParaRPr>
              <a:solidFill>
                <a:srgbClr val="FFFFFF"/>
              </a:solidFill>
              <a:latin typeface="Calibri"/>
              <a:ea typeface="Calibri"/>
              <a:cs typeface="Calibri"/>
              <a:sym typeface="Calibri"/>
            </a:endParaRPr>
          </a:p>
        </p:txBody>
      </p:sp>
      <p:sp>
        <p:nvSpPr>
          <p:cNvPr id="200" name="Google Shape;200;p32"/>
          <p:cNvSpPr/>
          <p:nvPr/>
        </p:nvSpPr>
        <p:spPr>
          <a:xfrm>
            <a:off x="4954600" y="746050"/>
            <a:ext cx="4141500" cy="2381700"/>
          </a:xfrm>
          <a:prstGeom prst="cloudCallout">
            <a:avLst>
              <a:gd fmla="val -40531" name="adj1"/>
              <a:gd fmla="val 58833" name="adj2"/>
            </a:avLst>
          </a:prstGeom>
          <a:solidFill>
            <a:schemeClr val="lt2"/>
          </a:solidFill>
          <a:ln cap="flat" cmpd="sng" w="9525">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lang="en-GB" sz="1300"/>
              <a:t>This question clearly demonstrates that you need to know another gland and hormone in relatively good detail, why not find out more about oxytocin? Good one to know about re. nursing :D, or melatonin (nature’s sleeping draught)</a:t>
            </a:r>
            <a:endParaRPr sz="1300"/>
          </a:p>
        </p:txBody>
      </p:sp>
      <p:pic>
        <p:nvPicPr>
          <p:cNvPr id="201" name="Google Shape;201;p3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02" name="Google Shape;202;p3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3"/>
          <p:cNvPicPr preferRelativeResize="0"/>
          <p:nvPr/>
        </p:nvPicPr>
        <p:blipFill>
          <a:blip r:embed="rId3">
            <a:alphaModFix/>
          </a:blip>
          <a:stretch>
            <a:fillRect/>
          </a:stretch>
        </p:blipFill>
        <p:spPr>
          <a:xfrm>
            <a:off x="471224" y="138850"/>
            <a:ext cx="5076400" cy="47272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4"/>
          <p:cNvPicPr preferRelativeResize="0"/>
          <p:nvPr/>
        </p:nvPicPr>
        <p:blipFill>
          <a:blip r:embed="rId3">
            <a:alphaModFix/>
          </a:blip>
          <a:stretch>
            <a:fillRect/>
          </a:stretch>
        </p:blipFill>
        <p:spPr>
          <a:xfrm>
            <a:off x="639588" y="425850"/>
            <a:ext cx="6257925" cy="2952750"/>
          </a:xfrm>
          <a:prstGeom prst="rect">
            <a:avLst/>
          </a:prstGeom>
          <a:noFill/>
          <a:ln>
            <a:noFill/>
          </a:ln>
        </p:spPr>
      </p:pic>
      <p:sp>
        <p:nvSpPr>
          <p:cNvPr id="213" name="Google Shape;213;p34"/>
          <p:cNvSpPr txBox="1"/>
          <p:nvPr/>
        </p:nvSpPr>
        <p:spPr>
          <a:xfrm>
            <a:off x="4160700" y="3491175"/>
            <a:ext cx="2716500" cy="296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a:solidFill>
                  <a:srgbClr val="FFFFFF"/>
                </a:solidFill>
                <a:latin typeface="Calibri"/>
                <a:ea typeface="Calibri"/>
                <a:cs typeface="Calibri"/>
                <a:sym typeface="Calibri"/>
              </a:rPr>
              <a:t>AQA Paper 2 AS 2017</a:t>
            </a:r>
            <a:endParaRPr>
              <a:solidFill>
                <a:srgbClr val="FFFFFF"/>
              </a:solidFill>
              <a:latin typeface="Calibri"/>
              <a:ea typeface="Calibri"/>
              <a:cs typeface="Calibri"/>
              <a:sym typeface="Calibri"/>
            </a:endParaRPr>
          </a:p>
        </p:txBody>
      </p:sp>
      <p:pic>
        <p:nvPicPr>
          <p:cNvPr id="214" name="Google Shape;214;p34">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15" name="Google Shape;215;p34">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5"/>
          <p:cNvPicPr preferRelativeResize="0"/>
          <p:nvPr/>
        </p:nvPicPr>
        <p:blipFill>
          <a:blip r:embed="rId3">
            <a:alphaModFix/>
          </a:blip>
          <a:stretch>
            <a:fillRect/>
          </a:stretch>
        </p:blipFill>
        <p:spPr>
          <a:xfrm>
            <a:off x="457202" y="291725"/>
            <a:ext cx="8002674" cy="326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36"/>
          <p:cNvPicPr preferRelativeResize="0"/>
          <p:nvPr/>
        </p:nvPicPr>
        <p:blipFill>
          <a:blip r:embed="rId3">
            <a:alphaModFix/>
          </a:blip>
          <a:stretch>
            <a:fillRect/>
          </a:stretch>
        </p:blipFill>
        <p:spPr>
          <a:xfrm>
            <a:off x="300225" y="245638"/>
            <a:ext cx="6343650" cy="1400175"/>
          </a:xfrm>
          <a:prstGeom prst="rect">
            <a:avLst/>
          </a:prstGeom>
          <a:noFill/>
          <a:ln>
            <a:noFill/>
          </a:ln>
        </p:spPr>
      </p:pic>
      <p:sp>
        <p:nvSpPr>
          <p:cNvPr id="226" name="Google Shape;226;p36"/>
          <p:cNvSpPr txBox="1"/>
          <p:nvPr/>
        </p:nvSpPr>
        <p:spPr>
          <a:xfrm>
            <a:off x="4711875" y="1826850"/>
            <a:ext cx="1932000" cy="2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latin typeface="Calibri"/>
                <a:ea typeface="Calibri"/>
                <a:cs typeface="Calibri"/>
                <a:sym typeface="Calibri"/>
              </a:rPr>
              <a:t>AQA June 2018 Paper 2</a:t>
            </a:r>
            <a:endParaRPr>
              <a:solidFill>
                <a:srgbClr val="FFFFFF"/>
              </a:solidFill>
              <a:latin typeface="Calibri"/>
              <a:ea typeface="Calibri"/>
              <a:cs typeface="Calibri"/>
              <a:sym typeface="Calibri"/>
            </a:endParaRPr>
          </a:p>
        </p:txBody>
      </p:sp>
      <p:pic>
        <p:nvPicPr>
          <p:cNvPr id="227" name="Google Shape;227;p36">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28" name="Google Shape;228;p36">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7"/>
          <p:cNvPicPr preferRelativeResize="0"/>
          <p:nvPr/>
        </p:nvPicPr>
        <p:blipFill>
          <a:blip r:embed="rId3">
            <a:alphaModFix/>
          </a:blip>
          <a:stretch>
            <a:fillRect/>
          </a:stretch>
        </p:blipFill>
        <p:spPr>
          <a:xfrm>
            <a:off x="1446551" y="205975"/>
            <a:ext cx="5755775" cy="4650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5_Office Theme">
  <a:themeElements>
    <a:clrScheme name="Custom 0">
      <a:dk1>
        <a:srgbClr val="000000"/>
      </a:dk1>
      <a:lt1>
        <a:srgbClr val="FFFFFF"/>
      </a:lt1>
      <a:dk2>
        <a:srgbClr val="6D787D"/>
      </a:dk2>
      <a:lt2>
        <a:srgbClr val="EEECE1"/>
      </a:lt2>
      <a:accent1>
        <a:srgbClr val="147882"/>
      </a:accent1>
      <a:accent2>
        <a:srgbClr val="099B9F"/>
      </a:accent2>
      <a:accent3>
        <a:srgbClr val="0BBABF"/>
      </a:accent3>
      <a:accent4>
        <a:srgbClr val="13ECF1"/>
      </a:accent4>
      <a:accent5>
        <a:srgbClr val="FFFFFF"/>
      </a:accent5>
      <a:accent6>
        <a:srgbClr val="429FBE"/>
      </a:accent6>
      <a:hlink>
        <a:srgbClr val="38BCE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