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y="5143500" cx="9144000"/>
  <p:notesSz cx="6858000" cy="9144000"/>
  <p:embeddedFontLst>
    <p:embeddedFont>
      <p:font typeface="Proxima Nova Semibold"/>
      <p:regular r:id="rId39"/>
      <p:bold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roximaNovaSemibold-bold.fntdata"/><Relationship Id="rId20" Type="http://schemas.openxmlformats.org/officeDocument/2006/relationships/slide" Target="slides/slide14.xml"/><Relationship Id="rId41" Type="http://schemas.openxmlformats.org/officeDocument/2006/relationships/font" Target="fonts/ProximaNovaSemibold-boldItalic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font" Target="fonts/ProximaNovaSemibold-regular.fntdata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9e06613b08_0_8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9e06613b08_0_8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This is a Pear Deck Drawing Slide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To edit the type of question, go back to the "Ask Students a Question" in the Pear Deck sidebar.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9e06613b08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9e06613b08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This is a Pear Deck Text Slide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To edit the type of question, go back to the "Ask Students a Question" in the Pear Deck sidebar.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Basic building blocks of the nervous system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Neurons are nerve cells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That process and transmit messages through electrical and chemical signals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9e06613b08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9e06613b08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From the PNS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To the CNS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Long dendrites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Short axons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9e06613b08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9e06613b08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This is a Pear Deck Drawing Slide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To edit the type of question, go back to the "Ask Students a Question" in the Pear Deck sidebar.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Relay neurons connect sensory neurons with motor or other relay neurons.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They have short axons and short dendrites.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Similar to sensory due to short axns, different to sensory due to short dendrites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9e06613b08_0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9e06613b08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This is a Pear Deck Drawing Slide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To edit the type of question, go back to the "Ask Students a Question" in the Pear Deck sidebar.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 effector is an organ or cell that acts in response to a stimulus, in this case muscles or glands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Similar to a relay neuron as they both have short dendrites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Different to a sensory neuron as as sensory neurons have long dendrites and sensory neurons have short dendrites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Different to sensory and relay neurons as motor neurons have long axons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9e06613b08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9e06613b08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Sensory neurons - long </a:t>
            </a:r>
            <a:r>
              <a:rPr lang="en-GB"/>
              <a:t>dendrites and short axons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🍐 Relay neurons - short dendrites and short axons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🍐 Motor neurons - short dendrites and long axons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L S S S S L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9e06613b08_0_2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9e06613b08_0_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🍐</a:t>
            </a:r>
            <a:r>
              <a:rPr lang="en-GB"/>
              <a:t>relay only in CNS so orange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🍐</a:t>
            </a:r>
            <a:r>
              <a:rPr lang="en-GB"/>
              <a:t>s</a:t>
            </a:r>
            <a:r>
              <a:rPr lang="en-GB"/>
              <a:t>ensory and motor in other areas too so purple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9e06613b08_0_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9e06613b08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SLIDES_API116138087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SLIDES_API116138087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</a:rPr>
              <a:t>False they only send messages to the CNS form the PNS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SLIDES_API1705465237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SLIDES_API170546523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</a:rPr>
              <a:t>False, like motor neurons they are </a:t>
            </a:r>
            <a:r>
              <a:rPr b="1" lang="en-GB">
                <a:solidFill>
                  <a:schemeClr val="dk1"/>
                </a:solidFill>
              </a:rPr>
              <a:t>multipolar</a:t>
            </a:r>
            <a:r>
              <a:rPr b="1" lang="en-GB">
                <a:solidFill>
                  <a:schemeClr val="dk1"/>
                </a:solidFill>
              </a:rPr>
              <a:t> and they </a:t>
            </a:r>
            <a:r>
              <a:rPr b="1" lang="en-GB">
                <a:solidFill>
                  <a:schemeClr val="dk1"/>
                </a:solidFill>
              </a:rPr>
              <a:t>send</a:t>
            </a:r>
            <a:r>
              <a:rPr b="1" lang="en-GB">
                <a:solidFill>
                  <a:schemeClr val="dk1"/>
                </a:solidFill>
              </a:rPr>
              <a:t> and receive messages.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SLIDES_API1187137027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SLIDES_API118713702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</a:rPr>
              <a:t>True.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9e06613b08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9e06613b08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Can you label the…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Dendrite in red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Axon in orange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Nodes of ranvier in yellow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Cell body in green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Nucleus in purple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Myelin sheaths in red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Terminal buttons is orange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9e06613b08_0_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9e06613b08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This is a Pear Deck Text Slide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To edit the type of question, go back to the "Ask Students a Question" in the Pear Deck sidebar.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9e06613b08_0_3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9e06613b08_0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A is sensory, B is relay (interneuron) and c is motor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9e06613b08_0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9e06613b08_0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Relay neurons are only found in CNS so correct answer is 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Moror neurons is correct answer to Q2 so correct answer is C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9e06613b08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9e06613b08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A relay neuron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9e06613b08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9e06613b08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This is a Pear Deck Text Slide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To edit the type of question, go back to the "Ask Students a Question" in the Pear Deck sidebar.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9e06613b08_0_4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9e06613b08_0_4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This is a Pear Deck Drawing Slide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To edit the type of question, go back to the "Ask Students a Question" in the Pear Deck sidebar.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9e06613b08_0_4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9e06613b08_0_4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This is a Pear Deck Draggable™ Slide.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 To edit the type of question, go back to the "Ask Students a Question" in the Pear Deck sidebar.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9e06613b08_0_4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9e06613b08_0_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This is a Pear Deck Text Slide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To edit the type of question, go back to the "Ask Students a Question" in the Pear Deck sidebar.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9e06613b08_0_4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9e06613b08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9e06613b08_0_4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9e06613b08_0_4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This is a Pear Deck Text Slide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To edit the type of question, go back to the "Ask Students a Question" in the Pear Deck sidebar.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Excitatory - increases positive charge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Inhibitory - increases negative charge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9e06613b08_0_3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9e06613b08_0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e06613b08_0_3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9e06613b08_0_3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This is a Pear Deck Text Slide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To edit the type of question, go back to the "Ask Students a Question" in the Pear Deck sidebar.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9e06613b08_0_6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9e06613b08_0_6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9e06613b08_0_3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9e06613b08_0_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This is a Pear Deck Text Slide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To edit the type of question, go back to the "Ask Students a Question" in the Pear Deck sidebar.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9e06613b08_0_6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9e06613b08_0_6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9e06613b08_0_3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9e06613b08_0_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This is a Pear Deck Text Slide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🍐 To edit the type of question, go back to the "Ask Students a Question" in the Pear Deck sidebar.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9e06613b08_0_6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9e06613b08_0_6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9e06613b08_0_5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9e06613b08_0_5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9e06613b08_0_5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9e06613b08_0_5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22313" y="2180035"/>
            <a:ext cx="77724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457200" y="1151335"/>
            <a:ext cx="40401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45025" y="1151335"/>
            <a:ext cx="40419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04788"/>
            <a:ext cx="5111700" cy="43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402550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874750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5463750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272750" y="-609572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86" name="Google Shape;8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87" name="Google Shape;8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0" name="Google Shape;9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3" name="Google Shape;9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4" name="Google Shape;9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7" name="Google Shape;9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8" name="Google Shape;9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9" name="Google Shape;9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2" name="Google Shape;10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5" name="Google Shape;10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6" name="Google Shape;10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09" name="Google Shape;10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3" name="Google Shape;11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14" name="Google Shape;11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5" name="Google Shape;11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18" name="Google Shape;11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1" name="Google Shape;12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2" name="Google Shape;12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3" name="Google Shape;8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dontchangethislink.peardeckmagic.zone?eyJ0eXBlIjoiZnJlZWhhbmREcmF3aW5nIiwiZHJhZ2dhYmxlcyI6W3siaWQiOiJkcmFnZ2FibGUwIiwidHlwZSI6Imljb24iLCJpY29uIjp7ImlkIjoiZGVmYXVsdC1jaXJjbGUifSwiY29sb3IiOiIjRDUxRDI4In1dLCJkcmFnZ2FibGVTaXplIjoxMi41NSwiZW1iZWRkYWJsZVVybCI6Imh0dHBzOi8vIiwiYW5zd2VycyI6W119pearId=magic-pear-shape-identifier" TargetMode="External"/><Relationship Id="rId4" Type="http://schemas.openxmlformats.org/officeDocument/2006/relationships/image" Target="../media/image3.png"/><Relationship Id="rId5" Type="http://schemas.openxmlformats.org/officeDocument/2006/relationships/hyperlink" Target="http://dontchangethislink.peardeckmagic.zone?eyJ0eXBlIjoiZ29vZ2xlLXNsaWRlcy1hZGRvbi1yZXNwb25zZS1mb290ZXIiLCJsYXN0RWRpdGVkQnkiOiIxMTMxMjc1ODI1OTQ1MTc2NzMwMjgiLCJwcmVzZW50YXRpb25JZCI6IjFhYUVXa2w0SS1aU2JpTWRrUnZ3ZUR6c2FHSVBMMzRMSkI2OU1kZkx2SmJBIiwiY29udGVudElkIjoiY3VzdG9tLXJlc3BvbnNlLWZyZWVoYW5kRHJhd2luZyIsInNsaWRlSWQiOiJwIiwiY29udGVudEluc3RhbmNlSWQiOiIxYWFFV2tsNEktWlNiaU1ka1J2d2VEenNhR0lQTDM0TEpCNjlNZGZMdkpiQS9jNjkwZjZiNy0xNWRiLTQ5YjctOTAxYS0yOTIwNDViODQ1NDQifQ==pearId=magic-pear-metadata-identifier" TargetMode="External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hyperlink" Target="http://dontchangethislink.peardeckmagic.zone?eyJ0eXBlIjoiZ29vZ2xlLXNsaWRlcy1hZGRvbi1yZXNwb25zZS1mb290ZXIiLCJsYXN0RWRpdGVkQnkiOiIxMTMxMjc1ODI1OTQ1MTc2NzMwMjgiLCJwcmVzZW50YXRpb25JZCI6IjFhYUVXa2w0SS1aU2JpTWRrUnZ3ZUR6c2FHSVBMMzRMSkI2OU1kZkx2SmJBIiwiY29udGVudElkIjoiY3VzdG9tLXJlc3BvbnNlLWZyZWVSZXNwb25zZS10ZXh0Iiwic2xpZGVJZCI6Imc5ZTA2NjEzYjA4XzBfMTkzIiwiY29udGVudEluc3RhbmNlSWQiOiIxYWFFV2tsNEktWlNiaU1ka1J2d2VEenNhR0lQTDM0TEpCNjlNZGZMdkpiQS8yODE4NzZjMS1mMDc2LTQ0Y2YtODllOS1jMTZkYTdkNWM3Y2QifQ==pearId=magic-pear-metadata-identifier" TargetMode="External"/><Relationship Id="rId10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hyperlink" Target="http://dontchangethislink.peardeckmagic.zone?eyJ0eXBlIjoiZnJlZVJlc3BvbnNlLXRleHQiLCJkcmFnZ2FibGVzIjpbeyJpZCI6ImRyYWdnYWJsZTAiLCJ0eXBlIjoiaWNvbiIsImljb24iOnsiaWQiOiJkZWZhdWx0LWNpcmNsZSJ9LCJjb2xvciI6IiNENTFEMjgifV0sImRyYWdnYWJsZVNpemUiOjEyLjU1LCJlbWJlZGRhYmxlVXJsIjoiaHR0cHM6Ly8iLCJhbnN3ZXJzIjpbXX0=pearId=magic-pear-shape-identifier" TargetMode="External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7" Type="http://schemas.openxmlformats.org/officeDocument/2006/relationships/image" Target="../media/image9.png"/><Relationship Id="rId8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dontchangethislink.peardeckmagic.zone?eyJ0eXBlIjoiZnJlZWhhbmREcmF3aW5nIiwiZHJhZ2dhYmxlcyI6W3siaWQiOiJkcmFnZ2FibGUwIiwidHlwZSI6Imljb24iLCJpY29uIjp7ImlkIjoiZGVmYXVsdC1jaXJjbGUifSwiY29sb3IiOiIjRDUxRDI4In1dLCJkcmFnZ2FibGVTaXplIjoxMi41NSwiZW1iZWRkYWJsZVVybCI6Imh0dHBzOi8vIiwiYW5zd2VycyI6W119pearId=magic-pear-shape-identifier" TargetMode="External"/><Relationship Id="rId4" Type="http://schemas.openxmlformats.org/officeDocument/2006/relationships/image" Target="../media/image4.png"/><Relationship Id="rId5" Type="http://schemas.openxmlformats.org/officeDocument/2006/relationships/hyperlink" Target="http://dontchangethislink.peardeckmagic.zone?eyJ0eXBlIjoiZ29vZ2xlLXNsaWRlcy1hZGRvbi1yZXNwb25zZS1mb290ZXIiLCJsYXN0RWRpdGVkQnkiOiIxMTMxMjc1ODI1OTQ1MTc2NzMwMjgiLCJwcmVzZW50YXRpb25JZCI6IjFhYUVXa2w0SS1aU2JpTWRrUnZ3ZUR6c2FHSVBMMzRMSkI2OU1kZkx2SmJBIiwiY29udGVudElkIjoiY3VzdG9tLXJlc3BvbnNlLWZyZWVoYW5kRHJhd2luZyIsInNsaWRlSWQiOiJnOWUwNjYxM2IwOF8wXzIwNiIsImNvbnRlbnRJbnN0YW5jZUlkIjoiMWFhRVdrbDRJLVpTYmlNZGtSdndlRHpzYUdJUEwzNExKQjY5TWRmTHZKYkEvNDY1MWE2NmItOWUxMC00ZjM4LTk4NzEtOTU1MjUxMDQ0ZjZhIn0=pearId=magic-pear-metadata-identifier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dontchangethislink.peardeckmagic.zone?eyJ0eXBlIjoiZnJlZWhhbmREcmF3aW5nIiwiZHJhZ2dhYmxlcyI6W3siaWQiOiJkcmFnZ2FibGUwIiwidHlwZSI6Imljb24iLCJpY29uIjp7ImlkIjoiZGVmYXVsdC1jaXJjbGUifSwiY29sb3IiOiIjRDUxRDI4In1dLCJkcmFnZ2FibGVTaXplIjoxMi41NSwiZW1iZWRkYWJsZVVybCI6Imh0dHBzOi8vIiwiYW5zd2VycyI6W119pearId=magic-pear-shape-identifier" TargetMode="External"/><Relationship Id="rId4" Type="http://schemas.openxmlformats.org/officeDocument/2006/relationships/image" Target="../media/image13.png"/><Relationship Id="rId5" Type="http://schemas.openxmlformats.org/officeDocument/2006/relationships/hyperlink" Target="http://dontchangethislink.peardeckmagic.zone?eyJ0eXBlIjoiZ29vZ2xlLXNsaWRlcy1hZGRvbi1yZXNwb25zZS1mb290ZXIiLCJsYXN0RWRpdGVkQnkiOiIxMTMxMjc1ODI1OTQ1MTc2NzMwMjgiLCJwcmVzZW50YXRpb25JZCI6IjFhYUVXa2w0SS1aU2JpTWRrUnZ3ZUR6c2FHSVBMMzRMSkI2OU1kZkx2SmJBIiwiY29udGVudElkIjoiY3VzdG9tLXJlc3BvbnNlLWZyZWVoYW5kRHJhd2luZyIsInNsaWRlSWQiOiJnOWUwNjYxM2IwOF8wXzIxMiIsImNvbnRlbnRJbnN0YW5jZUlkIjoiMWFhRVdrbDRJLVpTYmlNZGtSdndlRHpzYUdJUEwzNExKQjY5TWRmTHZKYkEvNWRkMmQyY2YtOTQ4My00Y2UwLWI5YTUtZjNlZWY3ZDkyMzVmIn0=pearId=magic-pear-metadata-identifier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dontchangethislink.peardeckmagic.zone?eyJ0eXBlIjoiZnJlZWhhbmREcmF3aW5nIiwiZHJhZ2dhYmxlcyI6W3siaWQiOiJkcmFnZ2FibGUwIiwidHlwZSI6Imljb24iLCJpY29uIjp7ImlkIjoiZGVmYXVsdC1jaXJjbGUifSwiY29sb3IiOiIjRDUxRDI4In1dLCJkcmFnZ2FibGVTaXplIjoxMi41NSwiZW1iZWRkYWJsZVVybCI6Imh0dHBzOi8vIiwiYW5zd2VycyI6W119pearId=magic-pear-shape-identifier" TargetMode="External"/><Relationship Id="rId4" Type="http://schemas.openxmlformats.org/officeDocument/2006/relationships/image" Target="../media/image27.png"/><Relationship Id="rId5" Type="http://schemas.openxmlformats.org/officeDocument/2006/relationships/hyperlink" Target="http://dontchangethislink.peardeckmagic.zone?eyJ0eXBlIjoiZ29vZ2xlLXNsaWRlcy1hZGRvbi1yZXNwb25zZS1mb290ZXIiLCJsYXN0RWRpdGVkQnkiOiIxMTMxMjc1ODI1OTQ1MTc2NzMwMjgiLCJwcmVzZW50YXRpb25JZCI6IjFhYUVXa2w0SS1aU2JpTWRrUnZ3ZUR6c2FHSVBMMzRMSkI2OU1kZkx2SmJBIiwiY29udGVudElkIjoiY3VzdG9tLXJlc3BvbnNlLWZyZWVoYW5kRHJhd2luZyIsInNsaWRlSWQiOiJnOWUwNjYxM2IwOF8wXzIxOCIsImNvbnRlbnRJbnN0YW5jZUlkIjoiMWFhRVdrbDRJLVpTYmlNZGtSdndlRHpzYUdJUEwzNExKQjY5TWRmTHZKYkEvMWYzMTY3NDktYTg0Ny00YmJiLTkzMzQtZDE4OTJmMWM1ZjlhIn0=pearId=magic-pear-metadata-identifier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Relationship Id="rId4" Type="http://schemas.openxmlformats.org/officeDocument/2006/relationships/hyperlink" Target="http://dontchangethislink.peardeckmagic.zone?eyJ0eXBlIjoiZHJhZ2dhYmxlIiwiZHJhZ2dhYmxlcyI6W3siaWQiOiJkcmFnZ2FibGUwIiwidHlwZSI6Imljb24iLCJpY29uIjp7ImlkIjoiZGVmYXVsdC1jaXJjbGUifSwiY29sb3IiOiIjRDUxRDI4In0seyJpZCI6ImRyYWdnYWJsZTEiLCJ0eXBlIjoiaWNvbiIsImljb24iOnsiaWQiOiJkZWZhdWx0LWNpcmNsZSJ9LCJjb2xvciI6IiM1OEI3NEUifSx7ImlkIjoiZHJhZ2dhYmxlMiIsInR5cGUiOiJpY29uIiwiaWNvbiI6eyJpZCI6ImRlZmF1bHQtY2lyY2xlIn0sImNvbG9yIjoiIzU4Qjc0RSJ9LHsiaWQiOiJkcmFnZ2FibGUzIiwidHlwZSI6Imljb24iLCJpY29uIjp7ImlkIjoiZGVmYXVsdC1jaXJjbGUifSwiY29sb3IiOiIjNThCNzRFIn0seyJpZCI6ImRyYWdnYWJsZTQiLCJ0eXBlIjoiaWNvbiIsImljb24iOnsiaWQiOiJkZWZhdWx0LWNpcmNsZSJ9LCJjb2xvciI6IiNENTFEMjgifV0sImRyYWdnYWJsZVNpemUiOjEyLjYsImVtYmVkZGFibGVVcmwiOiJodHRwczovLyIsImFuc3dlcnMiOltdfQ==pearId=magic-pear-shape-identifier" TargetMode="External"/><Relationship Id="rId5" Type="http://schemas.openxmlformats.org/officeDocument/2006/relationships/image" Target="../media/image18.png"/><Relationship Id="rId6" Type="http://schemas.openxmlformats.org/officeDocument/2006/relationships/hyperlink" Target="http://dontchangethislink.peardeckmagic.zone?eyJ0eXBlIjoiZ29vZ2xlLXNsaWRlcy1hZGRvbi1yZXNwb25zZS1mb290ZXIiLCJsYXN0RWRpdGVkQnkiOiIxMTMxMjc1ODI1OTQ1MTc2NzMwMjgiLCJwcmVzZW50YXRpb25JZCI6IjFhYUVXa2w0SS1aU2JpTWRrUnZ3ZUR6c2FHSVBMMzRMSkI2OU1kZkx2SmJBIiwiY29udGVudElkIjoiY3VzdG9tLXJlc3BvbnNlLWRyYWdnYWJsZSIsInNsaWRlSWQiOiJnOWUwNjYxM2IwOF8wXzIyOSIsImNvbnRlbnRJbnN0YW5jZUlkIjoiMWFhRVdrbDRJLVpTYmlNZGtSdndlRHpzYUdJUEwzNExKQjY5TWRmTHZKYkEvMWFlZTAwNTctNDU3Yi00ZTI3LTg2YmEtNGU2NzljZDMyMWNmIn0=pearId=magic-pear-metadata-identifier" TargetMode="External"/><Relationship Id="rId7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png"/><Relationship Id="rId4" Type="http://schemas.openxmlformats.org/officeDocument/2006/relationships/hyperlink" Target="http://dontchangethislink.peardeckmagic.zone?eyJ0eXBlIjoiZHJhZ2dhYmxlIiwiZHJhZ2dhYmxlcyI6W3siaWQiOiJkcmFnZ2FibGUwIiwidHlwZSI6Imljb24iLCJpY29uIjp7ImlkIjoiZGVmYXVsdC1jaXJjbGUifSwiY29sb3IiOiIjYTU0NWM1In0seyJpZCI6ImRyYWdnYWJsZTEiLCJ0eXBlIjoiaWNvbiIsImljb24iOnsiaWQiOiJkZWZhdWx0LWNpcmNsZSJ9LCJjb2xvciI6IiNlZjlhMTQifSx7ImlkIjoiZHJhZ2dhYmxlMiIsInR5cGUiOiJpY29uIiwiaWNvbiI6eyJpZCI6ImRlZmF1bHQtY2lyY2xlIn0sImNvbG9yIjoiI2E1NDVjNSJ9LHsiaWQiOiJkcmFnZ2FibGUzIiwidHlwZSI6Imljb24iLCJpY29uIjp7ImlkIjoiZGVmYXVsdC1jaXJjbGUifSwiY29sb3IiOiIjZWY5YTE0In1dLCJkcmFnZ2FibGVTaXplIjoxMi42LCJlbWJlZGRhYmxlVXJsIjoiaHR0cHM6Ly8iLCJhbnN3ZXJzIjpbXX0=pearId=magic-pear-shape-identifier" TargetMode="External"/><Relationship Id="rId5" Type="http://schemas.openxmlformats.org/officeDocument/2006/relationships/image" Target="../media/image28.png"/><Relationship Id="rId6" Type="http://schemas.openxmlformats.org/officeDocument/2006/relationships/hyperlink" Target="http://dontchangethislink.peardeckmagic.zone?eyJ0eXBlIjoiZ29vZ2xlLXNsaWRlcy1hZGRvbi1yZXNwb25zZS1mb290ZXIiLCJsYXN0RWRpdGVkQnkiOiIxMTMxMjc1ODI1OTQ1MTc2NzMwMjgiLCJwcmVzZW50YXRpb25JZCI6IjFhYUVXa2w0SS1aU2JpTWRrUnZ3ZUR6c2FHSVBMMzRMSkI2OU1kZkx2SmJBIiwiY29udGVudElkIjoiY3VzdG9tLXJlc3BvbnNlLWRyYWdnYWJsZSIsInNsaWRlSWQiOiJnOWUwNjYxM2IwOF8wXzI4MSIsImNvbnRlbnRJbnN0YW5jZUlkIjoiMWFhRVdrbDRJLVpTYmlNZGtSdndlRHpzYUdJUEwzNExKQjY5TWRmTHZKYkEvMjY2YmVhNTYtNGMzOC00NmQxLTlkMDYtOTBjY2I3ODc1MzA0In0=pearId=magic-pear-metadata-identifier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4.png"/><Relationship Id="rId4" Type="http://schemas.openxmlformats.org/officeDocument/2006/relationships/image" Target="../media/image15.png"/><Relationship Id="rId5" Type="http://schemas.openxmlformats.org/officeDocument/2006/relationships/hyperlink" Target="http://dontchangethislink.peardeckmagic.zone?eyJ0eXBlIjoibXVsdGlwbGVDaG9pY2UiLCJkcmFnZ2FibGVzIjpbeyJpZCI6ImRyYWdnYWJsZTAiLCJ0eXBlIjoiaWNvbiIsImljb24iOnsiaWQiOiJvYmplY3QtcGVhciJ9LCJjb2xvciI6IiM0MUJERUIifV0sImRyYWdnYWJsZVNpemUiOiIxMi45IiwiZW1iZWRkYWJsZVVybCI6Imh0dHBzOi8vIiwiYW5zd2VycyI6WyJUcnVlIiwiRmFsc2UiXX0=pearId=magic-pear-shape-identifier" TargetMode="External"/><Relationship Id="rId6" Type="http://schemas.openxmlformats.org/officeDocument/2006/relationships/image" Target="../media/image16.png"/><Relationship Id="rId7" Type="http://schemas.openxmlformats.org/officeDocument/2006/relationships/hyperlink" Target="http://dontchangethislink.peardeckmagic.zone?eyJ0eXBlIjoiZ29vZ2xlLXNsaWRlcy1hZGRvbi10ZW1wbGF0ZS1saWJyYXJ5IiwiY2xhc3NUaW1lIjoiZHVyaW5nIiwiY29udGVudElkIjoiaHR0cHM6Ly9kb2NzLmdvb2dsZS5jb20vcHJlc2VudGF0aW9uL2QvMW5rZUR4aGhMSk1RUnpkYkxmUDFZR1pNeVhXdkZsSDZ6bFJsSWY2aEZnVWsvZWRpdCNzbGlkZT1pZC5nNWMyZTJlZGFjMl8wXzMwIiwic2xpZGVJZCI6Imc1YzJlMmVkYWMyXzBfMzAiLCJwcmVzZW50YXRpb25JZCI6IjFua2VEeGhoTEpNUVJ6ZGJMZlAxWUdaTXlYV3ZGbEg2emxSbElmNmhGZ1VrIiwidGVtcGxhdGVOYW1lIjoiSXMgdGhpcyBzdGF0ZW1lbnQgdHJ1ZSBvciBmYWxzZSIsImxhc3RFZGl0ZWRCeSI6IjExMzEyNzU4MjU5NDUxNzY3MzAyOCIsImNvbnRlbnRJbnN0YW5jZUlkIjoiMTY1ZjU4ZjA4ZmZkNDBkYjg5NDA3OGM1MmM4YjM4NmUifQ==pearId=magic-pear-metadata-identifier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png"/><Relationship Id="rId4" Type="http://schemas.openxmlformats.org/officeDocument/2006/relationships/image" Target="../media/image19.png"/><Relationship Id="rId5" Type="http://schemas.openxmlformats.org/officeDocument/2006/relationships/hyperlink" Target="http://dontchangethislink.peardeckmagic.zone?eyJ0eXBlIjoibXVsdGlwbGVDaG9pY2UiLCJkcmFnZ2FibGVzIjpbeyJpZCI6ImRyYWdnYWJsZTAiLCJ0eXBlIjoiaWNvbiIsImljb24iOnsiaWQiOiJvYmplY3QtcGVhciJ9LCJjb2xvciI6IiM0MUJERUIifV0sImRyYWdnYWJsZVNpemUiOiIxMi45IiwiZW1iZWRkYWJsZVVybCI6Imh0dHBzOi8vIiwiYW5zd2VycyI6WyJUcnVlIiwiRmFsc2UiXX0=pearId=magic-pear-shape-identifier" TargetMode="External"/><Relationship Id="rId6" Type="http://schemas.openxmlformats.org/officeDocument/2006/relationships/image" Target="../media/image11.png"/><Relationship Id="rId7" Type="http://schemas.openxmlformats.org/officeDocument/2006/relationships/hyperlink" Target="http://dontchangethislink.peardeckmagic.zone?eyJ0eXBlIjoiZ29vZ2xlLXNsaWRlcy1hZGRvbi10ZW1wbGF0ZS1saWJyYXJ5IiwiY2xhc3NUaW1lIjoiZHVyaW5nIiwiY29udGVudElkIjoiaHR0cHM6Ly9kb2NzLmdvb2dsZS5jb20vcHJlc2VudGF0aW9uL2QvMW5rZUR4aGhMSk1RUnpkYkxmUDFZR1pNeVhXdkZsSDZ6bFJsSWY2aEZnVWsvZWRpdCNzbGlkZT1pZC5nNWMyZTJlZGFjMl8wXzMwIiwic2xpZGVJZCI6Imc1YzJlMmVkYWMyXzBfMzAiLCJwcmVzZW50YXRpb25JZCI6IjFua2VEeGhoTEpNUVJ6ZGJMZlAxWUdaTXlYV3ZGbEg2emxSbElmNmhGZ1VrIiwidGVtcGxhdGVOYW1lIjoiSXMgdGhpcyBzdGF0ZW1lbnQgdHJ1ZSBvciBmYWxzZSIsImxhc3RFZGl0ZWRCeSI6IjExMzEyNzU4MjU5NDUxNzY3MzAyOCIsImNvbnRlbnRJbnN0YW5jZUlkIjoiMTY1ZjU4ZjA4ZmZkNDBkYjg5NDA3OGM1MmM4YjM4NmUifQ==pearId=magic-pear-metadata-identifier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png"/><Relationship Id="rId4" Type="http://schemas.openxmlformats.org/officeDocument/2006/relationships/image" Target="../media/image20.png"/><Relationship Id="rId5" Type="http://schemas.openxmlformats.org/officeDocument/2006/relationships/hyperlink" Target="http://dontchangethislink.peardeckmagic.zone?eyJ0eXBlIjoibXVsdGlwbGVDaG9pY2UiLCJkcmFnZ2FibGVzIjpbeyJpZCI6ImRyYWdnYWJsZTAiLCJ0eXBlIjoiaWNvbiIsImljb24iOnsiaWQiOiJvYmplY3QtcGVhciJ9LCJjb2xvciI6IiM0MUJERUIifV0sImRyYWdnYWJsZVNpemUiOiIxMi45IiwiZW1iZWRkYWJsZVVybCI6Imh0dHBzOi8vIiwiYW5zd2VycyI6WyJUcnVlIiwiRmFsc2UiXX0=pearId=magic-pear-shape-identifier" TargetMode="External"/><Relationship Id="rId6" Type="http://schemas.openxmlformats.org/officeDocument/2006/relationships/image" Target="../media/image29.png"/><Relationship Id="rId7" Type="http://schemas.openxmlformats.org/officeDocument/2006/relationships/hyperlink" Target="http://dontchangethislink.peardeckmagic.zone?eyJ0eXBlIjoiZ29vZ2xlLXNsaWRlcy1hZGRvbi10ZW1wbGF0ZS1saWJyYXJ5IiwiY2xhc3NUaW1lIjoiZHVyaW5nIiwiY29udGVudElkIjoiaHR0cHM6Ly9kb2NzLmdvb2dsZS5jb20vcHJlc2VudGF0aW9uL2QvMW5rZUR4aGhMSk1RUnpkYkxmUDFZR1pNeVhXdkZsSDZ6bFJsSWY2aEZnVWsvZWRpdCNzbGlkZT1pZC5nNWMyZTJlZGFjMl8wXzMwIiwic2xpZGVJZCI6Imc1YzJlMmVkYWMyXzBfMzAiLCJwcmVzZW50YXRpb25JZCI6IjFua2VEeGhoTEpNUVJ6ZGJMZlAxWUdaTXlYV3ZGbEg2emxSbElmNmhGZ1VrIiwidGVtcGxhdGVOYW1lIjoiSXMgdGhpcyBzdGF0ZW1lbnQgdHJ1ZSBvciBmYWxzZSIsImxhc3RFZGl0ZWRCeSI6IjExMzEyNzU4MjU5NDUxNzY3MzAyOCIsImNvbnRlbnRJbnN0YW5jZUlkIjoiMTY1ZjU4ZjA4ZmZkNDBkYjg5NDA3OGM1MmM4YjM4NmUifQ==pearId=magic-pear-metadata-identifier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4.png"/><Relationship Id="rId4" Type="http://schemas.openxmlformats.org/officeDocument/2006/relationships/hyperlink" Target="http://dontchangethislink.peardeckmagic.zone?eyJ0eXBlIjoiZHJhZ2dhYmxlIiwiZHJhZ2dhYmxlcyI6W3siaWQiOiJkcmFnZ2FibGUwIiwidHlwZSI6Imljb24iLCJpY29uIjp7ImlkIjoiZGVmYXVsdC1mbGFnIn0sImNvbG9yIjoiI0Q1MUQyOCJ9LHsiaWQiOiJkcmFnZ2FibGUxIiwidHlwZSI6Imljb24iLCJpY29uIjp7ImlkIjoiZGVmYXVsdC1mbGFnIn0sImNvbG9yIjoiI2VmOWExNCJ9LHsiaWQiOiJkcmFnZ2FibGUyIiwidHlwZSI6Imljb24iLCJpY29uIjp7ImlkIjoiZGVmYXVsdC1mbGFnIn0sImNvbG9yIjoiI0ZFRDAzMCJ9LHsiaWQiOiJkcmFnZ2FibGUzIiwidHlwZSI6Imljb24iLCJpY29uIjp7ImlkIjoiZGVmYXVsdC1mbGFnIn0sImNvbG9yIjoiIzU4Qjc0RSJ9LHsiaWQiOiJkcmFnZ2FibGU0IiwidHlwZSI6Imljb24iLCJpY29uIjp7ImlkIjoiZGVmYXVsdC1mbGFnIn0sImNvbG9yIjoiI2E1NDVjNSJ9XSwiZHJhZ2dhYmxlU2l6ZSI6Ny4xLCJlbWJlZGRhYmxlVXJsIjoiaHR0cHM6Ly8iLCJhbnN3ZXJzIjpbXX0=pearId=magic-pear-shape-identifier" TargetMode="External"/><Relationship Id="rId5" Type="http://schemas.openxmlformats.org/officeDocument/2006/relationships/image" Target="../media/image38.png"/><Relationship Id="rId6" Type="http://schemas.openxmlformats.org/officeDocument/2006/relationships/hyperlink" Target="http://dontchangethislink.peardeckmagic.zone?eyJ0eXBlIjoiZ29vZ2xlLXNsaWRlcy1hZGRvbi1yZXNwb25zZS1mb290ZXIiLCJsYXN0RWRpdGVkQnkiOiIxMTMxMjc1ODI1OTQ1MTc2NzMwMjgiLCJwcmVzZW50YXRpb25JZCI6IjFhYUVXa2w0SS1aU2JpTWRrUnZ3ZUR6c2FHSVBMMzRMSkI2OU1kZkx2SmJBIiwiY29udGVudElkIjoiY3VzdG9tLXJlc3BvbnNlLWRyYWdnYWJsZSIsInNsaWRlSWQiOiJnOWUwNjYxM2IwOF8wXzI0MyIsImNvbnRlbnRJbnN0YW5jZUlkIjoiMWFhRVdrbDRJLVpTYmlNZGtSdndlRHpzYUdJUEwzNExKQjY5TWRmTHZKYkEvYTFkNzhkODItZGJmNy00MzNkLTg2ZjItNmE1NjQwMmYyN2M5In0=pearId=magic-pear-metadata-identifier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dontchangethislink.peardeckmagic.zone?eyJ0eXBlIjoiZnJlZVJlc3BvbnNlLXRleHQiLCJkcmFnZ2FibGVzIjpbeyJpZCI6ImRyYWdnYWJsZTAiLCJ0eXBlIjoiaWNvbiIsImljb24iOnsiaWQiOiJkZWZhdWx0LWNpcmNsZSJ9LCJjb2xvciI6IiNENTFEMjgifV0sImRyYWdnYWJsZVNpemUiOjEyLjU1LCJlbWJlZGRhYmxlVXJsIjoiaHR0cHM6Ly8iLCJhbnN3ZXJzIjpbXX0=pearId=magic-pear-shape-identifier" TargetMode="External"/><Relationship Id="rId4" Type="http://schemas.openxmlformats.org/officeDocument/2006/relationships/image" Target="../media/image36.png"/><Relationship Id="rId5" Type="http://schemas.openxmlformats.org/officeDocument/2006/relationships/hyperlink" Target="http://dontchangethislink.peardeckmagic.zone?eyJ0eXBlIjoiZ29vZ2xlLXNsaWRlcy1hZGRvbi1yZXNwb25zZS1mb290ZXIiLCJsYXN0RWRpdGVkQnkiOiIxMTMxMjc1ODI1OTQ1MTc2NzMwMjgiLCJwcmVzZW50YXRpb25JZCI6IjFhYUVXa2w0SS1aU2JpTWRrUnZ3ZUR6c2FHSVBMMzRMSkI2OU1kZkx2SmJBIiwiY29udGVudElkIjoiY3VzdG9tLXJlc3BvbnNlLWZyZWVSZXNwb25zZS10ZXh0Iiwic2xpZGVJZCI6Imc5ZTA2NjEzYjA4XzBfMjU0IiwiY29udGVudEluc3RhbmNlSWQiOiIxYWFFV2tsNEktWlNiaU1ka1J2d2VEenNhR0lQTDM0TEpCNjlNZGZMdkpiQS8xY2E4MWI3Ni0wOWVmLTQ5YzUtYTA1MS00YzYzOTg1NGU2OWEifQ==pearId=magic-pear-metadata-identifier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3.png"/><Relationship Id="rId4" Type="http://schemas.openxmlformats.org/officeDocument/2006/relationships/hyperlink" Target="http://dontchangethislink.peardeckmagic.zone?eyJ0eXBlIjoiZnJlZVJlc3BvbnNlLXRleHQiLCJkcmFnZ2FibGVzIjpbeyJpZCI6ImRyYWdnYWJsZTAiLCJ0eXBlIjoiaWNvbiIsImljb24iOnsiaWQiOiJkZWZhdWx0LWNpcmNsZSJ9LCJjb2xvciI6IiNENTFEMjgifV0sImRyYWdnYWJsZVNpemUiOjEyLjU1LCJlbWJlZGRhYmxlVXJsIjoiaHR0cHM6Ly8iLCJhbnN3ZXJzIjpbXX0=pearId=magic-pear-shape-identifier" TargetMode="External"/><Relationship Id="rId5" Type="http://schemas.openxmlformats.org/officeDocument/2006/relationships/image" Target="../media/image31.png"/><Relationship Id="rId6" Type="http://schemas.openxmlformats.org/officeDocument/2006/relationships/hyperlink" Target="http://dontchangethislink.peardeckmagic.zone?eyJ0eXBlIjoiZ29vZ2xlLXNsaWRlcy1hZGRvbi1yZXNwb25zZS1mb290ZXIiLCJsYXN0RWRpdGVkQnkiOiIxMTMxMjc1ODI1OTQ1MTc2NzMwMjgiLCJwcmVzZW50YXRpb25JZCI6IjFhYUVXa2w0SS1aU2JpTWRrUnZ3ZUR6c2FHSVBMMzRMSkI2OU1kZkx2SmJBIiwiY29udGVudElkIjoiY3VzdG9tLXJlc3BvbnNlLWZyZWVSZXNwb25zZS10ZXh0Iiwic2xpZGVJZCI6Imc5ZTA2NjEzYjA4XzBfMzE4IiwiY29udGVudEluc3RhbmNlSWQiOiIxYWFFV2tsNEktWlNiaU1ka1J2d2VEenNhR0lQTDM0TEpCNjlNZGZMdkpiQS84OWQ1MDUwNi0wNWMxLTRjMWMtOGMxYS1lOTM0OTY4MDM5MDIifQ==pearId=magic-pear-metadata-identifier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png"/><Relationship Id="rId4" Type="http://schemas.openxmlformats.org/officeDocument/2006/relationships/image" Target="../media/image37.png"/><Relationship Id="rId5" Type="http://schemas.openxmlformats.org/officeDocument/2006/relationships/hyperlink" Target="http://dontchangethislink.peardeckmagic.zone?eyJ0eXBlIjoiZnJlZWhhbmREcmF3aW5nIiwiZHJhZ2dhYmxlcyI6W3siaWQiOiJkcmFnZ2FibGUwIiwidHlwZSI6Imljb24iLCJpY29uIjp7ImlkIjoiZGVmYXVsdC1jaXJjbGUifSwiY29sb3IiOiIjRDUxRDI4In1dLCJkcmFnZ2FibGVTaXplIjoxMi41NSwiZW1iZWRkYWJsZVVybCI6Imh0dHBzOi8vIiwiYW5zd2VycyI6W119pearId=magic-pear-shape-identifier" TargetMode="External"/><Relationship Id="rId6" Type="http://schemas.openxmlformats.org/officeDocument/2006/relationships/image" Target="../media/image26.png"/><Relationship Id="rId7" Type="http://schemas.openxmlformats.org/officeDocument/2006/relationships/hyperlink" Target="http://dontchangethislink.peardeckmagic.zone?eyJ0eXBlIjoiZ29vZ2xlLXNsaWRlcy1hZGRvbi1yZXNwb25zZS1mb290ZXIiLCJsYXN0RWRpdGVkQnkiOiIxMTMxMjc1ODI1OTQ1MTc2NzMwMjgiLCJwcmVzZW50YXRpb25JZCI6IjFhYUVXa2w0SS1aU2JpTWRrUnZ3ZUR6c2FHSVBMMzRMSkI2OU1kZkx2SmJBIiwiY29udGVudElkIjoiY3VzdG9tLXJlc3BvbnNlLWZyZWVoYW5kRHJhd2luZyIsInNsaWRlSWQiOiJnOWUwNjYxM2IwOF8wXzI3MSIsImNvbnRlbnRJbnN0YW5jZUlkIjoiMWFhRVdrbDRJLVpTYmlNZGtSdndlRHpzYUdJUEwzNExKQjY5TWRmTHZKYkEvNTEyZWUyZmQtNmRlMC00YjBiLTg3ZWMtYTU1YmY5OWMzYzBjIn0=pearId=magic-pear-metadata-identifier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9.png"/><Relationship Id="rId4" Type="http://schemas.openxmlformats.org/officeDocument/2006/relationships/image" Target="../media/image30.png"/><Relationship Id="rId5" Type="http://schemas.openxmlformats.org/officeDocument/2006/relationships/hyperlink" Target="http://dontchangethislink.peardeckmagic.zone?eyJ0eXBlIjoiZnJlZWhhbmREcmF3aW5nIiwiZHJhZ2dhYmxlcyI6W3siaWQiOiJkcmFnZ2FibGUwIiwidHlwZSI6Imljb24iLCJpY29uIjp7ImlkIjoiZGVmYXVsdC1jaXJjbGUifSwiY29sb3IiOiIjRDUxRDI4In1dLCJkcmFnZ2FibGVTaXplIjoxMi41NSwiZW1iZWRkYWJsZVVybCI6Imh0dHBzOi8vIiwiYW5zd2VycyI6W119pearId=magic-pear-shape-identifier" TargetMode="External"/><Relationship Id="rId6" Type="http://schemas.openxmlformats.org/officeDocument/2006/relationships/image" Target="../media/image32.png"/><Relationship Id="rId7" Type="http://schemas.openxmlformats.org/officeDocument/2006/relationships/hyperlink" Target="http://dontchangethislink.peardeckmagic.zone?eyJ0eXBlIjoiZ29vZ2xlLXNsaWRlcy1hZGRvbi1yZXNwb25zZS1mb290ZXIiLCJsYXN0RWRpdGVkQnkiOiIxMTMxMjc1ODI1OTQ1MTc2NzMwMjgiLCJwcmVzZW50YXRpb25JZCI6IjFhYUVXa2w0SS1aU2JpTWRrUnZ3ZUR6c2FHSVBMMzRMSkI2OU1kZkx2SmJBIiwiY29udGVudElkIjoiY3VzdG9tLXJlc3BvbnNlLWZyZWVoYW5kRHJhd2luZyIsInNsaWRlSWQiOiJnOWUwNjYxM2IwOF8wXzI4OCIsImNvbnRlbnRJbnN0YW5jZUlkIjoiMWFhRVdrbDRJLVpTYmlNZGtSdndlRHpzYUdJUEwzNExKQjY5TWRmTHZKYkEvZTA5NzU0MTYtN2FjZC00YWJlLTg3ZmItMWJhNGI3ZWFmNmRjIn0=pearId=magic-pear-metadata-identifier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://dontchangethislink.peardeckmagic.zone?eyJ0eXBlIjoiZnJlZVJlc3BvbnNlLXRleHQiLCJkcmFnZ2FibGVzIjpbeyJpZCI6ImRyYWdnYWJsZTAiLCJ0eXBlIjoiaWNvbiIsImljb24iOnsiaWQiOiJkZWZhdWx0LWNpcmNsZSJ9LCJjb2xvciI6IiNENTFEMjgifV0sImRyYWdnYWJsZVNpemUiOjEyLjU1LCJlbWJlZGRhYmxlVXJsIjoiaHR0cHM6Ly8iLCJhbnN3ZXJzIjpbXX0=pearId=magic-pear-shape-identifier" TargetMode="External"/><Relationship Id="rId4" Type="http://schemas.openxmlformats.org/officeDocument/2006/relationships/image" Target="../media/image54.png"/><Relationship Id="rId5" Type="http://schemas.openxmlformats.org/officeDocument/2006/relationships/hyperlink" Target="http://dontchangethislink.peardeckmagic.zone?eyJ0eXBlIjoiZ29vZ2xlLXNsaWRlcy1hZGRvbi1yZXNwb25zZS1mb290ZXIiLCJsYXN0RWRpdGVkQnkiOiIxMTMxMjc1ODI1OTQ1MTc2NzMwMjgiLCJwcmVzZW50YXRpb25JZCI6IjFhYUVXa2w0SS1aU2JpTWRrUnZ3ZUR6c2FHSVBMMzRMSkI2OU1kZkx2SmJBIiwiY29udGVudElkIjoiY3VzdG9tLXJlc3BvbnNlLWZyZWVSZXNwb25zZS10ZXh0Iiwic2xpZGVJZCI6Imc5ZTA2NjEzYjA4XzBfMjY2IiwiY29udGVudEluc3RhbmNlSWQiOiIxYWFFV2tsNEktWlNiaU1ka1J2d2VEenNhR0lQTDM0TEpCNjlNZGZMdkpiQS84NDcyYzA4ZC0xYzdiLTQ4OGQtYWMxNi1hM2ZiNDJmYjA1NjgifQ==pearId=magic-pear-metadata-identifier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dontchangethislink.peardeckmagic.zone?eyJ0eXBlIjoiZnJlZWhhbmREcmF3aW5nIiwiZHJhZ2dhYmxlcyI6W3siaWQiOiJkcmFnZ2FibGUwIiwidHlwZSI6Imljb24iLCJpY29uIjp7ImlkIjoiZGVmYXVsdC1jaXJjbGUifSwiY29sb3IiOiIjRDUxRDI4In1dLCJkcmFnZ2FibGVTaXplIjoxMi41NSwiZW1iZWRkYWJsZVVybCI6Imh0dHBzOi8vIiwiYW5zd2VycyI6W119pearId=magic-pear-shape-identifier" TargetMode="External"/><Relationship Id="rId4" Type="http://schemas.openxmlformats.org/officeDocument/2006/relationships/image" Target="../media/image35.png"/><Relationship Id="rId5" Type="http://schemas.openxmlformats.org/officeDocument/2006/relationships/hyperlink" Target="http://dontchangethislink.peardeckmagic.zone?eyJ0eXBlIjoiZ29vZ2xlLXNsaWRlcy1hZGRvbi1yZXNwb25zZS1mb290ZXIiLCJsYXN0RWRpdGVkQnkiOiIxMTMxMjc1ODI1OTQ1MTc2NzMwMjgiLCJwcmVzZW50YXRpb25JZCI6IjFhYUVXa2w0SS1aU2JpTWRrUnZ3ZUR6c2FHSVBMMzRMSkI2OU1kZkx2SmJBIiwiY29udGVudElkIjoiY3VzdG9tLXJlc3BvbnNlLWZyZWVoYW5kRHJhd2luZyIsInNsaWRlSWQiOiJnOWUwNjYxM2IwOF8wXzQxMCIsImNvbnRlbnRJbnN0YW5jZUlkIjoiMWFhRVdrbDRJLVpTYmlNZGtSdndlRHpzYUdJUEwzNExKQjY5TWRmTHZKYkEvNzY1ZGJkNWUtOWI3MS00OTEyLWFiMTktODQ4YWU2NzM0NzdiIn0=pearId=magic-pear-metadata-identifier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5.png"/><Relationship Id="rId4" Type="http://schemas.openxmlformats.org/officeDocument/2006/relationships/hyperlink" Target="http://dontchangethislink.peardeckmagic.zone?eyJ0eXBlIjoiZHJhZ2dhYmxlIiwiZHJhZ2dhYmxlcyI6W3siaWQiOiJkcmFnZ2FibGUwIiwidHlwZSI6Imljb24iLCJpY29uIjp7ImlkIjoiZGVmYXVsdC1jaXJjbGUifSwiY29sb3IiOiIjRDUxRDI4In0seyJpZCI6ImRyYWdnYWJsZTEiLCJ0eXBlIjoiaWNvbiIsImljb24iOnsiaWQiOiJkZWZhdWx0LWNpcmNsZSJ9LCJjb2xvciI6IiNlZjlhMTQifSx7ImlkIjoiZHJhZ2dhYmxlMiIsInR5cGUiOiJpY29uIiwiaWNvbiI6eyJpZCI6ImRlZmF1bHQtY2lyY2xlIn0sImNvbG9yIjoiI0ZFRDAzMCJ9LHsiaWQiOiJkcmFnZ2FibGUzIiwidHlwZSI6Imljb24iLCJpY29uIjp7ImlkIjoiZGVmYXVsdC1jaXJjbGUifSwiY29sb3IiOiIjNThCNzRFIn0seyJpZCI6ImRyYWdnYWJsZTQiLCJ0eXBlIjoiaWNvbiIsImljb24iOnsiaWQiOiJkZWZhdWx0LWNpcmNsZSJ9LCJjb2xvciI6IiM0MUJERUIifV0sImRyYWdnYWJsZVNpemUiOjMuMSwiZW1iZWRkYWJsZVVybCI6Imh0dHBzOi8vIiwiYW5zd2VycyI6W119pearId=magic-pear-shape-identifier" TargetMode="External"/><Relationship Id="rId5" Type="http://schemas.openxmlformats.org/officeDocument/2006/relationships/image" Target="../media/image43.png"/><Relationship Id="rId6" Type="http://schemas.openxmlformats.org/officeDocument/2006/relationships/hyperlink" Target="http://dontchangethislink.peardeckmagic.zone?eyJ0eXBlIjoiZ29vZ2xlLXNsaWRlcy1hZGRvbi1yZXNwb25zZS1mb290ZXIiLCJsYXN0RWRpdGVkQnkiOiIxMTMxMjc1ODI1OTQ1MTc2NzMwMjgiLCJwcmVzZW50YXRpb25JZCI6IjFhYUVXa2w0SS1aU2JpTWRrUnZ3ZUR6c2FHSVBMMzRMSkI2OU1kZkx2SmJBIiwiY29udGVudElkIjoiY3VzdG9tLXJlc3BvbnNlLWRyYWdnYWJsZSIsInNsaWRlSWQiOiJnOWUwNjYxM2IwOF8wXzQxNSIsImNvbnRlbnRJbnN0YW5jZUlkIjoiMWFhRVdrbDRJLVpTYmlNZGtSdndlRHpzYUdJUEwzNExKQjY5TWRmTHZKYkEvMTIxYzBjOTgtMWE5My00YzA1LWJjYTktMGFmNzE1YzlmMGNlIn0=pearId=magic-pear-metadata-identifier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9" Type="http://schemas.openxmlformats.org/officeDocument/2006/relationships/hyperlink" Target="http://dontchangethislink.peardeckmagic.zone?eyJ0eXBlIjoiZ29vZ2xlLXNsaWRlcy1hZGRvbi1yZXNwb25zZS1mb290ZXIiLCJsYXN0RWRpdGVkQnkiOiIxMTMxMjc1ODI1OTQ1MTc2NzMwMjgiLCJwcmVzZW50YXRpb25JZCI6IjFhYUVXa2w0SS1aU2JpTWRrUnZ3ZUR6c2FHSVBMMzRMSkI2OU1kZkx2SmJBIiwiY29udGVudElkIjoiY3VzdG9tLXJlc3BvbnNlLWZyZWVSZXNwb25zZS10ZXh0Iiwic2xpZGVJZCI6Imc5ZTA2NjEzYjA4XzBfNDI4IiwiY29udGVudEluc3RhbmNlSWQiOiIxYWFFV2tsNEktWlNiaU1ka1J2d2VEenNhR0lQTDM0TEpCNjlNZGZMdkpiQS82YTRlMGZhNi00NjlmLTQwMWUtYTM1MS05N2Q4MTE1MjFmZGEifQ==pearId=magic-pear-metadata-identifier" TargetMode="External"/><Relationship Id="rId5" Type="http://schemas.openxmlformats.org/officeDocument/2006/relationships/image" Target="../media/image46.png"/><Relationship Id="rId6" Type="http://schemas.openxmlformats.org/officeDocument/2006/relationships/image" Target="../media/image42.png"/><Relationship Id="rId7" Type="http://schemas.openxmlformats.org/officeDocument/2006/relationships/hyperlink" Target="http://dontchangethislink.peardeckmagic.zone?eyJ0eXBlIjoiZnJlZVJlc3BvbnNlLXRleHQiLCJkcmFnZ2FibGVzIjpbeyJpZCI6ImRyYWdnYWJsZTAiLCJ0eXBlIjoiaWNvbiIsImljb24iOnsiaWQiOiJkZWZhdWx0LWNpcmNsZSJ9LCJjb2xvciI6IiNENTFEMjgifV0sImRyYWdnYWJsZVNpemUiOjEyLjU1LCJlbWJlZGRhYmxlVXJsIjoiaHR0cHM6Ly8iLCJhbnN3ZXJzIjpbXX0=pearId=magic-pear-shape-identifier" TargetMode="External"/><Relationship Id="rId8" Type="http://schemas.openxmlformats.org/officeDocument/2006/relationships/image" Target="../media/image5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6.png"/><Relationship Id="rId4" Type="http://schemas.openxmlformats.org/officeDocument/2006/relationships/image" Target="../media/image4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://dontchangethislink.peardeckmagic.zone?eyJ0eXBlIjoiZnJlZVJlc3BvbnNlLXRleHQiLCJkcmFnZ2FibGVzIjpbeyJpZCI6ImRyYWdnYWJsZTAiLCJ0eXBlIjoiaWNvbiIsImljb24iOnsiaWQiOiJkZWZhdWx0LWNpcmNsZSJ9LCJjb2xvciI6IiNENTFEMjgifV0sImRyYWdnYWJsZVNpemUiOjEyLjU1LCJlbWJlZGRhYmxlVXJsIjoiaHR0cHM6Ly8iLCJhbnN3ZXJzIjpbXX0=pearId=magic-pear-shape-identifier" TargetMode="External"/><Relationship Id="rId4" Type="http://schemas.openxmlformats.org/officeDocument/2006/relationships/image" Target="../media/image44.png"/><Relationship Id="rId5" Type="http://schemas.openxmlformats.org/officeDocument/2006/relationships/hyperlink" Target="http://dontchangethislink.peardeckmagic.zone?eyJ0eXBlIjoiZ29vZ2xlLXNsaWRlcy1hZGRvbi1yZXNwb25zZS1mb290ZXIiLCJsYXN0RWRpdGVkQnkiOiIxMTMxMjc1ODI1OTQ1MTc2NzMwMjgiLCJwcmVzZW50YXRpb25JZCI6IjFhYUVXa2w0SS1aU2JpTWRrUnZ3ZUR6c2FHSVBMMzRMSkI2OU1kZkx2SmJBIiwiY29udGVudElkIjoiY3VzdG9tLXJlc3BvbnNlLWZyZWVSZXNwb25zZS10ZXh0Iiwic2xpZGVJZCI6Imc5ZTA2NjEzYjA4XzBfNDQ1IiwiY29udGVudEluc3RhbmNlSWQiOiIxYWFFV2tsNEktWlNiaU1ka1J2d2VEenNhR0lQTDM0TEpCNjlNZGZMdkpiQS9mNTY4ZmY5Zi05NWRiLTRjNTgtYWQ0My03ODc4Y2ExY2I3ODEifQ==pearId=magic-pear-metadata-identifier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learntech.uwe.ac.uk/synapsesNeuro/Default.aspx?pa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1.png"/><Relationship Id="rId4" Type="http://schemas.openxmlformats.org/officeDocument/2006/relationships/hyperlink" Target="http://dontchangethislink.peardeckmagic.zone?eyJ0eXBlIjoiZnJlZVJlc3BvbnNlLXRleHQiLCJkcmFnZ2FibGVzIjpbeyJpZCI6ImRyYWdnYWJsZTAiLCJ0eXBlIjoiaWNvbiIsImljb24iOnsiaWQiOiJkZWZhdWx0LWNpcmNsZSJ9LCJjb2xvciI6IiNENTFEMjgifV0sImRyYWdnYWJsZVNpemUiOjEyLjU1LCJlbWJlZGRhYmxlVXJsIjoiaHR0cHM6Ly8iLCJhbnN3ZXJzIjpbXX0=pearId=magic-pear-shape-identifier" TargetMode="External"/><Relationship Id="rId5" Type="http://schemas.openxmlformats.org/officeDocument/2006/relationships/image" Target="../media/image50.png"/><Relationship Id="rId6" Type="http://schemas.openxmlformats.org/officeDocument/2006/relationships/hyperlink" Target="http://dontchangethislink.peardeckmagic.zone?eyJ0eXBlIjoiZ29vZ2xlLXNsaWRlcy1hZGRvbi1yZXNwb25zZS1mb290ZXIiLCJsYXN0RWRpdGVkQnkiOiIxMTMxMjc1ODI1OTQ1MTc2NzMwMjgiLCJwcmVzZW50YXRpb25JZCI6IjFhYUVXa2w0SS1aU2JpTWRrUnZ3ZUR6c2FHSVBMMzRMSkI2OU1kZkx2SmJBIiwiY29udGVudElkIjoiY3VzdG9tLXJlc3BvbnNlLWZyZWVSZXNwb25zZS10ZXh0Iiwic2xpZGVJZCI6Imc5ZTA2NjEzYjA4XzBfMzU0IiwiY29udGVudEluc3RhbmNlSWQiOiIxYWFFV2tsNEktWlNiaU1ka1J2d2VEenNhR0lQTDM0TEpCNjlNZGZMdkpiQS82YmUwMTgzNy1kMTE2LTQwNjYtOTNlNC0yNDI5MzQ2MjRiYjgifQ==pearId=magic-pear-metadata-identifier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3.png"/><Relationship Id="rId4" Type="http://schemas.openxmlformats.org/officeDocument/2006/relationships/hyperlink" Target="http://dontchangethislink.peardeckmagic.zone?eyJ0eXBlIjoiZnJlZVJlc3BvbnNlLXRleHQiLCJkcmFnZ2FibGVzIjpbeyJpZCI6ImRyYWdnYWJsZTAiLCJ0eXBlIjoiaWNvbiIsImljb24iOnsiaWQiOiJkZWZhdWx0LWNpcmNsZSJ9LCJjb2xvciI6IiNENTFEMjgifV0sImRyYWdnYWJsZVNpemUiOjEyLjU1LCJlbWJlZGRhYmxlVXJsIjoiaHR0cHM6Ly8iLCJhbnN3ZXJzIjpbXX0=pearId=magic-pear-shape-identifier" TargetMode="External"/><Relationship Id="rId5" Type="http://schemas.openxmlformats.org/officeDocument/2006/relationships/image" Target="../media/image48.png"/><Relationship Id="rId6" Type="http://schemas.openxmlformats.org/officeDocument/2006/relationships/hyperlink" Target="http://dontchangethislink.peardeckmagic.zone?eyJ0eXBlIjoiZ29vZ2xlLXNsaWRlcy1hZGRvbi1yZXNwb25zZS1mb290ZXIiLCJsYXN0RWRpdGVkQnkiOiIxMTMxMjc1ODI1OTQ1MTc2NzMwMjgiLCJwcmVzZW50YXRpb25JZCI6IjFhYUVXa2w0SS1aU2JpTWRrUnZ3ZUR6c2FHSVBMMzRMSkI2OU1kZkx2SmJBIiwiY29udGVudElkIjoiY3VzdG9tLXJlc3BvbnNlLWZyZWVSZXNwb25zZS10ZXh0Iiwic2xpZGVJZCI6Imc5ZTA2NjEzYjA4XzBfMzQwIiwiY29udGVudEluc3RhbmNlSWQiOiIxYWFFV2tsNEktWlNiaU1ka1J2d2VEenNhR0lQTDM0TEpCNjlNZGZMdkpiQS9mODc5MDA4Zi03OGNmLTQyMTAtODMxMS1lMGZlZTQwYjI5NTUifQ==pearId=magic-pear-metadata-identifier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7.png"/><Relationship Id="rId4" Type="http://schemas.openxmlformats.org/officeDocument/2006/relationships/hyperlink" Target="http://dontchangethislink.peardeckmagic.zone?eyJ0eXBlIjoiZnJlZVJlc3BvbnNlLXRleHQiLCJkcmFnZ2FibGVzIjpbeyJpZCI6ImRyYWdnYWJsZTAiLCJ0eXBlIjoiaWNvbiIsImljb24iOnsiaWQiOiJkZWZhdWx0LWNpcmNsZSJ9LCJjb2xvciI6IiNENTFEMjgifV0sImRyYWdnYWJsZVNpemUiOjEyLjU1LCJlbWJlZGRhYmxlVXJsIjoiaHR0cHM6Ly8iLCJhbnN3ZXJzIjpbXX0=pearId=magic-pear-shape-identifier" TargetMode="External"/><Relationship Id="rId5" Type="http://schemas.openxmlformats.org/officeDocument/2006/relationships/image" Target="../media/image56.png"/><Relationship Id="rId6" Type="http://schemas.openxmlformats.org/officeDocument/2006/relationships/hyperlink" Target="http://dontchangethislink.peardeckmagic.zone?eyJ0eXBlIjoiZ29vZ2xlLXNsaWRlcy1hZGRvbi1yZXNwb25zZS1mb290ZXIiLCJsYXN0RWRpdGVkQnkiOiIxMTMxMjc1ODI1OTQ1MTc2NzMwMjgiLCJwcmVzZW50YXRpb25JZCI6IjFhYUVXa2w0SS1aU2JpTWRrUnZ3ZUR6c2FHSVBMMzRMSkI2OU1kZkx2SmJBIiwiY29udGVudElkIjoiY3VzdG9tLXJlc3BvbnNlLWZyZWVSZXNwb25zZS10ZXh0Iiwic2xpZGVJZCI6Imc5ZTA2NjEzYjA4XzBfMzg1IiwiY29udGVudEluc3RhbmNlSWQiOiIxYWFFV2tsNEktWlNiaU1ka1J2d2VEenNhR0lQTDM0TEpCNjlNZGZMdkpiQS8xNmExMzk1Mi0zNzNkLTRkOWItODExMS1jYjJiNThlY2EyMTMifQ==pearId=magic-pear-metadata-identifier" TargetMode="Externa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>
            <p:ph type="ctrTitle"/>
          </p:nvPr>
        </p:nvSpPr>
        <p:spPr>
          <a:xfrm>
            <a:off x="781425" y="803944"/>
            <a:ext cx="7772400" cy="1102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200">
                <a:solidFill>
                  <a:srgbClr val="FFFFFF"/>
                </a:solidFill>
              </a:rPr>
              <a:t>Paper 2 </a:t>
            </a:r>
            <a:endParaRPr sz="52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200">
                <a:solidFill>
                  <a:srgbClr val="FFFFFF"/>
                </a:solidFill>
              </a:rPr>
              <a:t>Revision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0" name="Google Shape;130;p25"/>
          <p:cNvSpPr txBox="1"/>
          <p:nvPr>
            <p:ph idx="1" type="subTitle"/>
          </p:nvPr>
        </p:nvSpPr>
        <p:spPr>
          <a:xfrm>
            <a:off x="1371600" y="1996425"/>
            <a:ext cx="6400800" cy="834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GB" sz="4500" u="sng">
                <a:solidFill>
                  <a:schemeClr val="accent2"/>
                </a:solidFill>
              </a:rPr>
              <a:t>Biopsychology </a:t>
            </a:r>
            <a:endParaRPr b="1" sz="4500" u="sng">
              <a:solidFill>
                <a:schemeClr val="accent2"/>
              </a:solidFill>
            </a:endParaRPr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5"/>
          <p:cNvSpPr txBox="1"/>
          <p:nvPr/>
        </p:nvSpPr>
        <p:spPr>
          <a:xfrm>
            <a:off x="2176050" y="3156400"/>
            <a:ext cx="4791900" cy="15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Divisions of the Nervous System</a:t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Function of the Endocrine System</a:t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Fight or Flight and Adrenaline</a:t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highlight>
                  <a:srgbClr val="FF00FF"/>
                </a:highlight>
                <a:latin typeface="Calibri"/>
                <a:ea typeface="Calibri"/>
                <a:cs typeface="Calibri"/>
                <a:sym typeface="Calibri"/>
              </a:rPr>
              <a:t>Structure and function of sensory, relay and motor neurons</a:t>
            </a:r>
            <a:endParaRPr>
              <a:solidFill>
                <a:srgbClr val="FFFFFF"/>
              </a:solidFill>
              <a:highlight>
                <a:srgbClr val="FF00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highlight>
                  <a:srgbClr val="FF00FF"/>
                </a:highlight>
                <a:latin typeface="Calibri"/>
                <a:ea typeface="Calibri"/>
                <a:cs typeface="Calibri"/>
                <a:sym typeface="Calibri"/>
              </a:rPr>
              <a:t>Synaptic transmission</a:t>
            </a:r>
            <a:endParaRPr>
              <a:solidFill>
                <a:srgbClr val="FFFFFF"/>
              </a:solidFill>
              <a:highlight>
                <a:srgbClr val="FF00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highlight>
                  <a:srgbClr val="FF00FF"/>
                </a:highlight>
                <a:latin typeface="Calibri"/>
                <a:ea typeface="Calibri"/>
                <a:cs typeface="Calibri"/>
                <a:sym typeface="Calibri"/>
              </a:rPr>
              <a:t>Excitation and Inhibition</a:t>
            </a:r>
            <a:endParaRPr>
              <a:solidFill>
                <a:srgbClr val="FFFFFF"/>
              </a:solidFill>
              <a:highlight>
                <a:srgbClr val="FF00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" name="Google Shape;13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01559">
            <a:off x="6471075" y="2117525"/>
            <a:ext cx="2514600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62789">
            <a:off x="574479" y="2119301"/>
            <a:ext cx="2050592" cy="1672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/>
          <p:nvPr>
            <p:ph type="title"/>
          </p:nvPr>
        </p:nvSpPr>
        <p:spPr>
          <a:xfrm>
            <a:off x="457200" y="119903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D966"/>
                </a:solidFill>
              </a:rPr>
              <a:t>Neurons</a:t>
            </a:r>
            <a:endParaRPr>
              <a:solidFill>
                <a:srgbClr val="FFD966"/>
              </a:solidFill>
            </a:endParaRPr>
          </a:p>
        </p:txBody>
      </p:sp>
      <p:sp>
        <p:nvSpPr>
          <p:cNvPr id="139" name="Google Shape;139;p26"/>
          <p:cNvSpPr txBox="1"/>
          <p:nvPr/>
        </p:nvSpPr>
        <p:spPr>
          <a:xfrm>
            <a:off x="551175" y="852950"/>
            <a:ext cx="8229600" cy="36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Can you name three types of neurons?</a:t>
            </a: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FFFFFF"/>
                </a:solidFill>
                <a:highlight>
                  <a:srgbClr val="FF00FF"/>
                </a:highlight>
                <a:latin typeface="Calibri"/>
                <a:ea typeface="Calibri"/>
                <a:cs typeface="Calibri"/>
                <a:sym typeface="Calibri"/>
              </a:rPr>
              <a:t>S</a:t>
            </a:r>
            <a:endParaRPr sz="3600">
              <a:solidFill>
                <a:srgbClr val="FFFFFF"/>
              </a:solidFill>
              <a:highlight>
                <a:srgbClr val="FF00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FFFFFF"/>
                </a:solidFill>
                <a:highlight>
                  <a:schemeClr val="accent4"/>
                </a:highlight>
                <a:latin typeface="Calibri"/>
                <a:ea typeface="Calibri"/>
                <a:cs typeface="Calibri"/>
                <a:sym typeface="Calibri"/>
              </a:rPr>
              <a:t>R</a:t>
            </a:r>
            <a:endParaRPr sz="3600">
              <a:solidFill>
                <a:srgbClr val="FFFFFF"/>
              </a:solidFill>
              <a:highlight>
                <a:schemeClr val="accent4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FFFFFF"/>
                </a:solidFill>
                <a:highlight>
                  <a:srgbClr val="B6D7A8"/>
                </a:highlight>
                <a:latin typeface="Calibri"/>
                <a:ea typeface="Calibri"/>
                <a:cs typeface="Calibri"/>
                <a:sym typeface="Calibri"/>
              </a:rPr>
              <a:t>M</a:t>
            </a:r>
            <a:endParaRPr sz="3600">
              <a:solidFill>
                <a:srgbClr val="FFFFFF"/>
              </a:solidFill>
              <a:highlight>
                <a:srgbClr val="B6D7A8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" name="Google Shape;140;p2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4291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6">
            <a:hlinkClick r:id="rId5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E599"/>
                </a:solidFill>
              </a:rPr>
              <a:t>What is a neuron?</a:t>
            </a:r>
            <a:endParaRPr>
              <a:solidFill>
                <a:srgbClr val="FFE599"/>
              </a:solidFill>
            </a:endParaRPr>
          </a:p>
        </p:txBody>
      </p:sp>
      <p:pic>
        <p:nvPicPr>
          <p:cNvPr id="147" name="Google Shape;147;p27"/>
          <p:cNvPicPr preferRelativeResize="0"/>
          <p:nvPr/>
        </p:nvPicPr>
        <p:blipFill rotWithShape="1">
          <a:blip r:embed="rId3">
            <a:alphaModFix/>
          </a:blip>
          <a:srcRect b="0" l="0" r="2893" t="0"/>
          <a:stretch/>
        </p:blipFill>
        <p:spPr>
          <a:xfrm>
            <a:off x="457200" y="1114138"/>
            <a:ext cx="2204950" cy="161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00651">
            <a:off x="5212712" y="169505"/>
            <a:ext cx="2787826" cy="2240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28025" y="977375"/>
            <a:ext cx="1875139" cy="134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88975" y="2571750"/>
            <a:ext cx="1171625" cy="118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99362" y="2528050"/>
            <a:ext cx="2414525" cy="12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457997">
            <a:off x="1290625" y="2966550"/>
            <a:ext cx="2049489" cy="118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7"/>
          <p:cNvSpPr txBox="1"/>
          <p:nvPr/>
        </p:nvSpPr>
        <p:spPr>
          <a:xfrm>
            <a:off x="3672900" y="3959850"/>
            <a:ext cx="5193600" cy="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Each </a:t>
            </a:r>
            <a:r>
              <a:rPr lang="en-GB"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picture is a prompt to a keyword that ought to be in your definition.</a:t>
            </a:r>
            <a:endParaRPr sz="17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4" name="Google Shape;154;p27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0" y="44291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7">
            <a:hlinkClick r:id="rId11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>
                <a:solidFill>
                  <a:srgbClr val="FFE599"/>
                </a:solidFill>
              </a:rPr>
              <a:t>Can you draw…</a:t>
            </a:r>
            <a:endParaRPr b="1" sz="3800">
              <a:solidFill>
                <a:srgbClr val="FFE5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>
                <a:solidFill>
                  <a:srgbClr val="FFE599"/>
                </a:solidFill>
              </a:rPr>
              <a:t>a </a:t>
            </a:r>
            <a:r>
              <a:rPr b="1" lang="en-GB" sz="3800" u="sng">
                <a:solidFill>
                  <a:srgbClr val="FFE599"/>
                </a:solidFill>
              </a:rPr>
              <a:t>sensory</a:t>
            </a:r>
            <a:r>
              <a:rPr b="1" lang="en-GB" sz="3800">
                <a:solidFill>
                  <a:srgbClr val="FFE599"/>
                </a:solidFill>
              </a:rPr>
              <a:t> neuron?</a:t>
            </a:r>
            <a:endParaRPr b="1" sz="3800">
              <a:solidFill>
                <a:srgbClr val="FFE599"/>
              </a:solidFill>
            </a:endParaRPr>
          </a:p>
        </p:txBody>
      </p:sp>
      <p:sp>
        <p:nvSpPr>
          <p:cNvPr id="161" name="Google Shape;161;p28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GB"/>
              <a:t>Wrd </a:t>
            </a:r>
            <a:endParaRPr/>
          </a:p>
        </p:txBody>
      </p:sp>
      <p:pic>
        <p:nvPicPr>
          <p:cNvPr id="162" name="Google Shape;162;p28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4291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8">
            <a:hlinkClick r:id="rId5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8"/>
          <p:cNvSpPr txBox="1"/>
          <p:nvPr/>
        </p:nvSpPr>
        <p:spPr>
          <a:xfrm>
            <a:off x="535600" y="1320100"/>
            <a:ext cx="6219600" cy="16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Think what is special about this sort of neuron?</a:t>
            </a: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Char char="●"/>
            </a:pPr>
            <a:r>
              <a:rPr lang="en-GB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Where do </a:t>
            </a:r>
            <a:r>
              <a:rPr lang="en-GB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sensory</a:t>
            </a:r>
            <a:r>
              <a:rPr lang="en-GB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neurons carry messages from?</a:t>
            </a: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Char char="●"/>
            </a:pPr>
            <a:r>
              <a:rPr lang="en-GB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Where do they carry message to?</a:t>
            </a: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They have long ….. and short ………….</a:t>
            </a: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Remember…</a:t>
            </a:r>
            <a:endParaRPr sz="17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❖"/>
            </a:pPr>
            <a:r>
              <a:rPr lang="en-GB"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word </a:t>
            </a:r>
            <a:r>
              <a:rPr lang="en-GB" sz="1700">
                <a:solidFill>
                  <a:srgbClr val="C9DAF8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1" lang="en-GB" sz="1700" u="sng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GB" sz="1700">
                <a:solidFill>
                  <a:srgbClr val="C9DAF8"/>
                </a:solidFill>
                <a:latin typeface="Calibri"/>
                <a:ea typeface="Calibri"/>
                <a:cs typeface="Calibri"/>
                <a:sym typeface="Calibri"/>
              </a:rPr>
              <a:t>sory </a:t>
            </a:r>
            <a:r>
              <a:rPr lang="en-GB"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en-GB" sz="1700">
                <a:solidFill>
                  <a:srgbClr val="C9DAF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GB" sz="1700" u="sng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long</a:t>
            </a:r>
            <a:r>
              <a:rPr lang="en-GB" sz="1700">
                <a:solidFill>
                  <a:srgbClr val="C9DAF8"/>
                </a:solidFill>
                <a:latin typeface="Calibri"/>
                <a:ea typeface="Calibri"/>
                <a:cs typeface="Calibri"/>
                <a:sym typeface="Calibri"/>
              </a:rPr>
              <a:t>er </a:t>
            </a:r>
            <a:r>
              <a:rPr lang="en-GB"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than neuron</a:t>
            </a:r>
            <a:r>
              <a:rPr lang="en-GB" sz="1700">
                <a:solidFill>
                  <a:srgbClr val="C9DAF8"/>
                </a:solidFill>
                <a:latin typeface="Calibri"/>
                <a:ea typeface="Calibri"/>
                <a:cs typeface="Calibri"/>
                <a:sym typeface="Calibri"/>
              </a:rPr>
              <a:t>;</a:t>
            </a:r>
            <a:endParaRPr sz="1700">
              <a:solidFill>
                <a:srgbClr val="C9DAF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Font typeface="Calibri"/>
              <a:buChar char="➢"/>
            </a:pPr>
            <a:r>
              <a:rPr lang="en-GB"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sensory neurons have </a:t>
            </a:r>
            <a:r>
              <a:rPr b="1" lang="en-GB" sz="1700" u="sng">
                <a:solidFill>
                  <a:srgbClr val="C9DAF8"/>
                </a:solidFill>
                <a:latin typeface="Calibri"/>
                <a:ea typeface="Calibri"/>
                <a:cs typeface="Calibri"/>
                <a:sym typeface="Calibri"/>
              </a:rPr>
              <a:t>long</a:t>
            </a:r>
            <a:r>
              <a:rPr lang="en-GB" sz="1700">
                <a:solidFill>
                  <a:srgbClr val="C9DAF8"/>
                </a:solidFill>
                <a:latin typeface="Calibri"/>
                <a:ea typeface="Calibri"/>
                <a:cs typeface="Calibri"/>
                <a:sym typeface="Calibri"/>
              </a:rPr>
              <a:t> d</a:t>
            </a:r>
            <a:r>
              <a:rPr b="1" lang="en-GB" sz="1700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GB" sz="1700">
                <a:solidFill>
                  <a:srgbClr val="C9DAF8"/>
                </a:solidFill>
                <a:latin typeface="Calibri"/>
                <a:ea typeface="Calibri"/>
                <a:cs typeface="Calibri"/>
                <a:sym typeface="Calibri"/>
              </a:rPr>
              <a:t>drites.</a:t>
            </a:r>
            <a:endParaRPr sz="1700">
              <a:solidFill>
                <a:srgbClr val="C9DAF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Calibri"/>
              <a:buChar char="❖"/>
            </a:pPr>
            <a:r>
              <a:rPr lang="en-GB"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word </a:t>
            </a:r>
            <a:r>
              <a:rPr lang="en-GB" sz="1700">
                <a:solidFill>
                  <a:srgbClr val="EA9999"/>
                </a:solidFill>
                <a:latin typeface="Calibri"/>
                <a:ea typeface="Calibri"/>
                <a:cs typeface="Calibri"/>
                <a:sym typeface="Calibri"/>
              </a:rPr>
              <a:t>neur</a:t>
            </a:r>
            <a:r>
              <a:rPr b="1" lang="en-GB" sz="1700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en-GB"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is </a:t>
            </a:r>
            <a:r>
              <a:rPr b="1" lang="en-GB" sz="1700" u="sng">
                <a:solidFill>
                  <a:srgbClr val="00FF00"/>
                </a:solidFill>
                <a:latin typeface="Calibri"/>
                <a:ea typeface="Calibri"/>
                <a:cs typeface="Calibri"/>
                <a:sym typeface="Calibri"/>
              </a:rPr>
              <a:t>short</a:t>
            </a:r>
            <a:r>
              <a:rPr lang="en-GB" sz="1700">
                <a:solidFill>
                  <a:srgbClr val="B6D7A8"/>
                </a:solidFill>
                <a:latin typeface="Calibri"/>
                <a:ea typeface="Calibri"/>
                <a:cs typeface="Calibri"/>
                <a:sym typeface="Calibri"/>
              </a:rPr>
              <a:t>er</a:t>
            </a:r>
            <a:r>
              <a:rPr lang="en-GB"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than sensory;</a:t>
            </a:r>
            <a:endParaRPr sz="17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Font typeface="Calibri"/>
              <a:buChar char="➢"/>
            </a:pPr>
            <a:r>
              <a:rPr lang="en-GB"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sensory</a:t>
            </a:r>
            <a:r>
              <a:rPr lang="en-GB"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neur</a:t>
            </a:r>
            <a:r>
              <a:rPr lang="en-GB" sz="17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GB"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have </a:t>
            </a:r>
            <a:r>
              <a:rPr b="1" lang="en-GB" sz="1700" u="sng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short</a:t>
            </a:r>
            <a:r>
              <a:rPr lang="en-GB"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ax</a:t>
            </a:r>
            <a:r>
              <a:rPr lang="en-GB" sz="17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ons.</a:t>
            </a:r>
            <a:endParaRPr sz="17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Calibri"/>
              <a:buChar char="❖"/>
            </a:pPr>
            <a:r>
              <a:t/>
            </a:r>
            <a:endParaRPr sz="1700">
              <a:solidFill>
                <a:srgbClr val="C9DAF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/>
          <p:nvPr>
            <p:ph type="title"/>
          </p:nvPr>
        </p:nvSpPr>
        <p:spPr>
          <a:xfrm>
            <a:off x="457200" y="483078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>
                <a:solidFill>
                  <a:srgbClr val="FFE599"/>
                </a:solidFill>
                <a:latin typeface="Arial"/>
                <a:ea typeface="Arial"/>
                <a:cs typeface="Arial"/>
                <a:sym typeface="Arial"/>
              </a:rPr>
              <a:t>Can you draw…</a:t>
            </a:r>
            <a:endParaRPr b="1" sz="3800">
              <a:solidFill>
                <a:srgbClr val="FFE59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>
                <a:solidFill>
                  <a:srgbClr val="FFE599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b="1" lang="en-GB" sz="3800" u="sng">
                <a:solidFill>
                  <a:srgbClr val="FFE599"/>
                </a:solidFill>
                <a:latin typeface="Arial"/>
                <a:ea typeface="Arial"/>
                <a:cs typeface="Arial"/>
                <a:sym typeface="Arial"/>
              </a:rPr>
              <a:t>relay</a:t>
            </a:r>
            <a:r>
              <a:rPr b="1" lang="en-GB" sz="3800">
                <a:solidFill>
                  <a:srgbClr val="FFE599"/>
                </a:solidFill>
                <a:latin typeface="Arial"/>
                <a:ea typeface="Arial"/>
                <a:cs typeface="Arial"/>
                <a:sym typeface="Arial"/>
              </a:rPr>
              <a:t> neuron?</a:t>
            </a:r>
            <a:endParaRPr b="1" sz="3800">
              <a:solidFill>
                <a:srgbClr val="FFE59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9"/>
          <p:cNvSpPr txBox="1"/>
          <p:nvPr>
            <p:ph idx="1" type="body"/>
          </p:nvPr>
        </p:nvSpPr>
        <p:spPr>
          <a:xfrm>
            <a:off x="457200" y="1200150"/>
            <a:ext cx="8229600" cy="163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</a:rPr>
              <a:t>Think what is special about this sort of neuron?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Char char="●"/>
            </a:pPr>
            <a:r>
              <a:rPr lang="en-GB" sz="2400">
                <a:solidFill>
                  <a:srgbClr val="FFFFFF"/>
                </a:solidFill>
              </a:rPr>
              <a:t>What do relay neurons connect to?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Char char="●"/>
            </a:pPr>
            <a:r>
              <a:rPr lang="en-GB" sz="2400">
                <a:solidFill>
                  <a:srgbClr val="FFFFFF"/>
                </a:solidFill>
              </a:rPr>
              <a:t>How are their dendrites different to a sensory neuron?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-GB" sz="2400">
                <a:solidFill>
                  <a:srgbClr val="FFFFFF"/>
                </a:solidFill>
              </a:rPr>
              <a:t>How are their axons similar</a:t>
            </a:r>
            <a:r>
              <a:rPr lang="en-GB" sz="2400">
                <a:solidFill>
                  <a:srgbClr val="FFFFFF"/>
                </a:solidFill>
              </a:rPr>
              <a:t> to a sensory neuron?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9"/>
          <p:cNvSpPr txBox="1"/>
          <p:nvPr/>
        </p:nvSpPr>
        <p:spPr>
          <a:xfrm>
            <a:off x="544625" y="2818675"/>
            <a:ext cx="4557600" cy="16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00FF00"/>
                </a:solidFill>
                <a:latin typeface="Calibri"/>
                <a:ea typeface="Calibri"/>
                <a:cs typeface="Calibri"/>
                <a:sym typeface="Calibri"/>
              </a:rPr>
              <a:t>Relay</a:t>
            </a:r>
            <a:r>
              <a:rPr lang="en-GB" sz="2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races are great; each runner only has to go a </a:t>
            </a:r>
            <a:r>
              <a:rPr lang="en-GB" sz="2000">
                <a:solidFill>
                  <a:srgbClr val="00FF00"/>
                </a:solidFill>
                <a:latin typeface="Calibri"/>
                <a:ea typeface="Calibri"/>
                <a:cs typeface="Calibri"/>
                <a:sym typeface="Calibri"/>
              </a:rPr>
              <a:t>short </a:t>
            </a:r>
            <a:r>
              <a:rPr lang="en-GB" sz="2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distance to make up the whole race; </a:t>
            </a:r>
            <a:endParaRPr sz="2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relay neurons have ……………… dendrites and …………….. axons.</a:t>
            </a:r>
            <a:endParaRPr sz="2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2" name="Google Shape;172;p29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4291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9">
            <a:hlinkClick r:id="rId5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3800">
                <a:solidFill>
                  <a:srgbClr val="FFE599"/>
                </a:solidFill>
                <a:latin typeface="Arial"/>
                <a:ea typeface="Arial"/>
                <a:cs typeface="Arial"/>
                <a:sym typeface="Arial"/>
              </a:rPr>
              <a:t>Can you draw…</a:t>
            </a:r>
            <a:endParaRPr b="1" sz="3800">
              <a:solidFill>
                <a:srgbClr val="FFE59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3800">
                <a:solidFill>
                  <a:srgbClr val="FFE599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b="1" lang="en-GB" sz="3800" u="sng">
                <a:solidFill>
                  <a:srgbClr val="FFE599"/>
                </a:solidFill>
                <a:latin typeface="Arial"/>
                <a:ea typeface="Arial"/>
                <a:cs typeface="Arial"/>
                <a:sym typeface="Arial"/>
              </a:rPr>
              <a:t>motor</a:t>
            </a:r>
            <a:r>
              <a:rPr b="1" lang="en-GB" sz="3800">
                <a:solidFill>
                  <a:srgbClr val="FFE599"/>
                </a:solidFill>
                <a:latin typeface="Arial"/>
                <a:ea typeface="Arial"/>
                <a:cs typeface="Arial"/>
                <a:sym typeface="Arial"/>
              </a:rPr>
              <a:t> neuron?</a:t>
            </a:r>
            <a:endParaRPr/>
          </a:p>
        </p:txBody>
      </p:sp>
      <p:sp>
        <p:nvSpPr>
          <p:cNvPr id="179" name="Google Shape;179;p30"/>
          <p:cNvSpPr txBox="1"/>
          <p:nvPr>
            <p:ph idx="1" type="body"/>
          </p:nvPr>
        </p:nvSpPr>
        <p:spPr>
          <a:xfrm>
            <a:off x="457200" y="1309025"/>
            <a:ext cx="5333100" cy="3285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4650" lvl="0" marL="457200" rtl="0" algn="l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2300"/>
              <a:buChar char="•"/>
            </a:pPr>
            <a:r>
              <a:rPr lang="en-GB" sz="2300">
                <a:solidFill>
                  <a:srgbClr val="FFFFFF"/>
                </a:solidFill>
              </a:rPr>
              <a:t>What do motor neurons connect?</a:t>
            </a:r>
            <a:endParaRPr sz="2300">
              <a:solidFill>
                <a:srgbClr val="FFFFFF"/>
              </a:solidFill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Char char="•"/>
            </a:pPr>
            <a:r>
              <a:rPr lang="en-GB" sz="2300">
                <a:solidFill>
                  <a:srgbClr val="FFFFFF"/>
                </a:solidFill>
              </a:rPr>
              <a:t>What is an effector?</a:t>
            </a:r>
            <a:endParaRPr sz="2300">
              <a:solidFill>
                <a:srgbClr val="FFFFFF"/>
              </a:solidFill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Char char="•"/>
            </a:pPr>
            <a:r>
              <a:rPr lang="en-GB" sz="2300">
                <a:solidFill>
                  <a:srgbClr val="FFFFFF"/>
                </a:solidFill>
              </a:rPr>
              <a:t>How is a motor neurons </a:t>
            </a:r>
            <a:r>
              <a:rPr lang="en-GB" sz="2300">
                <a:solidFill>
                  <a:srgbClr val="FFFFFF"/>
                </a:solidFill>
              </a:rPr>
              <a:t>similar</a:t>
            </a:r>
            <a:r>
              <a:rPr lang="en-GB" sz="2300">
                <a:solidFill>
                  <a:srgbClr val="FFFFFF"/>
                </a:solidFill>
              </a:rPr>
              <a:t> to the relay neuron?</a:t>
            </a:r>
            <a:endParaRPr sz="2300">
              <a:solidFill>
                <a:srgbClr val="FFFFFF"/>
              </a:solidFill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Char char="•"/>
            </a:pPr>
            <a:r>
              <a:rPr lang="en-GB" sz="2300">
                <a:solidFill>
                  <a:srgbClr val="FFFFFF"/>
                </a:solidFill>
              </a:rPr>
              <a:t>How is a </a:t>
            </a:r>
            <a:r>
              <a:rPr lang="en-GB" sz="2300">
                <a:solidFill>
                  <a:srgbClr val="FFFFFF"/>
                </a:solidFill>
              </a:rPr>
              <a:t>motor neurons different to the sensory neuron but not a ?</a:t>
            </a:r>
            <a:endParaRPr sz="2300">
              <a:solidFill>
                <a:srgbClr val="FFFFFF"/>
              </a:solidFill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Char char="•"/>
            </a:pPr>
            <a:r>
              <a:rPr lang="en-GB" sz="2300">
                <a:solidFill>
                  <a:srgbClr val="FFFFFF"/>
                </a:solidFill>
              </a:rPr>
              <a:t>How is a motor neuron different to both a sensory and a relay neuron?</a:t>
            </a:r>
            <a:endParaRPr sz="2300">
              <a:solidFill>
                <a:srgbClr val="FFFFFF"/>
              </a:solidFill>
            </a:endParaRPr>
          </a:p>
        </p:txBody>
      </p:sp>
      <p:pic>
        <p:nvPicPr>
          <p:cNvPr id="180" name="Google Shape;180;p3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4291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0">
            <a:hlinkClick r:id="rId5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0600" y="90249"/>
            <a:ext cx="6202275" cy="443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31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4291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1">
            <a:hlinkClick r:id="rId6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31"/>
          <p:cNvSpPr txBox="1"/>
          <p:nvPr/>
        </p:nvSpPr>
        <p:spPr>
          <a:xfrm>
            <a:off x="114775" y="90250"/>
            <a:ext cx="2601600" cy="29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Place </a:t>
            </a:r>
            <a:r>
              <a:rPr lang="en-GB" sz="2400">
                <a:solidFill>
                  <a:srgbClr val="FFFFFF"/>
                </a:solidFill>
                <a:highlight>
                  <a:srgbClr val="FF0000"/>
                </a:highlight>
                <a:latin typeface="Calibri"/>
                <a:ea typeface="Calibri"/>
                <a:cs typeface="Calibri"/>
                <a:sym typeface="Calibri"/>
              </a:rPr>
              <a:t>red </a:t>
            </a:r>
            <a:r>
              <a:rPr lang="en-GB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dots on </a:t>
            </a:r>
            <a:r>
              <a:rPr lang="en-GB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anything</a:t>
            </a:r>
            <a:r>
              <a:rPr lang="en-GB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that is </a:t>
            </a:r>
            <a:r>
              <a:rPr lang="en-GB" sz="2400">
                <a:solidFill>
                  <a:srgbClr val="FFFFFF"/>
                </a:solidFill>
                <a:highlight>
                  <a:srgbClr val="FF0000"/>
                </a:highlight>
                <a:latin typeface="Calibri"/>
                <a:ea typeface="Calibri"/>
                <a:cs typeface="Calibri"/>
                <a:sym typeface="Calibri"/>
              </a:rPr>
              <a:t>LONG</a:t>
            </a:r>
            <a:endParaRPr sz="2400">
              <a:solidFill>
                <a:srgbClr val="FFFFFF"/>
              </a:solidFill>
              <a:highlight>
                <a:srgbClr val="FF00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Place </a:t>
            </a:r>
            <a:r>
              <a:rPr lang="en-GB" sz="2400">
                <a:solidFill>
                  <a:srgbClr val="FFFFFF"/>
                </a:solidFill>
                <a:highlight>
                  <a:srgbClr val="00FF00"/>
                </a:highlight>
                <a:latin typeface="Calibri"/>
                <a:ea typeface="Calibri"/>
                <a:cs typeface="Calibri"/>
                <a:sym typeface="Calibri"/>
              </a:rPr>
              <a:t>green</a:t>
            </a:r>
            <a:r>
              <a:rPr lang="en-GB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dots on anything that is </a:t>
            </a:r>
            <a:r>
              <a:rPr lang="en-GB" sz="2400">
                <a:solidFill>
                  <a:srgbClr val="FFFFFF"/>
                </a:solidFill>
                <a:highlight>
                  <a:srgbClr val="00FF00"/>
                </a:highlight>
                <a:latin typeface="Calibri"/>
                <a:ea typeface="Calibri"/>
                <a:cs typeface="Calibri"/>
                <a:sym typeface="Calibri"/>
              </a:rPr>
              <a:t>short</a:t>
            </a:r>
            <a:endParaRPr sz="2400">
              <a:solidFill>
                <a:srgbClr val="FFFFFF"/>
              </a:solidFill>
              <a:highlight>
                <a:srgbClr val="00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FFFFFF"/>
              </a:solidFill>
              <a:highlight>
                <a:srgbClr val="00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L S S S S L</a:t>
            </a:r>
            <a:endParaRPr sz="2400">
              <a:solidFill>
                <a:srgbClr val="FFFFFF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0" name="Google Shape;190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0450" y="3366075"/>
            <a:ext cx="2372050" cy="85395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1"/>
          <p:cNvSpPr txBox="1"/>
          <p:nvPr/>
        </p:nvSpPr>
        <p:spPr>
          <a:xfrm>
            <a:off x="951625" y="3366075"/>
            <a:ext cx="9279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highlight>
                  <a:srgbClr val="FF0000"/>
                </a:highlight>
                <a:latin typeface="Calibri"/>
                <a:ea typeface="Calibri"/>
                <a:cs typeface="Calibri"/>
                <a:sym typeface="Calibri"/>
              </a:rPr>
              <a:t>Long</a:t>
            </a:r>
            <a:endParaRPr>
              <a:solidFill>
                <a:srgbClr val="FFFFFF"/>
              </a:solidFill>
              <a:highlight>
                <a:srgbClr val="FF00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31"/>
          <p:cNvSpPr txBox="1"/>
          <p:nvPr/>
        </p:nvSpPr>
        <p:spPr>
          <a:xfrm>
            <a:off x="951625" y="3987200"/>
            <a:ext cx="9279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highlight>
                  <a:srgbClr val="FF0000"/>
                </a:highlight>
                <a:latin typeface="Calibri"/>
                <a:ea typeface="Calibri"/>
                <a:cs typeface="Calibri"/>
                <a:sym typeface="Calibri"/>
              </a:rPr>
              <a:t>Long</a:t>
            </a:r>
            <a:endParaRPr>
              <a:solidFill>
                <a:srgbClr val="FFFFFF"/>
              </a:solidFill>
              <a:highlight>
                <a:srgbClr val="FF00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392150" y="3825900"/>
            <a:ext cx="4878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  <a:highlight>
                  <a:srgbClr val="00FF00"/>
                </a:highlight>
                <a:latin typeface="Calibri"/>
                <a:ea typeface="Calibri"/>
                <a:cs typeface="Calibri"/>
                <a:sym typeface="Calibri"/>
              </a:rPr>
              <a:t>short</a:t>
            </a:r>
            <a:endParaRPr sz="1100">
              <a:solidFill>
                <a:srgbClr val="FFFFFF"/>
              </a:solidFill>
              <a:highlight>
                <a:srgbClr val="00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927150" y="3825900"/>
            <a:ext cx="4878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  <a:highlight>
                  <a:srgbClr val="00FF00"/>
                </a:highlight>
                <a:latin typeface="Calibri"/>
                <a:ea typeface="Calibri"/>
                <a:cs typeface="Calibri"/>
                <a:sym typeface="Calibri"/>
              </a:rPr>
              <a:t>short</a:t>
            </a:r>
            <a:endParaRPr sz="1100">
              <a:solidFill>
                <a:srgbClr val="FFFFFF"/>
              </a:solidFill>
              <a:highlight>
                <a:srgbClr val="00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1462150" y="3825900"/>
            <a:ext cx="4878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  <a:highlight>
                  <a:srgbClr val="00FF00"/>
                </a:highlight>
                <a:latin typeface="Calibri"/>
                <a:ea typeface="Calibri"/>
                <a:cs typeface="Calibri"/>
                <a:sym typeface="Calibri"/>
              </a:rPr>
              <a:t>short</a:t>
            </a:r>
            <a:endParaRPr sz="1100">
              <a:solidFill>
                <a:srgbClr val="FFFFFF"/>
              </a:solidFill>
              <a:highlight>
                <a:srgbClr val="00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2006700" y="3825900"/>
            <a:ext cx="4878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  <a:highlight>
                  <a:srgbClr val="00FF00"/>
                </a:highlight>
                <a:latin typeface="Calibri"/>
                <a:ea typeface="Calibri"/>
                <a:cs typeface="Calibri"/>
                <a:sym typeface="Calibri"/>
              </a:rPr>
              <a:t>short</a:t>
            </a:r>
            <a:endParaRPr sz="1100">
              <a:solidFill>
                <a:srgbClr val="FFFFFF"/>
              </a:solidFill>
              <a:highlight>
                <a:srgbClr val="00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775" y="373025"/>
            <a:ext cx="1783550" cy="4502674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2"/>
          <p:cNvSpPr txBox="1"/>
          <p:nvPr/>
        </p:nvSpPr>
        <p:spPr>
          <a:xfrm>
            <a:off x="2553825" y="411300"/>
            <a:ext cx="3988500" cy="17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Drag orange dots to neurons found </a:t>
            </a:r>
            <a:r>
              <a:rPr lang="en-GB" sz="2400" u="sng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only</a:t>
            </a:r>
            <a:r>
              <a:rPr lang="en-GB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in the brain and spinal cord.</a:t>
            </a: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Drag purple dots to neurons found in other areas of the body.</a:t>
            </a: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3" name="Google Shape;203;p32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4291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32">
            <a:hlinkClick r:id="rId6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E599"/>
                </a:solidFill>
              </a:rPr>
              <a:t>Unipolar and multipolar</a:t>
            </a:r>
            <a:endParaRPr b="1">
              <a:solidFill>
                <a:srgbClr val="FFE599"/>
              </a:solidFill>
            </a:endParaRPr>
          </a:p>
        </p:txBody>
      </p:sp>
      <p:sp>
        <p:nvSpPr>
          <p:cNvPr id="210" name="Google Shape;210;p33"/>
          <p:cNvSpPr txBox="1"/>
          <p:nvPr>
            <p:ph idx="1" type="body"/>
          </p:nvPr>
        </p:nvSpPr>
        <p:spPr>
          <a:xfrm>
            <a:off x="457200" y="1200150"/>
            <a:ext cx="8229600" cy="2453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AutoNum type="arabicPeriod"/>
            </a:pPr>
            <a:r>
              <a:rPr lang="en-GB">
                <a:solidFill>
                  <a:srgbClr val="FFFFFF"/>
                </a:solidFill>
              </a:rPr>
              <a:t>Cells that </a:t>
            </a:r>
            <a:r>
              <a:rPr b="1" lang="en-GB" u="sng">
                <a:solidFill>
                  <a:srgbClr val="FFFFFF"/>
                </a:solidFill>
              </a:rPr>
              <a:t>only send</a:t>
            </a:r>
            <a:r>
              <a:rPr lang="en-GB">
                <a:solidFill>
                  <a:srgbClr val="FFFFFF"/>
                </a:solidFill>
              </a:rPr>
              <a:t> messages are called </a:t>
            </a:r>
            <a:r>
              <a:rPr b="1" lang="en-GB" u="sng">
                <a:solidFill>
                  <a:srgbClr val="FFFFFF"/>
                </a:solidFill>
              </a:rPr>
              <a:t>uni</a:t>
            </a:r>
            <a:r>
              <a:rPr lang="en-GB">
                <a:solidFill>
                  <a:srgbClr val="FFFFFF"/>
                </a:solidFill>
              </a:rPr>
              <a:t>polar</a:t>
            </a:r>
            <a:endParaRPr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AutoNum type="arabicPeriod"/>
            </a:pPr>
            <a:r>
              <a:rPr lang="en-GB">
                <a:solidFill>
                  <a:srgbClr val="FFFFFF"/>
                </a:solidFill>
              </a:rPr>
              <a:t>Cells that </a:t>
            </a:r>
            <a:r>
              <a:rPr b="1" lang="en-GB">
                <a:solidFill>
                  <a:srgbClr val="FFFFFF"/>
                </a:solidFill>
              </a:rPr>
              <a:t>send </a:t>
            </a:r>
            <a:r>
              <a:rPr b="1" lang="en-GB" u="sng">
                <a:solidFill>
                  <a:srgbClr val="FFFFFF"/>
                </a:solidFill>
              </a:rPr>
              <a:t>and</a:t>
            </a:r>
            <a:r>
              <a:rPr b="1" lang="en-GB">
                <a:solidFill>
                  <a:srgbClr val="FFFFFF"/>
                </a:solidFill>
              </a:rPr>
              <a:t> receive</a:t>
            </a:r>
            <a:r>
              <a:rPr lang="en-GB">
                <a:solidFill>
                  <a:srgbClr val="FFFFFF"/>
                </a:solidFill>
              </a:rPr>
              <a:t> message are called </a:t>
            </a:r>
            <a:r>
              <a:rPr b="1" lang="en-GB" u="sng">
                <a:solidFill>
                  <a:srgbClr val="FFFFFF"/>
                </a:solidFill>
              </a:rPr>
              <a:t>multi</a:t>
            </a:r>
            <a:r>
              <a:rPr lang="en-GB">
                <a:solidFill>
                  <a:srgbClr val="FFFFFF"/>
                </a:solidFill>
              </a:rPr>
              <a:t>polar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GB"/>
              <a:t>ssages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EABCD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4"/>
          <p:cNvSpPr/>
          <p:nvPr/>
        </p:nvSpPr>
        <p:spPr>
          <a:xfrm>
            <a:off x="220050" y="255025"/>
            <a:ext cx="8703900" cy="447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6" name="Google Shape;216;p34"/>
          <p:cNvPicPr preferRelativeResize="0"/>
          <p:nvPr/>
        </p:nvPicPr>
        <p:blipFill rotWithShape="1">
          <a:blip r:embed="rId3">
            <a:alphaModFix/>
          </a:blip>
          <a:srcRect b="9229" l="8474" r="8032" t="8803"/>
          <a:stretch/>
        </p:blipFill>
        <p:spPr>
          <a:xfrm>
            <a:off x="4973275" y="984925"/>
            <a:ext cx="3429000" cy="336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4"/>
          <p:cNvPicPr preferRelativeResize="0"/>
          <p:nvPr/>
        </p:nvPicPr>
        <p:blipFill rotWithShape="1">
          <a:blip r:embed="rId4">
            <a:alphaModFix/>
          </a:blip>
          <a:srcRect b="9229" l="8441" r="8065" t="8803"/>
          <a:stretch/>
        </p:blipFill>
        <p:spPr>
          <a:xfrm>
            <a:off x="814700" y="984925"/>
            <a:ext cx="3429000" cy="3366225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4"/>
          <p:cNvSpPr txBox="1"/>
          <p:nvPr>
            <p:ph type="title"/>
          </p:nvPr>
        </p:nvSpPr>
        <p:spPr>
          <a:xfrm>
            <a:off x="520950" y="428125"/>
            <a:ext cx="8102100" cy="46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A3534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Sensory neurons are multipolar</a:t>
            </a:r>
            <a:endParaRPr sz="2400"/>
          </a:p>
        </p:txBody>
      </p:sp>
      <p:sp>
        <p:nvSpPr>
          <p:cNvPr id="219" name="Google Shape;219;p34"/>
          <p:cNvSpPr txBox="1"/>
          <p:nvPr/>
        </p:nvSpPr>
        <p:spPr>
          <a:xfrm>
            <a:off x="956400" y="2211375"/>
            <a:ext cx="31299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True</a:t>
            </a:r>
            <a:endParaRPr sz="6000">
              <a:solidFill>
                <a:srgbClr val="FFFFFF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20" name="Google Shape;220;p34"/>
          <p:cNvSpPr txBox="1"/>
          <p:nvPr/>
        </p:nvSpPr>
        <p:spPr>
          <a:xfrm>
            <a:off x="5113875" y="2235575"/>
            <a:ext cx="31296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False</a:t>
            </a:r>
            <a:endParaRPr sz="6000">
              <a:solidFill>
                <a:srgbClr val="FFFFFF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221" name="Google Shape;221;p3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44291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4">
            <a:hlinkClick r:id="rId7"/>
          </p:cNvPr>
          <p:cNvSpPr/>
          <p:nvPr/>
        </p:nvSpPr>
        <p:spPr>
          <a:xfrm>
            <a:off x="-63500" y="-635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EABCD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5"/>
          <p:cNvSpPr/>
          <p:nvPr/>
        </p:nvSpPr>
        <p:spPr>
          <a:xfrm>
            <a:off x="220050" y="255025"/>
            <a:ext cx="8703900" cy="447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8" name="Google Shape;228;p35"/>
          <p:cNvPicPr preferRelativeResize="0"/>
          <p:nvPr/>
        </p:nvPicPr>
        <p:blipFill rotWithShape="1">
          <a:blip r:embed="rId3">
            <a:alphaModFix/>
          </a:blip>
          <a:srcRect b="9229" l="8474" r="8032" t="8803"/>
          <a:stretch/>
        </p:blipFill>
        <p:spPr>
          <a:xfrm>
            <a:off x="4973275" y="984925"/>
            <a:ext cx="3429000" cy="336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5"/>
          <p:cNvPicPr preferRelativeResize="0"/>
          <p:nvPr/>
        </p:nvPicPr>
        <p:blipFill rotWithShape="1">
          <a:blip r:embed="rId4">
            <a:alphaModFix/>
          </a:blip>
          <a:srcRect b="9229" l="8441" r="8065" t="8803"/>
          <a:stretch/>
        </p:blipFill>
        <p:spPr>
          <a:xfrm>
            <a:off x="814700" y="984925"/>
            <a:ext cx="3429000" cy="3366225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5"/>
          <p:cNvSpPr txBox="1"/>
          <p:nvPr>
            <p:ph type="title"/>
          </p:nvPr>
        </p:nvSpPr>
        <p:spPr>
          <a:xfrm>
            <a:off x="520950" y="428125"/>
            <a:ext cx="8102100" cy="46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A3534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Relay neurons are unipolar</a:t>
            </a:r>
            <a:endParaRPr sz="2400"/>
          </a:p>
        </p:txBody>
      </p:sp>
      <p:sp>
        <p:nvSpPr>
          <p:cNvPr id="231" name="Google Shape;231;p35"/>
          <p:cNvSpPr txBox="1"/>
          <p:nvPr/>
        </p:nvSpPr>
        <p:spPr>
          <a:xfrm>
            <a:off x="956400" y="2211375"/>
            <a:ext cx="31299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True</a:t>
            </a:r>
            <a:endParaRPr sz="6000">
              <a:solidFill>
                <a:srgbClr val="FFFFFF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32" name="Google Shape;232;p35"/>
          <p:cNvSpPr txBox="1"/>
          <p:nvPr/>
        </p:nvSpPr>
        <p:spPr>
          <a:xfrm>
            <a:off x="5113875" y="2235575"/>
            <a:ext cx="31296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False</a:t>
            </a:r>
            <a:endParaRPr sz="6000">
              <a:solidFill>
                <a:srgbClr val="FFFFFF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233" name="Google Shape;233;p35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44291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5">
            <a:hlinkClick r:id="rId7"/>
          </p:cNvPr>
          <p:cNvSpPr/>
          <p:nvPr/>
        </p:nvSpPr>
        <p:spPr>
          <a:xfrm>
            <a:off x="-63500" y="-635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EABCD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6"/>
          <p:cNvSpPr/>
          <p:nvPr/>
        </p:nvSpPr>
        <p:spPr>
          <a:xfrm>
            <a:off x="220050" y="255025"/>
            <a:ext cx="8703900" cy="447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36"/>
          <p:cNvPicPr preferRelativeResize="0"/>
          <p:nvPr/>
        </p:nvPicPr>
        <p:blipFill rotWithShape="1">
          <a:blip r:embed="rId3">
            <a:alphaModFix/>
          </a:blip>
          <a:srcRect b="9229" l="8474" r="8032" t="8803"/>
          <a:stretch/>
        </p:blipFill>
        <p:spPr>
          <a:xfrm>
            <a:off x="4973275" y="984925"/>
            <a:ext cx="3429000" cy="336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6"/>
          <p:cNvPicPr preferRelativeResize="0"/>
          <p:nvPr/>
        </p:nvPicPr>
        <p:blipFill rotWithShape="1">
          <a:blip r:embed="rId4">
            <a:alphaModFix/>
          </a:blip>
          <a:srcRect b="9229" l="8441" r="8065" t="8803"/>
          <a:stretch/>
        </p:blipFill>
        <p:spPr>
          <a:xfrm>
            <a:off x="814700" y="984925"/>
            <a:ext cx="3429000" cy="3366225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6"/>
          <p:cNvSpPr txBox="1"/>
          <p:nvPr>
            <p:ph type="title"/>
          </p:nvPr>
        </p:nvSpPr>
        <p:spPr>
          <a:xfrm>
            <a:off x="520950" y="428125"/>
            <a:ext cx="8102100" cy="46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A3534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Messages are received at the dendrites and travel along the axon to be passed to neighbouring cells</a:t>
            </a:r>
            <a:endParaRPr sz="2400"/>
          </a:p>
        </p:txBody>
      </p:sp>
      <p:sp>
        <p:nvSpPr>
          <p:cNvPr id="243" name="Google Shape;243;p36"/>
          <p:cNvSpPr txBox="1"/>
          <p:nvPr/>
        </p:nvSpPr>
        <p:spPr>
          <a:xfrm>
            <a:off x="956400" y="2211375"/>
            <a:ext cx="31299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True</a:t>
            </a:r>
            <a:endParaRPr sz="6000">
              <a:solidFill>
                <a:srgbClr val="FFFFFF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44" name="Google Shape;244;p36"/>
          <p:cNvSpPr txBox="1"/>
          <p:nvPr/>
        </p:nvSpPr>
        <p:spPr>
          <a:xfrm>
            <a:off x="5113875" y="2235575"/>
            <a:ext cx="31296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False</a:t>
            </a:r>
            <a:endParaRPr sz="6000">
              <a:solidFill>
                <a:srgbClr val="FFFFFF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245" name="Google Shape;245;p36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44291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36">
            <a:hlinkClick r:id="rId7"/>
          </p:cNvPr>
          <p:cNvSpPr/>
          <p:nvPr/>
        </p:nvSpPr>
        <p:spPr>
          <a:xfrm>
            <a:off x="-63500" y="-635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1399" y="219975"/>
            <a:ext cx="6761200" cy="4005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7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4291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7">
            <a:hlinkClick r:id="rId6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37"/>
          <p:cNvSpPr/>
          <p:nvPr/>
        </p:nvSpPr>
        <p:spPr>
          <a:xfrm>
            <a:off x="1415600" y="1071275"/>
            <a:ext cx="841800" cy="3633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37"/>
          <p:cNvSpPr/>
          <p:nvPr/>
        </p:nvSpPr>
        <p:spPr>
          <a:xfrm>
            <a:off x="2505350" y="707975"/>
            <a:ext cx="841800" cy="3633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37"/>
          <p:cNvSpPr/>
          <p:nvPr/>
        </p:nvSpPr>
        <p:spPr>
          <a:xfrm>
            <a:off x="3843800" y="840450"/>
            <a:ext cx="841800" cy="3633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37"/>
          <p:cNvSpPr/>
          <p:nvPr/>
        </p:nvSpPr>
        <p:spPr>
          <a:xfrm>
            <a:off x="4933550" y="1671950"/>
            <a:ext cx="841800" cy="3633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7"/>
          <p:cNvSpPr/>
          <p:nvPr/>
        </p:nvSpPr>
        <p:spPr>
          <a:xfrm>
            <a:off x="5583350" y="707975"/>
            <a:ext cx="1035600" cy="3633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8"/>
          <p:cNvSpPr txBox="1"/>
          <p:nvPr>
            <p:ph type="title"/>
          </p:nvPr>
        </p:nvSpPr>
        <p:spPr>
          <a:xfrm>
            <a:off x="457200" y="205975"/>
            <a:ext cx="54060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E599"/>
                </a:solidFill>
              </a:rPr>
              <a:t>Electrical</a:t>
            </a:r>
            <a:r>
              <a:rPr lang="en-GB">
                <a:solidFill>
                  <a:srgbClr val="FFE599"/>
                </a:solidFill>
              </a:rPr>
              <a:t> transmission </a:t>
            </a:r>
            <a:endParaRPr>
              <a:solidFill>
                <a:srgbClr val="FFE599"/>
              </a:solidFill>
            </a:endParaRPr>
          </a:p>
        </p:txBody>
      </p:sp>
      <p:sp>
        <p:nvSpPr>
          <p:cNvPr id="264" name="Google Shape;264;p38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</a:rPr>
              <a:t>What do we call the </a:t>
            </a:r>
            <a:r>
              <a:rPr lang="en-GB" sz="2400">
                <a:solidFill>
                  <a:srgbClr val="FFFFFF"/>
                </a:solidFill>
              </a:rPr>
              <a:t>electrical</a:t>
            </a:r>
            <a:r>
              <a:rPr lang="en-GB" sz="2400">
                <a:solidFill>
                  <a:srgbClr val="FFFFFF"/>
                </a:solidFill>
              </a:rPr>
              <a:t> signal that travels </a:t>
            </a:r>
            <a:r>
              <a:rPr lang="en-GB" sz="2400">
                <a:solidFill>
                  <a:srgbClr val="FFFFFF"/>
                </a:solidFill>
              </a:rPr>
              <a:t>along</a:t>
            </a:r>
            <a:r>
              <a:rPr lang="en-GB" sz="2400">
                <a:solidFill>
                  <a:srgbClr val="FFFFFF"/>
                </a:solidFill>
              </a:rPr>
              <a:t> the axon to the terminal buttons?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</a:rPr>
              <a:t>A…………………………….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</a:rPr>
              <a:t>When a neuron is </a:t>
            </a:r>
            <a:r>
              <a:rPr lang="en-GB" sz="2400" u="sng">
                <a:solidFill>
                  <a:srgbClr val="FFFFFF"/>
                </a:solidFill>
              </a:rPr>
              <a:t>r</a:t>
            </a:r>
            <a:r>
              <a:rPr lang="en-GB" sz="2400" u="sng">
                <a:solidFill>
                  <a:srgbClr val="FFFF00"/>
                </a:solidFill>
              </a:rPr>
              <a:t>e</a:t>
            </a:r>
            <a:r>
              <a:rPr lang="en-GB" sz="2400" u="sng">
                <a:solidFill>
                  <a:srgbClr val="FFFFFF"/>
                </a:solidFill>
              </a:rPr>
              <a:t>sting</a:t>
            </a:r>
            <a:r>
              <a:rPr lang="en-GB" sz="2400">
                <a:solidFill>
                  <a:srgbClr val="FFFFFF"/>
                </a:solidFill>
              </a:rPr>
              <a:t> it is </a:t>
            </a:r>
            <a:r>
              <a:rPr lang="en-GB" sz="2400" u="sng">
                <a:solidFill>
                  <a:srgbClr val="FFFFFF"/>
                </a:solidFill>
              </a:rPr>
              <a:t>n</a:t>
            </a:r>
            <a:r>
              <a:rPr lang="en-GB" sz="2400" u="sng">
                <a:solidFill>
                  <a:srgbClr val="FFFF00"/>
                </a:solidFill>
              </a:rPr>
              <a:t>e</a:t>
            </a:r>
            <a:r>
              <a:rPr lang="en-GB" sz="2400" u="sng">
                <a:solidFill>
                  <a:srgbClr val="FFFFFF"/>
                </a:solidFill>
              </a:rPr>
              <a:t>gatively</a:t>
            </a:r>
            <a:r>
              <a:rPr lang="en-GB" sz="2400">
                <a:solidFill>
                  <a:srgbClr val="FFFFFF"/>
                </a:solidFill>
              </a:rPr>
              <a:t> charged.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</a:rPr>
              <a:t>When a neuron is </a:t>
            </a:r>
            <a:r>
              <a:rPr lang="en-GB" sz="2400" u="sng">
                <a:solidFill>
                  <a:srgbClr val="FF00FF"/>
                </a:solidFill>
              </a:rPr>
              <a:t>acti</a:t>
            </a:r>
            <a:r>
              <a:rPr lang="en-GB" sz="2400" u="sng">
                <a:solidFill>
                  <a:srgbClr val="FFFFFF"/>
                </a:solidFill>
              </a:rPr>
              <a:t>vated</a:t>
            </a:r>
            <a:r>
              <a:rPr lang="en-GB" sz="2400">
                <a:solidFill>
                  <a:srgbClr val="FFFFFF"/>
                </a:solidFill>
              </a:rPr>
              <a:t>, the inside of the cell becomes </a:t>
            </a:r>
            <a:r>
              <a:rPr lang="en-GB" sz="2400" u="sng">
                <a:solidFill>
                  <a:srgbClr val="FF00FF"/>
                </a:solidFill>
              </a:rPr>
              <a:t>posi</a:t>
            </a:r>
            <a:r>
              <a:rPr lang="en-GB" sz="2400" u="sng">
                <a:solidFill>
                  <a:srgbClr val="FFFFFF"/>
                </a:solidFill>
              </a:rPr>
              <a:t>tive</a:t>
            </a:r>
            <a:r>
              <a:rPr lang="en-GB" sz="2400">
                <a:solidFill>
                  <a:srgbClr val="FFFFFF"/>
                </a:solidFill>
              </a:rPr>
              <a:t>ly charged.</a:t>
            </a:r>
            <a:endParaRPr sz="2400">
              <a:solidFill>
                <a:srgbClr val="FFFFFF"/>
              </a:solidFill>
            </a:endParaRPr>
          </a:p>
        </p:txBody>
      </p:sp>
      <p:pic>
        <p:nvPicPr>
          <p:cNvPr id="265" name="Google Shape;265;p38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4291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8">
            <a:hlinkClick r:id="rId5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3600" y="95638"/>
            <a:ext cx="5266526" cy="477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4291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39">
            <a:hlinkClick r:id="rId6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39"/>
          <p:cNvSpPr txBox="1"/>
          <p:nvPr/>
        </p:nvSpPr>
        <p:spPr>
          <a:xfrm>
            <a:off x="142213" y="133925"/>
            <a:ext cx="3000000" cy="4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AQA June 2018 Paper 2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0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GB"/>
              <a:t>=</a:t>
            </a:r>
            <a:endParaRPr/>
          </a:p>
        </p:txBody>
      </p:sp>
      <p:pic>
        <p:nvPicPr>
          <p:cNvPr id="280" name="Google Shape;28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225" y="205225"/>
            <a:ext cx="5164700" cy="29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24699" y="2318775"/>
            <a:ext cx="4303676" cy="258395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40"/>
          <p:cNvSpPr/>
          <p:nvPr/>
        </p:nvSpPr>
        <p:spPr>
          <a:xfrm>
            <a:off x="5040675" y="258250"/>
            <a:ext cx="3395400" cy="1712100"/>
          </a:xfrm>
          <a:prstGeom prst="cloudCallout">
            <a:avLst>
              <a:gd fmla="val -39577" name="adj1"/>
              <a:gd fmla="val 7123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40"/>
          <p:cNvSpPr txBox="1"/>
          <p:nvPr/>
        </p:nvSpPr>
        <p:spPr>
          <a:xfrm>
            <a:off x="5442400" y="583450"/>
            <a:ext cx="2611200" cy="7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alibri"/>
                <a:ea typeface="Calibri"/>
                <a:cs typeface="Calibri"/>
                <a:sym typeface="Calibri"/>
              </a:rPr>
              <a:t>Tough question; this info is not in pink haired girl but could be worked out from the mask book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40"/>
          <p:cNvSpPr txBox="1"/>
          <p:nvPr/>
        </p:nvSpPr>
        <p:spPr>
          <a:xfrm>
            <a:off x="133900" y="3242475"/>
            <a:ext cx="4208400" cy="16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 is a ……………………..</a:t>
            </a: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 is a ……………………..</a:t>
            </a: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 is a ……………………..</a:t>
            </a: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5" name="Google Shape;285;p40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44291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40">
            <a:hlinkClick r:id="rId7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40"/>
          <p:cNvSpPr txBox="1"/>
          <p:nvPr/>
        </p:nvSpPr>
        <p:spPr>
          <a:xfrm>
            <a:off x="6896375" y="1970350"/>
            <a:ext cx="19320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AQA June 2019 Paper 2</a:t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4025" y="2987125"/>
            <a:ext cx="6343650" cy="196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41"/>
          <p:cNvPicPr preferRelativeResize="0"/>
          <p:nvPr/>
        </p:nvPicPr>
        <p:blipFill rotWithShape="1">
          <a:blip r:embed="rId4">
            <a:alphaModFix/>
          </a:blip>
          <a:srcRect b="4580" l="0" r="0" t="0"/>
          <a:stretch/>
        </p:blipFill>
        <p:spPr>
          <a:xfrm>
            <a:off x="134225" y="205225"/>
            <a:ext cx="5164700" cy="278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41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44291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41">
            <a:hlinkClick r:id="rId7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41"/>
          <p:cNvSpPr/>
          <p:nvPr/>
        </p:nvSpPr>
        <p:spPr>
          <a:xfrm>
            <a:off x="5050250" y="478250"/>
            <a:ext cx="3816300" cy="2276400"/>
          </a:xfrm>
          <a:prstGeom prst="cloudCallout">
            <a:avLst>
              <a:gd fmla="val -38722" name="adj1"/>
              <a:gd fmla="val 58825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Just </a:t>
            </a:r>
            <a:r>
              <a:rPr lang="en-GB"/>
              <a:t>because</a:t>
            </a:r>
            <a:r>
              <a:rPr lang="en-GB"/>
              <a:t> you have used answers A and C </a:t>
            </a:r>
            <a:r>
              <a:rPr lang="en-GB"/>
              <a:t>before</a:t>
            </a:r>
            <a:r>
              <a:rPr lang="en-GB"/>
              <a:t> you might think the correct answer will be B..take care and read the statements carefully, every question is </a:t>
            </a:r>
            <a:r>
              <a:rPr lang="en-GB"/>
              <a:t>designed</a:t>
            </a:r>
            <a:r>
              <a:rPr lang="en-GB"/>
              <a:t> to make you think.</a:t>
            </a:r>
            <a:endParaRPr/>
          </a:p>
        </p:txBody>
      </p:sp>
      <p:sp>
        <p:nvSpPr>
          <p:cNvPr id="297" name="Google Shape;297;p41"/>
          <p:cNvSpPr txBox="1"/>
          <p:nvPr/>
        </p:nvSpPr>
        <p:spPr>
          <a:xfrm>
            <a:off x="574000" y="3108575"/>
            <a:ext cx="19320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AQA June 2019 Paper 2</a:t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FFE599"/>
                </a:solidFill>
              </a:rPr>
              <a:t>Synaptic</a:t>
            </a:r>
            <a:r>
              <a:rPr lang="en-GB">
                <a:solidFill>
                  <a:srgbClr val="FFE599"/>
                </a:solidFill>
              </a:rPr>
              <a:t> transmission </a:t>
            </a:r>
            <a:endParaRPr/>
          </a:p>
        </p:txBody>
      </p:sp>
      <p:sp>
        <p:nvSpPr>
          <p:cNvPr id="303" name="Google Shape;303;p42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2400"/>
              <a:buChar char="•"/>
            </a:pPr>
            <a:r>
              <a:rPr lang="en-GB" sz="2400">
                <a:solidFill>
                  <a:srgbClr val="FFFFFF"/>
                </a:solidFill>
              </a:rPr>
              <a:t>What is a neural network or circuit?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•"/>
            </a:pPr>
            <a:r>
              <a:rPr lang="en-GB" sz="2400">
                <a:solidFill>
                  <a:srgbClr val="FFFFFF"/>
                </a:solidFill>
              </a:rPr>
              <a:t>T</a:t>
            </a:r>
            <a:r>
              <a:rPr lang="en-GB" sz="2400">
                <a:solidFill>
                  <a:srgbClr val="FFFFFF"/>
                </a:solidFill>
              </a:rPr>
              <a:t>he terminal button at the end of an axon, the gap between cells, and the receptor sites on the neighbouring cell are known as the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•"/>
            </a:pPr>
            <a:r>
              <a:rPr lang="en-GB" sz="2400">
                <a:solidFill>
                  <a:srgbClr val="FFFFFF"/>
                </a:solidFill>
              </a:rPr>
              <a:t>What is the gap called between neighbouring cells (axon and dendrite)?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  <p:pic>
        <p:nvPicPr>
          <p:cNvPr id="304" name="Google Shape;304;p4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4291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42">
            <a:hlinkClick r:id="rId5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D966"/>
                </a:solidFill>
              </a:rPr>
              <a:t>D</a:t>
            </a:r>
            <a:r>
              <a:rPr b="1" lang="en-GB">
                <a:solidFill>
                  <a:srgbClr val="FFD966"/>
                </a:solidFill>
              </a:rPr>
              <a:t>raw a synapse!</a:t>
            </a:r>
            <a:endParaRPr b="1">
              <a:solidFill>
                <a:srgbClr val="FFD966"/>
              </a:solidFill>
            </a:endParaRPr>
          </a:p>
        </p:txBody>
      </p:sp>
      <p:sp>
        <p:nvSpPr>
          <p:cNvPr id="311" name="Google Shape;311;p43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2" name="Google Shape;312;p4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4291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43">
            <a:hlinkClick r:id="rId5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D966"/>
                </a:solidFill>
              </a:rPr>
              <a:t>Label a synapse</a:t>
            </a:r>
            <a:endParaRPr b="1">
              <a:solidFill>
                <a:srgbClr val="FFD966"/>
              </a:solidFill>
            </a:endParaRPr>
          </a:p>
        </p:txBody>
      </p:sp>
      <p:pic>
        <p:nvPicPr>
          <p:cNvPr id="319" name="Google Shape;31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0832" y="1007975"/>
            <a:ext cx="4266800" cy="36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4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4291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44">
            <a:hlinkClick r:id="rId6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44"/>
          <p:cNvSpPr/>
          <p:nvPr/>
        </p:nvSpPr>
        <p:spPr>
          <a:xfrm>
            <a:off x="2199900" y="2132975"/>
            <a:ext cx="1090500" cy="5835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44"/>
          <p:cNvSpPr/>
          <p:nvPr/>
        </p:nvSpPr>
        <p:spPr>
          <a:xfrm>
            <a:off x="4572000" y="1434100"/>
            <a:ext cx="1415700" cy="5835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44"/>
          <p:cNvSpPr/>
          <p:nvPr/>
        </p:nvSpPr>
        <p:spPr>
          <a:xfrm>
            <a:off x="4341800" y="3470800"/>
            <a:ext cx="1014600" cy="5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44"/>
          <p:cNvSpPr/>
          <p:nvPr/>
        </p:nvSpPr>
        <p:spPr>
          <a:xfrm>
            <a:off x="2810775" y="4139700"/>
            <a:ext cx="1090500" cy="5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44"/>
          <p:cNvSpPr/>
          <p:nvPr/>
        </p:nvSpPr>
        <p:spPr>
          <a:xfrm>
            <a:off x="2044950" y="3631500"/>
            <a:ext cx="814800" cy="508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44"/>
          <p:cNvSpPr txBox="1"/>
          <p:nvPr/>
        </p:nvSpPr>
        <p:spPr>
          <a:xfrm>
            <a:off x="286950" y="1007975"/>
            <a:ext cx="1587600" cy="3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Neurotransmitter</a:t>
            </a:r>
            <a:r>
              <a:rPr lang="en-GB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molecules</a:t>
            </a:r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Vesicles</a:t>
            </a:r>
            <a:endParaRPr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Axon</a:t>
            </a:r>
            <a:endParaRPr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FF00"/>
                </a:solidFill>
                <a:latin typeface="Calibri"/>
                <a:ea typeface="Calibri"/>
                <a:cs typeface="Calibri"/>
                <a:sym typeface="Calibri"/>
              </a:rPr>
              <a:t>Dendrite</a:t>
            </a:r>
            <a:endParaRPr>
              <a:solidFill>
                <a:srgbClr val="00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D9EEB"/>
                </a:solidFill>
                <a:latin typeface="Calibri"/>
                <a:ea typeface="Calibri"/>
                <a:cs typeface="Calibri"/>
                <a:sym typeface="Calibri"/>
              </a:rPr>
              <a:t>Receptor sites</a:t>
            </a:r>
            <a:endParaRPr>
              <a:solidFill>
                <a:srgbClr val="6D9EE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44"/>
          <p:cNvSpPr txBox="1"/>
          <p:nvPr/>
        </p:nvSpPr>
        <p:spPr>
          <a:xfrm>
            <a:off x="6504100" y="1052125"/>
            <a:ext cx="2467800" cy="35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Synaptic cleft</a:t>
            </a:r>
            <a:endParaRPr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Transporter molecule</a:t>
            </a:r>
            <a:endParaRPr b="1"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Enzyme</a:t>
            </a:r>
            <a:endParaRPr b="1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5"/>
          <p:cNvSpPr txBox="1"/>
          <p:nvPr>
            <p:ph type="title"/>
          </p:nvPr>
        </p:nvSpPr>
        <p:spPr>
          <a:xfrm>
            <a:off x="457200" y="292078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000">
                <a:solidFill>
                  <a:srgbClr val="FFD966"/>
                </a:solidFill>
              </a:rPr>
              <a:t>What do you know about </a:t>
            </a:r>
            <a:r>
              <a:rPr b="1" lang="en-GB" sz="4000">
                <a:solidFill>
                  <a:srgbClr val="FFD966"/>
                </a:solidFill>
              </a:rPr>
              <a:t>neurotransmitters?</a:t>
            </a:r>
            <a:endParaRPr b="1" sz="4000">
              <a:solidFill>
                <a:srgbClr val="FFD966"/>
              </a:solidFill>
            </a:endParaRPr>
          </a:p>
        </p:txBody>
      </p:sp>
      <p:pic>
        <p:nvPicPr>
          <p:cNvPr id="334" name="Google Shape;33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34427">
            <a:off x="433351" y="1472485"/>
            <a:ext cx="1732175" cy="1434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39688" y="1679825"/>
            <a:ext cx="2104675" cy="149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2413">
            <a:off x="6303976" y="277525"/>
            <a:ext cx="2063100" cy="264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13920" y="3385950"/>
            <a:ext cx="3452950" cy="169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45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44291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45">
            <a:hlinkClick r:id="rId9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D966"/>
                </a:solidFill>
              </a:rPr>
              <a:t>Agonist and antagonists</a:t>
            </a:r>
            <a:endParaRPr b="1">
              <a:solidFill>
                <a:srgbClr val="FFD966"/>
              </a:solidFill>
            </a:endParaRPr>
          </a:p>
        </p:txBody>
      </p:sp>
      <p:pic>
        <p:nvPicPr>
          <p:cNvPr id="345" name="Google Shape;345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28876">
            <a:off x="957243" y="1184252"/>
            <a:ext cx="2568514" cy="3297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22501" y="1578175"/>
            <a:ext cx="4564300" cy="223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47"/>
          <p:cNvSpPr txBox="1"/>
          <p:nvPr>
            <p:ph type="title"/>
          </p:nvPr>
        </p:nvSpPr>
        <p:spPr>
          <a:xfrm>
            <a:off x="361550" y="1528803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FFFF"/>
                </a:solidFill>
              </a:rPr>
              <a:t>What do you know about</a:t>
            </a:r>
            <a:r>
              <a:rPr b="1" lang="en-GB">
                <a:solidFill>
                  <a:srgbClr val="FFD966"/>
                </a:solidFill>
              </a:rPr>
              <a:t> </a:t>
            </a:r>
            <a:r>
              <a:rPr b="1" lang="en-GB">
                <a:solidFill>
                  <a:srgbClr val="00FF00"/>
                </a:solidFill>
              </a:rPr>
              <a:t>excitatory</a:t>
            </a:r>
            <a:r>
              <a:rPr b="1" lang="en-GB">
                <a:solidFill>
                  <a:srgbClr val="FFD966"/>
                </a:solidFill>
              </a:rPr>
              <a:t> </a:t>
            </a:r>
            <a:r>
              <a:rPr b="1" lang="en-GB">
                <a:solidFill>
                  <a:srgbClr val="FFFFFF"/>
                </a:solidFill>
              </a:rPr>
              <a:t>and</a:t>
            </a:r>
            <a:r>
              <a:rPr b="1" lang="en-GB">
                <a:solidFill>
                  <a:srgbClr val="FFD966"/>
                </a:solidFill>
              </a:rPr>
              <a:t> </a:t>
            </a:r>
            <a:r>
              <a:rPr b="1" lang="en-GB">
                <a:solidFill>
                  <a:srgbClr val="FF0000"/>
                </a:solidFill>
              </a:rPr>
              <a:t>inhibitory </a:t>
            </a:r>
            <a:r>
              <a:rPr b="1" lang="en-GB">
                <a:solidFill>
                  <a:srgbClr val="FFFFFF"/>
                </a:solidFill>
              </a:rPr>
              <a:t>neurotransmitters?  </a:t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352" name="Google Shape;352;p47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4291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47">
            <a:hlinkClick r:id="rId5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D966"/>
                </a:solidFill>
              </a:rPr>
              <a:t>Summation</a:t>
            </a:r>
            <a:endParaRPr b="1">
              <a:solidFill>
                <a:srgbClr val="FFD966"/>
              </a:solidFill>
            </a:endParaRPr>
          </a:p>
        </p:txBody>
      </p:sp>
      <p:sp>
        <p:nvSpPr>
          <p:cNvPr id="359" name="Google Shape;359;p48"/>
          <p:cNvSpPr txBox="1"/>
          <p:nvPr>
            <p:ph idx="1" type="body"/>
          </p:nvPr>
        </p:nvSpPr>
        <p:spPr>
          <a:xfrm>
            <a:off x="457200" y="1063375"/>
            <a:ext cx="8229600" cy="339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</a:rPr>
              <a:t>A neuron might </a:t>
            </a:r>
            <a:r>
              <a:rPr lang="en-GB" sz="2400">
                <a:solidFill>
                  <a:srgbClr val="FFFFFF"/>
                </a:solidFill>
              </a:rPr>
              <a:t>receive</a:t>
            </a:r>
            <a:r>
              <a:rPr lang="en-GB" sz="2400">
                <a:solidFill>
                  <a:srgbClr val="FFFFFF"/>
                </a:solidFill>
              </a:rPr>
              <a:t> </a:t>
            </a:r>
            <a:r>
              <a:rPr lang="en-GB" sz="2400">
                <a:solidFill>
                  <a:srgbClr val="FFFFFF"/>
                </a:solidFill>
                <a:highlight>
                  <a:srgbClr val="FF9900"/>
                </a:highlight>
              </a:rPr>
              <a:t>action potentials</a:t>
            </a:r>
            <a:r>
              <a:rPr lang="en-GB" sz="2400">
                <a:solidFill>
                  <a:srgbClr val="FFFFFF"/>
                </a:solidFill>
              </a:rPr>
              <a:t> from many </a:t>
            </a:r>
            <a:r>
              <a:rPr lang="en-GB" sz="2400">
                <a:solidFill>
                  <a:srgbClr val="FFFFFF"/>
                </a:solidFill>
              </a:rPr>
              <a:t>neighbouring</a:t>
            </a:r>
            <a:r>
              <a:rPr lang="en-GB" sz="2400">
                <a:solidFill>
                  <a:srgbClr val="FFFFFF"/>
                </a:solidFill>
              </a:rPr>
              <a:t> cells at the same time or in quick succession. </a:t>
            </a:r>
            <a:endParaRPr sz="2400">
              <a:solidFill>
                <a:srgbClr val="FFFFFF"/>
              </a:solidFill>
            </a:endParaRPr>
          </a:p>
          <a:p>
            <a:pPr indent="-381000" lvl="0" marL="914400" rtl="0" algn="l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2400"/>
              <a:buChar char="•"/>
            </a:pPr>
            <a:r>
              <a:rPr lang="en-GB" sz="2400">
                <a:solidFill>
                  <a:srgbClr val="FFFFFF"/>
                </a:solidFill>
              </a:rPr>
              <a:t>Some messages are </a:t>
            </a:r>
            <a:r>
              <a:rPr lang="en-GB" sz="2400">
                <a:solidFill>
                  <a:srgbClr val="FFFFFF"/>
                </a:solidFill>
                <a:highlight>
                  <a:srgbClr val="00FF00"/>
                </a:highlight>
              </a:rPr>
              <a:t>excitatory (+1)</a:t>
            </a:r>
            <a:r>
              <a:rPr lang="en-GB" sz="2400">
                <a:solidFill>
                  <a:srgbClr val="FFFFFF"/>
                </a:solidFill>
              </a:rPr>
              <a:t>, saying “turn on, get involved”;</a:t>
            </a:r>
            <a:endParaRPr sz="2400">
              <a:solidFill>
                <a:srgbClr val="FFFFFF"/>
              </a:solidFill>
            </a:endParaRPr>
          </a:p>
          <a:p>
            <a:pPr indent="-381000" lvl="0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•"/>
            </a:pPr>
            <a:r>
              <a:rPr lang="en-GB" sz="2400">
                <a:solidFill>
                  <a:srgbClr val="FFFFFF"/>
                </a:solidFill>
              </a:rPr>
              <a:t>Others are </a:t>
            </a:r>
            <a:r>
              <a:rPr lang="en-GB" sz="2400">
                <a:solidFill>
                  <a:srgbClr val="FFFFFF"/>
                </a:solidFill>
                <a:highlight>
                  <a:srgbClr val="FF0000"/>
                </a:highlight>
              </a:rPr>
              <a:t>inhibitory (-1)</a:t>
            </a:r>
            <a:r>
              <a:rPr lang="en-GB" sz="2400">
                <a:solidFill>
                  <a:srgbClr val="FFFFFF"/>
                </a:solidFill>
              </a:rPr>
              <a:t>, saying “turn off, we don’t need you!”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</a:rPr>
              <a:t>Each cell has a </a:t>
            </a:r>
            <a:r>
              <a:rPr lang="en-GB" sz="2400">
                <a:solidFill>
                  <a:srgbClr val="000000"/>
                </a:solidFill>
                <a:highlight>
                  <a:srgbClr val="FFFF00"/>
                </a:highlight>
              </a:rPr>
              <a:t>threshold</a:t>
            </a:r>
            <a:r>
              <a:rPr lang="en-GB" sz="2400">
                <a:solidFill>
                  <a:srgbClr val="FFFFFF"/>
                </a:solidFill>
              </a:rPr>
              <a:t> that it needs to get to in order to ‘fire’ and </a:t>
            </a:r>
            <a:r>
              <a:rPr lang="en-GB" sz="2400">
                <a:solidFill>
                  <a:srgbClr val="FFFFFF"/>
                </a:solidFill>
                <a:highlight>
                  <a:srgbClr val="9900FF"/>
                </a:highlight>
              </a:rPr>
              <a:t>summation</a:t>
            </a:r>
            <a:r>
              <a:rPr lang="en-GB" sz="2400">
                <a:solidFill>
                  <a:srgbClr val="FFFFFF"/>
                </a:solidFill>
              </a:rPr>
              <a:t> refers to the total input from </a:t>
            </a:r>
            <a:r>
              <a:rPr lang="en-GB" sz="2400">
                <a:solidFill>
                  <a:srgbClr val="FFFFFF"/>
                </a:solidFill>
              </a:rPr>
              <a:t>neighbouring</a:t>
            </a:r>
            <a:r>
              <a:rPr lang="en-GB" sz="2400">
                <a:solidFill>
                  <a:srgbClr val="FFFFFF"/>
                </a:solidFill>
              </a:rPr>
              <a:t> cells that bring the cell closer or further from firing.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100" u="sng">
                <a:solidFill>
                  <a:schemeClr val="hlink"/>
                </a:solidFill>
                <a:hlinkClick r:id="rId3"/>
              </a:rPr>
              <a:t>http://learntech.uwe.ac.uk/synapsesNeuro/Default.aspx?pageid=1916</a:t>
            </a:r>
            <a:endParaRPr sz="21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9225" y="947738"/>
            <a:ext cx="6305550" cy="3248025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49"/>
          <p:cNvSpPr txBox="1"/>
          <p:nvPr/>
        </p:nvSpPr>
        <p:spPr>
          <a:xfrm>
            <a:off x="5557175" y="4317150"/>
            <a:ext cx="21675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AQA AL June 2017 Paper 2</a:t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6" name="Google Shape;366;p4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4291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49">
            <a:hlinkClick r:id="rId6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50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4" name="Google Shape;374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2507" y="0"/>
            <a:ext cx="671898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838" y="365163"/>
            <a:ext cx="6315075" cy="3667125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51"/>
          <p:cNvSpPr txBox="1"/>
          <p:nvPr/>
        </p:nvSpPr>
        <p:spPr>
          <a:xfrm>
            <a:off x="5815725" y="4112850"/>
            <a:ext cx="19320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AQA June 2018 Paper 2</a:t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1" name="Google Shape;381;p51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4291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51">
            <a:hlinkClick r:id="rId6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5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52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9" name="Google Shape;389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2507" y="0"/>
            <a:ext cx="671898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</a:rPr>
              <a:t>AQA AS June 2016 Paper 2</a:t>
            </a:r>
            <a:endParaRPr sz="1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5" name="Google Shape;395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825" y="636725"/>
            <a:ext cx="5353050" cy="318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5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4291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53">
            <a:hlinkClick r:id="rId6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54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4" name="Google Shape;404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2202" y="0"/>
            <a:ext cx="669959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Google Shape;409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7427" y="565027"/>
            <a:ext cx="6176999" cy="401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Google Shape;414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4381" y="0"/>
            <a:ext cx="607523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5_Office Theme">
  <a:themeElements>
    <a:clrScheme name="Custom 0">
      <a:dk1>
        <a:srgbClr val="000000"/>
      </a:dk1>
      <a:lt1>
        <a:srgbClr val="FFFFFF"/>
      </a:lt1>
      <a:dk2>
        <a:srgbClr val="6D787D"/>
      </a:dk2>
      <a:lt2>
        <a:srgbClr val="EEECE1"/>
      </a:lt2>
      <a:accent1>
        <a:srgbClr val="147882"/>
      </a:accent1>
      <a:accent2>
        <a:srgbClr val="099B9F"/>
      </a:accent2>
      <a:accent3>
        <a:srgbClr val="0BBABF"/>
      </a:accent3>
      <a:accent4>
        <a:srgbClr val="13ECF1"/>
      </a:accent4>
      <a:accent5>
        <a:srgbClr val="FFFFFF"/>
      </a:accent5>
      <a:accent6>
        <a:srgbClr val="429FBE"/>
      </a:accent6>
      <a:hlink>
        <a:srgbClr val="38BCE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