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5143500" cx="9144000"/>
  <p:notesSz cx="6858000" cy="9144000"/>
  <p:embeddedFontLst>
    <p:embeddedFont>
      <p:font typeface="Roboto"/>
      <p:regular r:id="rId52"/>
      <p:bold r:id="rId53"/>
      <p:italic r:id="rId54"/>
      <p:boldItalic r:id="rId55"/>
    </p:embeddedFont>
    <p:embeddedFont>
      <p:font typeface="Lobster"/>
      <p:regular r:id="rId56"/>
    </p:embeddedFont>
    <p:embeddedFont>
      <p:font typeface="Proxima Nova Semibold"/>
      <p:regular r:id="rId57"/>
      <p:bold r:id="rId58"/>
      <p:bold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GillSans-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GillSans-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5.xml"/><Relationship Id="rId55" Type="http://schemas.openxmlformats.org/officeDocument/2006/relationships/font" Target="fonts/Roboto-boldItalic.fntdata"/><Relationship Id="rId10" Type="http://schemas.openxmlformats.org/officeDocument/2006/relationships/slide" Target="slides/slide4.xml"/><Relationship Id="rId54" Type="http://schemas.openxmlformats.org/officeDocument/2006/relationships/font" Target="fonts/Roboto-italic.fntdata"/><Relationship Id="rId13" Type="http://schemas.openxmlformats.org/officeDocument/2006/relationships/slide" Target="slides/slide7.xml"/><Relationship Id="rId57" Type="http://schemas.openxmlformats.org/officeDocument/2006/relationships/font" Target="fonts/ProximaNovaSemibold-regular.fntdata"/><Relationship Id="rId12" Type="http://schemas.openxmlformats.org/officeDocument/2006/relationships/slide" Target="slides/slide6.xml"/><Relationship Id="rId56" Type="http://schemas.openxmlformats.org/officeDocument/2006/relationships/font" Target="fonts/Lobster-regular.fntdata"/><Relationship Id="rId15" Type="http://schemas.openxmlformats.org/officeDocument/2006/relationships/slide" Target="slides/slide9.xml"/><Relationship Id="rId59" Type="http://schemas.openxmlformats.org/officeDocument/2006/relationships/font" Target="fonts/ProximaNovaSemibold-boldItalic.fntdata"/><Relationship Id="rId14" Type="http://schemas.openxmlformats.org/officeDocument/2006/relationships/slide" Target="slides/slide8.xml"/><Relationship Id="rId58" Type="http://schemas.openxmlformats.org/officeDocument/2006/relationships/font" Target="fonts/ProximaNovaSemibol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6b64a427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6b64a42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a6b64a4276_0_0: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6b64a427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a6b64a427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6b64a4276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6b64a4276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a6b64a427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a6b64a4276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Clr>
                <a:schemeClr val="dk1"/>
              </a:buClr>
              <a:buSzPts val="1100"/>
              <a:buFont typeface="Arial"/>
              <a:buNone/>
            </a:pPr>
            <a:r>
              <a:rPr lang="en-GB" sz="1200">
                <a:latin typeface="Calibri"/>
                <a:ea typeface="Calibri"/>
                <a:cs typeface="Calibri"/>
                <a:sym typeface="Calibri"/>
              </a:rPr>
              <a:t>A distinct Pattern of Changes in bodily activity that conforms to a Cyclical Time period. </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SLIDES_API70778536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SLIDES_API70778536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 or False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perceptions during your lesson.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Multiple Choice Slide. Your current options are: A: True, B: False, </a:t>
            </a:r>
            <a:endParaRPr>
              <a:solidFill>
                <a:schemeClr val="dk1"/>
              </a:solidFill>
            </a:endParaRPr>
          </a:p>
          <a:p>
            <a:pPr indent="0" lvl="0" marL="0" rtl="0" algn="l">
              <a:spcBef>
                <a:spcPts val="0"/>
              </a:spcBef>
              <a:spcAft>
                <a:spcPts val="0"/>
              </a:spcAft>
              <a:buNone/>
            </a:pPr>
            <a:r>
              <a:rPr lang="en-GB">
                <a:solidFill>
                  <a:schemeClr val="dk1"/>
                </a:solidFill>
              </a:rPr>
              <a:t>🍐 To edit the type of question or choices,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a6b64a4276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a6b64a4276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a6b64a427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a6b64a427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Internal and external influences, </a:t>
            </a:r>
            <a:r>
              <a:rPr lang="en-GB"/>
              <a:t>endogenous</a:t>
            </a:r>
            <a:r>
              <a:rPr lang="en-GB"/>
              <a:t> pacemakers and </a:t>
            </a:r>
            <a:r>
              <a:rPr lang="en-GB"/>
              <a:t>exogenous</a:t>
            </a:r>
            <a:r>
              <a:rPr lang="en-GB"/>
              <a:t> </a:t>
            </a:r>
            <a:r>
              <a:rPr lang="en-GB"/>
              <a:t>zeitgebers</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6b64a4276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6b64a4276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Endogenous pacemakers</a:t>
            </a:r>
            <a:endParaRPr/>
          </a:p>
          <a:p>
            <a:pPr indent="0" lvl="0" marL="0" rtl="0" algn="l">
              <a:spcBef>
                <a:spcPts val="0"/>
              </a:spcBef>
              <a:spcAft>
                <a:spcPts val="0"/>
              </a:spcAft>
              <a:buNone/>
            </a:pPr>
            <a:r>
              <a:rPr lang="en-GB"/>
              <a:t>Exogenous zeitgeibers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6b64a4276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6b64a4276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Ultra Ultradian</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a6b64a4276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a6b64a4276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Infra Infradian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6b64a4276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6b64a4276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Circa-annual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6b64a4276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6b64a4276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Circadian</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SLIDES_API22785789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SLIDES_API22785789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SLIDES_API213824272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SLIDES_API213824272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Body </a:t>
            </a:r>
            <a:r>
              <a:rPr lang="en-GB">
                <a:solidFill>
                  <a:schemeClr val="dk1"/>
                </a:solidFill>
              </a:rPr>
              <a:t>temperature</a:t>
            </a:r>
            <a:r>
              <a:rPr lang="en-GB">
                <a:solidFill>
                  <a:schemeClr val="dk1"/>
                </a:solidFill>
              </a:rPr>
              <a:t> is lowest in the early hours (4 am) of the morning (36 degrees) and peaks around 6 in the evening.</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SLIDES_API157144587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SLIDES_API157144587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True: </a:t>
            </a:r>
            <a:r>
              <a:rPr lang="en-GB">
                <a:solidFill>
                  <a:schemeClr val="dk1"/>
                </a:solidFill>
              </a:rPr>
              <a:t>Best when we are warmer (internally) supported by Folkhard’s stories study.</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6b64a4276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6b64a4276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Children</a:t>
            </a:r>
            <a:r>
              <a:rPr lang="en-GB"/>
              <a:t> who were read the story in the afternoon (3pm) remembered the details better than </a:t>
            </a:r>
            <a:r>
              <a:rPr lang="en-GB"/>
              <a:t>children</a:t>
            </a:r>
            <a:r>
              <a:rPr lang="en-GB"/>
              <a:t> who were read the story at 9am. Yes, can generalise as Gupta fund IQ was higher when assessed at 7pm as opposed to 2pm or 9am. </a:t>
            </a:r>
            <a:r>
              <a:rPr lang="en-GB"/>
              <a:t>Important</a:t>
            </a:r>
            <a:r>
              <a:rPr lang="en-GB"/>
              <a:t> to consider where such studies were done and what month though as light levels may be different in summer and winter, i..e darkness triggers melatonin </a:t>
            </a:r>
            <a:r>
              <a:rPr lang="en-GB"/>
              <a:t>release</a:t>
            </a:r>
            <a:r>
              <a:rPr lang="en-GB"/>
              <a:t> which would lead to lower </a:t>
            </a:r>
            <a:r>
              <a:rPr lang="en-GB"/>
              <a:t>levels</a:t>
            </a:r>
            <a:r>
              <a:rPr lang="en-GB"/>
              <a:t> of alertness.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a6b64a4276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a6b64a4276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Daylight triggers the </a:t>
            </a:r>
            <a:r>
              <a:rPr lang="en-GB"/>
              <a:t>inhibition</a:t>
            </a:r>
            <a:r>
              <a:rPr lang="en-GB"/>
              <a:t> of melatonin, nature’s sleeping draught. Darkness triggers its secretion from the pineal gland.</a:t>
            </a:r>
            <a:endParaRPr/>
          </a:p>
          <a:p>
            <a:pPr indent="0" lvl="0" marL="0" rtl="0" algn="l">
              <a:spcBef>
                <a:spcPts val="0"/>
              </a:spcBef>
              <a:spcAft>
                <a:spcPts val="0"/>
              </a:spcAft>
              <a:buNone/>
            </a:pPr>
            <a:r>
              <a:rPr lang="en-GB"/>
              <a:t>Light is an </a:t>
            </a:r>
            <a:r>
              <a:rPr lang="en-GB"/>
              <a:t>important</a:t>
            </a:r>
            <a:r>
              <a:rPr lang="en-GB"/>
              <a:t> exogenous zeitgeiber.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a6b64a4276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a6b64a4276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6b64a4276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6b64a4276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6b64a4276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6b64a4276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SLIDES_API61486330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SLIDES_API61486330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light decreases secretion of melatonin</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SLIDES_API186095924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SLIDES_API186095924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Even when are out eye closed and we are </a:t>
            </a:r>
            <a:r>
              <a:rPr lang="en-GB">
                <a:solidFill>
                  <a:schemeClr val="dk1"/>
                </a:solidFill>
              </a:rPr>
              <a:t>asleep</a:t>
            </a:r>
            <a:r>
              <a:rPr lang="en-GB">
                <a:solidFill>
                  <a:schemeClr val="dk1"/>
                </a:solidFill>
              </a:rPr>
              <a:t> the SCN is still able to detect </a:t>
            </a:r>
            <a:r>
              <a:rPr lang="en-GB">
                <a:solidFill>
                  <a:schemeClr val="dk1"/>
                </a:solidFill>
              </a:rPr>
              <a:t>changes</a:t>
            </a:r>
            <a:r>
              <a:rPr lang="en-GB">
                <a:solidFill>
                  <a:schemeClr val="dk1"/>
                </a:solidFill>
              </a:rPr>
              <a:t> in light levels, this is </a:t>
            </a:r>
            <a:r>
              <a:rPr lang="en-GB">
                <a:solidFill>
                  <a:schemeClr val="dk1"/>
                </a:solidFill>
              </a:rPr>
              <a:t>potentially</a:t>
            </a:r>
            <a:r>
              <a:rPr lang="en-GB">
                <a:solidFill>
                  <a:schemeClr val="dk1"/>
                </a:solidFill>
              </a:rPr>
              <a:t> due to the fact that our skin contains cells which detect light </a:t>
            </a:r>
            <a:r>
              <a:rPr lang="en-GB">
                <a:solidFill>
                  <a:schemeClr val="dk1"/>
                </a:solidFill>
              </a:rPr>
              <a:t>levels</a:t>
            </a:r>
            <a:r>
              <a:rPr lang="en-GB">
                <a:solidFill>
                  <a:schemeClr val="dk1"/>
                </a:solidFill>
              </a:rPr>
              <a:t> passing messages to the SCN and this is </a:t>
            </a:r>
            <a:r>
              <a:rPr lang="en-GB">
                <a:solidFill>
                  <a:schemeClr val="dk1"/>
                </a:solidFill>
              </a:rPr>
              <a:t>supported</a:t>
            </a:r>
            <a:r>
              <a:rPr lang="en-GB">
                <a:solidFill>
                  <a:schemeClr val="dk1"/>
                </a:solidFill>
              </a:rPr>
              <a:t> by Campbell and Murphy, shining light onto the back of the knees and </a:t>
            </a:r>
            <a:r>
              <a:rPr lang="en-GB">
                <a:solidFill>
                  <a:schemeClr val="dk1"/>
                </a:solidFill>
              </a:rPr>
              <a:t>entraining the Pps</a:t>
            </a:r>
            <a:r>
              <a:rPr lang="en-GB">
                <a:solidFill>
                  <a:schemeClr val="dk1"/>
                </a:solidFill>
              </a:rPr>
              <a:t> circadian </a:t>
            </a:r>
            <a:r>
              <a:rPr lang="en-GB">
                <a:solidFill>
                  <a:schemeClr val="dk1"/>
                </a:solidFill>
              </a:rPr>
              <a:t>rhythms</a:t>
            </a:r>
            <a:r>
              <a:rPr lang="en-GB">
                <a:solidFill>
                  <a:schemeClr val="dk1"/>
                </a:solidFill>
              </a:rPr>
              <a:t> by up to three hours.</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SLIDES_API28447638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SLIDES_API28447638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 </a:t>
            </a:r>
            <a:r>
              <a:rPr lang="en-GB">
                <a:solidFill>
                  <a:schemeClr val="dk1"/>
                </a:solidFill>
              </a:rPr>
              <a:t>Campbell and Murphy, jet lag can be reduced by sticking to the norms of the new environment</a:t>
            </a:r>
            <a:endParaRPr>
              <a:solidFill>
                <a:schemeClr val="dk1"/>
              </a:solidFill>
            </a:endParaRPr>
          </a:p>
          <a:p>
            <a:pPr indent="0" lvl="0" marL="0" rtl="0" algn="l">
              <a:spcBef>
                <a:spcPts val="0"/>
              </a:spcBef>
              <a:spcAft>
                <a:spcPts val="0"/>
              </a:spcAft>
              <a:buClr>
                <a:schemeClr val="dk1"/>
              </a:buClr>
              <a:buSzPts val="1100"/>
              <a:buFont typeface="Arial"/>
              <a:buNone/>
            </a:pPr>
            <a:r>
              <a:rPr b="1" lang="en-GB">
                <a:solidFill>
                  <a:schemeClr val="dk1"/>
                </a:solidFill>
              </a:rPr>
              <a:t>Disagree - </a:t>
            </a:r>
            <a:r>
              <a:rPr lang="en-GB">
                <a:solidFill>
                  <a:schemeClr val="dk1"/>
                </a:solidFill>
              </a:rPr>
              <a:t>Folkhard speedy clocks, siffre, aschoff and wever, inuits sleep at normal times despite 6 months of light and 6 months of dark.</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a6b64a4276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a6b64a4276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SLIDES_API84168199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SLIDES_API84168199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or Disagree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opinions during your lesson.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a6b64a4276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a6b64a4276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SLIDES_API133106785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SLIDES_API133106785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Disagree</a:t>
            </a:r>
            <a:endParaRPr b="1">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It in fact shows the power of the SCN even in the absence of light, light was only important to keep us aligned with the 24 hour rotation of the Earth on its axis. </a:t>
            </a:r>
            <a:endParaRPr>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It’s not great evidence even for that as its case study based on one male adult participant, thus the findings may not generalize to females, people who are older or younger or people from different parts of the world who may be used to spending long hours in darkness if they live near to the North pole for example. Siffre replicated his study in 1999 and noted that his circadian rhythms had shifted.</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SLIDES_API182092619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SLIDES_API182092619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False: </a:t>
            </a:r>
            <a:r>
              <a:rPr lang="en-GB">
                <a:solidFill>
                  <a:schemeClr val="dk1"/>
                </a:solidFill>
              </a:rPr>
              <a:t>His circadian rhythms had slowed down. He put this down to being older. This is was not a </a:t>
            </a:r>
            <a:r>
              <a:rPr lang="en-GB">
                <a:solidFill>
                  <a:schemeClr val="dk1"/>
                </a:solidFill>
              </a:rPr>
              <a:t>direct</a:t>
            </a:r>
            <a:r>
              <a:rPr lang="en-GB">
                <a:solidFill>
                  <a:schemeClr val="dk1"/>
                </a:solidFill>
              </a:rPr>
              <a:t> </a:t>
            </a:r>
            <a:r>
              <a:rPr lang="en-GB">
                <a:solidFill>
                  <a:schemeClr val="dk1"/>
                </a:solidFill>
              </a:rPr>
              <a:t>replication</a:t>
            </a:r>
            <a:r>
              <a:rPr lang="en-GB">
                <a:solidFill>
                  <a:schemeClr val="dk1"/>
                </a:solidFill>
              </a:rPr>
              <a:t> of the study as the </a:t>
            </a:r>
            <a:r>
              <a:rPr lang="en-GB">
                <a:solidFill>
                  <a:schemeClr val="dk1"/>
                </a:solidFill>
              </a:rPr>
              <a:t>participant</a:t>
            </a:r>
            <a:r>
              <a:rPr lang="en-GB">
                <a:solidFill>
                  <a:schemeClr val="dk1"/>
                </a:solidFill>
              </a:rPr>
              <a:t> was nearly 40 years older by this stage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a6b64a4276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a6b64a4276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simialr in the mian, majroty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a6b64a4276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a6b64a4276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a:t>
            </a:r>
            <a:r>
              <a:rPr lang="en-GB"/>
              <a:t>similar</a:t>
            </a:r>
            <a:r>
              <a:rPr lang="en-GB"/>
              <a:t> in the main, </a:t>
            </a:r>
            <a:r>
              <a:rPr lang="en-GB"/>
              <a:t>majority</a:t>
            </a:r>
            <a:r>
              <a:rPr lang="en-GB"/>
              <a:t>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a6b64a4276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a6b64a4276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Aschoff and Wever (1976)</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weeks only so much shorter than Siffre</a:t>
            </a:r>
            <a:endParaRPr/>
          </a:p>
          <a:p>
            <a:pPr indent="0" lvl="0" marL="0" rtl="0" algn="l">
              <a:spcBef>
                <a:spcPts val="0"/>
              </a:spcBef>
              <a:spcAft>
                <a:spcPts val="0"/>
              </a:spcAft>
              <a:buNone/>
            </a:pPr>
            <a:r>
              <a:rPr lang="en-GB"/>
              <a:t>A group of Pps though so more generalisable</a:t>
            </a:r>
            <a:endParaRPr/>
          </a:p>
          <a:p>
            <a:pPr indent="0" lvl="0" marL="0" rtl="0" algn="l">
              <a:spcBef>
                <a:spcPts val="0"/>
              </a:spcBef>
              <a:spcAft>
                <a:spcPts val="0"/>
              </a:spcAft>
              <a:buNone/>
            </a:pPr>
            <a:r>
              <a:rPr lang="en-GB"/>
              <a:t>WW2 bunker as opposed to a cave</a:t>
            </a:r>
            <a:endParaRPr/>
          </a:p>
          <a:p>
            <a:pPr indent="0" lvl="0" marL="0" rtl="0" algn="l">
              <a:spcBef>
                <a:spcPts val="0"/>
              </a:spcBef>
              <a:spcAft>
                <a:spcPts val="0"/>
              </a:spcAft>
              <a:buNone/>
            </a:pPr>
            <a:r>
              <a:rPr lang="en-GB"/>
              <a:t>One Pps S-W cycle extended to 29 hours demonstrating individual differences that could not be detected in a case study</a:t>
            </a:r>
            <a:endParaRPr/>
          </a:p>
          <a:p>
            <a:pPr indent="0" lvl="0" marL="0" rtl="0" algn="l">
              <a:spcBef>
                <a:spcPts val="0"/>
              </a:spcBef>
              <a:spcAft>
                <a:spcPts val="0"/>
              </a:spcAft>
              <a:buNone/>
            </a:pPr>
            <a:r>
              <a:rPr lang="en-GB"/>
              <a:t>Finsigns simialr in the mian, majroty S[W settled t somewhere between 24 and 25 hours.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a6b64a4276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a6b64a4276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Disagree</a:t>
            </a:r>
            <a:endParaRPr b="1">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Not really they help help to entrain the free running SCN to keep to a 24 hour cycle rather than 25 but…</a:t>
            </a:r>
            <a:endParaRPr>
              <a:solidFill>
                <a:schemeClr val="dk1"/>
              </a:solidFill>
            </a:endParaRPr>
          </a:p>
          <a:p>
            <a:pPr indent="-298450" lvl="0" marL="457200" rtl="0" algn="l">
              <a:spcBef>
                <a:spcPts val="0"/>
              </a:spcBef>
              <a:spcAft>
                <a:spcPts val="0"/>
              </a:spcAft>
              <a:buClr>
                <a:schemeClr val="dk1"/>
              </a:buClr>
              <a:buSzPts val="1100"/>
              <a:buAutoNum type="arabicPeriod"/>
            </a:pPr>
            <a:r>
              <a:rPr lang="en-GB">
                <a:solidFill>
                  <a:schemeClr val="dk1"/>
                </a:solidFill>
              </a:rPr>
              <a:t>Folkard speeded up the clock unbeknownst to participants to 22 hour cycle but only 1/12 Pps was able to keep pace with the clock comfortably.</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a6b64a4276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a6b64a4276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Folkard et al (1985)</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12 Pps</a:t>
            </a:r>
            <a:endParaRPr/>
          </a:p>
          <a:p>
            <a:pPr indent="0" lvl="0" marL="0" rtl="0" algn="l">
              <a:spcBef>
                <a:spcPts val="0"/>
              </a:spcBef>
              <a:spcAft>
                <a:spcPts val="0"/>
              </a:spcAft>
              <a:buNone/>
            </a:pPr>
            <a:r>
              <a:rPr lang="en-GB"/>
              <a:t>3 weeks</a:t>
            </a:r>
            <a:endParaRPr/>
          </a:p>
          <a:p>
            <a:pPr indent="0" lvl="0" marL="0" rtl="0" algn="l">
              <a:spcBef>
                <a:spcPts val="0"/>
              </a:spcBef>
              <a:spcAft>
                <a:spcPts val="0"/>
              </a:spcAft>
              <a:buNone/>
            </a:pPr>
            <a:r>
              <a:rPr lang="en-GB"/>
              <a:t>Dark cave</a:t>
            </a:r>
            <a:endParaRPr/>
          </a:p>
          <a:p>
            <a:pPr indent="0" lvl="0" marL="0" rtl="0" algn="l">
              <a:spcBef>
                <a:spcPts val="0"/>
              </a:spcBef>
              <a:spcAft>
                <a:spcPts val="0"/>
              </a:spcAft>
              <a:buNone/>
            </a:pPr>
            <a:r>
              <a:rPr lang="en-GB"/>
              <a:t>Clock - deception, sped up to 22 hour cycle</a:t>
            </a:r>
            <a:endParaRPr/>
          </a:p>
          <a:p>
            <a:pPr indent="0" lvl="0" marL="0" rtl="0" algn="l">
              <a:spcBef>
                <a:spcPts val="0"/>
              </a:spcBef>
              <a:spcAft>
                <a:spcPts val="0"/>
              </a:spcAft>
              <a:buNone/>
            </a:pPr>
            <a:r>
              <a:rPr lang="en-GB"/>
              <a:t>11.45 bedtime and 7.45 am wake up time</a:t>
            </a:r>
            <a:endParaRPr/>
          </a:p>
          <a:p>
            <a:pPr indent="0" lvl="0" marL="0" rtl="0" algn="l">
              <a:spcBef>
                <a:spcPts val="0"/>
              </a:spcBef>
              <a:spcAft>
                <a:spcPts val="0"/>
              </a:spcAft>
              <a:buNone/>
            </a:pPr>
            <a:r>
              <a:rPr lang="en-GB"/>
              <a:t>1/12 kept pace showing endogenous pacemaker is stronger than exogenous zeitgeber - in this case though the zeitgeber is just a clock not actual light which </a:t>
            </a:r>
            <a:r>
              <a:rPr lang="en-GB"/>
              <a:t>chemically</a:t>
            </a:r>
            <a:r>
              <a:rPr lang="en-GB"/>
              <a:t> affect the brain.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SLIDES_API12499175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SLIDES_API12499175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rPr>
              <a:t>True: </a:t>
            </a:r>
            <a:r>
              <a:rPr lang="en-GB" sz="1200">
                <a:solidFill>
                  <a:srgbClr val="0A3534"/>
                </a:solidFill>
                <a:latin typeface="Proxima Nova Semibold"/>
                <a:ea typeface="Proxima Nova Semibold"/>
                <a:cs typeface="Proxima Nova Semibold"/>
                <a:sym typeface="Proxima Nova Semibold"/>
              </a:rPr>
              <a:t>Pps thought a whole day had passed but actually only 22 hours had gone by, they gt up when clock said 7.45 am and went to bed at 11.45 pam</a:t>
            </a:r>
            <a:endParaRPr sz="1200">
              <a:solidFill>
                <a:schemeClr val="dk1"/>
              </a:solidFill>
            </a:endParaRPr>
          </a:p>
          <a:p>
            <a:pPr indent="0" lvl="0" marL="0" rtl="0" algn="l">
              <a:spcBef>
                <a:spcPts val="0"/>
              </a:spcBef>
              <a:spcAft>
                <a:spcPts val="0"/>
              </a:spcAft>
              <a:buNone/>
            </a:pPr>
            <a:r>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a6b64a4276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a6b64a4276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rPr>
              <a:t>True: </a:t>
            </a:r>
            <a:r>
              <a:rPr lang="en-GB" sz="1200">
                <a:solidFill>
                  <a:srgbClr val="0A3534"/>
                </a:solidFill>
                <a:latin typeface="Proxima Nova Semibold"/>
                <a:ea typeface="Proxima Nova Semibold"/>
                <a:cs typeface="Proxima Nova Semibold"/>
                <a:sym typeface="Proxima Nova Semibold"/>
              </a:rPr>
              <a:t>Only one Pps’s cycle was entrained by the 22 hour clock, everyone else found it very hard to adapt to this regime.</a:t>
            </a:r>
            <a:endParaRPr sz="1200">
              <a:solidFill>
                <a:schemeClr val="dk1"/>
              </a:solidFill>
            </a:endParaRPr>
          </a:p>
          <a:p>
            <a:pPr indent="0" lvl="0" marL="0" rtl="0" algn="l">
              <a:spcBef>
                <a:spcPts val="0"/>
              </a:spcBef>
              <a:spcAft>
                <a:spcPts val="0"/>
              </a:spcAft>
              <a:buNone/>
            </a:pPr>
            <a:r>
              <a:t/>
            </a:r>
            <a:endParaRPr b="1">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a6b64a4276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a6b64a4276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Desynchronisation</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SLIDES_API64436928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SLIDES_API64436928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Middle: yes they do have higher </a:t>
            </a:r>
            <a:r>
              <a:rPr lang="en-GB">
                <a:solidFill>
                  <a:schemeClr val="dk1"/>
                </a:solidFill>
              </a:rPr>
              <a:t>incidence</a:t>
            </a:r>
            <a:r>
              <a:rPr lang="en-GB">
                <a:solidFill>
                  <a:schemeClr val="dk1"/>
                </a:solidFill>
              </a:rPr>
              <a:t> of heart disease, which could be from the </a:t>
            </a:r>
            <a:r>
              <a:rPr lang="en-GB">
                <a:solidFill>
                  <a:schemeClr val="dk1"/>
                </a:solidFill>
              </a:rPr>
              <a:t>physical</a:t>
            </a:r>
            <a:r>
              <a:rPr lang="en-GB">
                <a:solidFill>
                  <a:schemeClr val="dk1"/>
                </a:solidFill>
              </a:rPr>
              <a:t> stress of constantly </a:t>
            </a:r>
            <a:r>
              <a:rPr lang="en-GB">
                <a:solidFill>
                  <a:schemeClr val="dk1"/>
                </a:solidFill>
              </a:rPr>
              <a:t>disruption</a:t>
            </a:r>
            <a:r>
              <a:rPr lang="en-GB">
                <a:solidFill>
                  <a:schemeClr val="dk1"/>
                </a:solidFill>
              </a:rPr>
              <a:t> to </a:t>
            </a:r>
            <a:r>
              <a:rPr lang="en-GB">
                <a:solidFill>
                  <a:schemeClr val="dk1"/>
                </a:solidFill>
              </a:rPr>
              <a:t>biorhythms</a:t>
            </a:r>
            <a:r>
              <a:rPr lang="en-GB">
                <a:solidFill>
                  <a:schemeClr val="dk1"/>
                </a:solidFill>
              </a:rPr>
              <a:t>, BUT </a:t>
            </a:r>
            <a:r>
              <a:rPr lang="en-GB">
                <a:solidFill>
                  <a:schemeClr val="dk1"/>
                </a:solidFill>
              </a:rPr>
              <a:t>evidence</a:t>
            </a:r>
            <a:r>
              <a:rPr lang="en-GB">
                <a:solidFill>
                  <a:schemeClr val="dk1"/>
                </a:solidFill>
              </a:rPr>
              <a:t> also shows higher divorce rate </a:t>
            </a:r>
            <a:r>
              <a:rPr lang="en-GB">
                <a:solidFill>
                  <a:schemeClr val="dk1"/>
                </a:solidFill>
              </a:rPr>
              <a:t>suggesting</a:t>
            </a:r>
            <a:r>
              <a:rPr lang="en-GB">
                <a:solidFill>
                  <a:schemeClr val="dk1"/>
                </a:solidFill>
              </a:rPr>
              <a:t> relationship troubles which can also be stressful causing heart disease (social stress), relationships may be </a:t>
            </a:r>
            <a:r>
              <a:rPr lang="en-GB">
                <a:solidFill>
                  <a:schemeClr val="dk1"/>
                </a:solidFill>
              </a:rPr>
              <a:t>difficult</a:t>
            </a:r>
            <a:r>
              <a:rPr lang="en-GB">
                <a:solidFill>
                  <a:schemeClr val="dk1"/>
                </a:solidFill>
              </a:rPr>
              <a:t> when </a:t>
            </a:r>
            <a:r>
              <a:rPr lang="en-GB">
                <a:solidFill>
                  <a:schemeClr val="dk1"/>
                </a:solidFill>
              </a:rPr>
              <a:t>people</a:t>
            </a:r>
            <a:r>
              <a:rPr lang="en-GB">
                <a:solidFill>
                  <a:schemeClr val="dk1"/>
                </a:solidFill>
              </a:rPr>
              <a:t> have disrupted sleep as it makes them irritable but als they may miss family evetns etc.</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a6b64a4276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a6b64a4276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Chronotherapeutic; e.g. taking aspirin last thing at night t prevent heart attacks which are common in the early hours of the </a:t>
            </a:r>
            <a:r>
              <a:rPr lang="en-GB"/>
              <a:t>morning</a:t>
            </a:r>
            <a:r>
              <a:rPr lang="en-GB"/>
              <a:t>. Reduces blood platelet </a:t>
            </a:r>
            <a:r>
              <a:rPr lang="en-GB"/>
              <a:t>activity</a:t>
            </a:r>
            <a:r>
              <a:rPr lang="en-GB"/>
              <a:t> and show to reduce heart attacks if taken late at night.</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a6b64a4276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a6b64a4276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a:t>
            </a:r>
            <a:r>
              <a:rPr lang="en-GB"/>
              <a:t>such us</a:t>
            </a:r>
            <a:r>
              <a:rPr lang="en-GB"/>
              <a:t> Aschoff and Wever etc….it </a:t>
            </a:r>
            <a:r>
              <a:rPr lang="en-GB"/>
              <a:t>demonstrates</a:t>
            </a:r>
            <a:r>
              <a:rPr lang="en-GB"/>
              <a:t> the </a:t>
            </a:r>
            <a:r>
              <a:rPr lang="en-GB"/>
              <a:t>importance</a:t>
            </a:r>
            <a:r>
              <a:rPr lang="en-GB"/>
              <a:t> of </a:t>
            </a:r>
            <a:r>
              <a:rPr lang="en-GB"/>
              <a:t>individual</a:t>
            </a:r>
            <a:r>
              <a:rPr lang="en-GB"/>
              <a:t> </a:t>
            </a:r>
            <a:r>
              <a:rPr lang="en-GB"/>
              <a:t>differences</a:t>
            </a:r>
            <a:r>
              <a:rPr lang="en-GB"/>
              <a:t> when </a:t>
            </a:r>
            <a:r>
              <a:rPr lang="en-GB"/>
              <a:t>thinking</a:t>
            </a:r>
            <a:r>
              <a:rPr lang="en-GB"/>
              <a:t> about circadian </a:t>
            </a:r>
            <a:r>
              <a:rPr lang="en-GB"/>
              <a:t>rhythms</a:t>
            </a:r>
            <a:r>
              <a:rPr lang="en-GB"/>
              <a:t> , that some </a:t>
            </a:r>
            <a:r>
              <a:rPr lang="en-GB"/>
              <a:t>people</a:t>
            </a:r>
            <a:r>
              <a:rPr lang="en-GB"/>
              <a:t>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a6b64a4276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a6b64a4276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a6b64a4276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a6b64a4276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SLIDES_API166752975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SLIDES_API166752975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Agree or Disagree</a:t>
            </a:r>
            <a:endParaRPr b="1">
              <a:solidFill>
                <a:schemeClr val="dk1"/>
              </a:solidFill>
            </a:endParaRPr>
          </a:p>
          <a:p>
            <a:pPr indent="0" lvl="0" marL="0" rtl="0" algn="l">
              <a:spcBef>
                <a:spcPts val="0"/>
              </a:spcBef>
              <a:spcAft>
                <a:spcPts val="0"/>
              </a:spcAft>
              <a:buNone/>
            </a:pPr>
            <a:r>
              <a:rPr lang="en-GB">
                <a:solidFill>
                  <a:schemeClr val="dk1"/>
                </a:solidFill>
              </a:rPr>
              <a:t>Use this template to do a quick check of students’ opinions during your lesson.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a:solidFill>
                  <a:schemeClr val="dk1"/>
                </a:solidFill>
              </a:rPr>
              <a:t>🍐 This is a Pear Deck Draggable™ Slide. </a:t>
            </a:r>
            <a:endParaRPr>
              <a:solidFill>
                <a:schemeClr val="dk1"/>
              </a:solidFill>
            </a:endParaRPr>
          </a:p>
          <a:p>
            <a:pPr indent="0" lvl="0" marL="0" rtl="0" algn="l">
              <a:spcBef>
                <a:spcPts val="0"/>
              </a:spcBef>
              <a:spcAft>
                <a:spcPts val="0"/>
              </a:spcAft>
              <a:buNone/>
            </a:pPr>
            <a:r>
              <a:rPr lang="en-GB">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a6b64a4276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a6b64a4276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a6b64a4276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a6b64a4276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a6b64a4276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a6b64a4276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USe it as a counter-argument against main effects in studies such us Aschoff and Wever etc….it demonstrates the importance of individual differences when thinking about circadian rhythms , that some people do seem to respond better in the morning then the evening and vice versa.</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 name="Google Shape;13;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4" name="Google Shape;14;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 name="Google Shape;15;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 name="Google Shape;16;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 name="Google Shape;19;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20" name="Google Shape;20;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1" name="Google Shape;21;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2" name="Google Shape;22;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5" name="Google Shape;25;p4"/>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7" name="Google Shape;27;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 name="Google Shape;28;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1" name="Google Shape;31;p5"/>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 name="Google Shape;35;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6"/>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 name="Google Shape;43;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 name="Google Shape;44;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 name="Google Shape;47;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 name="Google Shape;48;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9" name="Google Shape;49;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 name="Google Shape;53;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 name="Google Shape;56;p9"/>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3" name="Google Shape;63;p10"/>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1"/>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6" name="Google Shape;76;p12"/>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8" name="Google Shape;78;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6" name="Google Shape;8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 name="Google Shape;8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8" name="Shape 88"/>
        <p:cNvGrpSpPr/>
        <p:nvPr/>
      </p:nvGrpSpPr>
      <p:grpSpPr>
        <a:xfrm>
          <a:off x="0" y="0"/>
          <a:ext cx="0" cy="0"/>
          <a:chOff x="0" y="0"/>
          <a:chExt cx="0" cy="0"/>
        </a:xfrm>
      </p:grpSpPr>
      <p:sp>
        <p:nvSpPr>
          <p:cNvPr id="89" name="Google Shape;8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0" name="Google Shape;9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1" name="Shape 91"/>
        <p:cNvGrpSpPr/>
        <p:nvPr/>
      </p:nvGrpSpPr>
      <p:grpSpPr>
        <a:xfrm>
          <a:off x="0" y="0"/>
          <a:ext cx="0" cy="0"/>
          <a:chOff x="0" y="0"/>
          <a:chExt cx="0" cy="0"/>
        </a:xfrm>
      </p:grpSpPr>
      <p:sp>
        <p:nvSpPr>
          <p:cNvPr id="92" name="Google Shape;9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 name="Google Shape;9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4" name="Google Shape;9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5" name="Shape 95"/>
        <p:cNvGrpSpPr/>
        <p:nvPr/>
      </p:nvGrpSpPr>
      <p:grpSpPr>
        <a:xfrm>
          <a:off x="0" y="0"/>
          <a:ext cx="0" cy="0"/>
          <a:chOff x="0" y="0"/>
          <a:chExt cx="0" cy="0"/>
        </a:xfrm>
      </p:grpSpPr>
      <p:sp>
        <p:nvSpPr>
          <p:cNvPr id="96" name="Google Shape;9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7" name="Google Shape;9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8" name="Google Shape;9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9" name="Google Shape;9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5" name="Google Shape;10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06" name="Google Shape;10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7" name="Shape 107"/>
        <p:cNvGrpSpPr/>
        <p:nvPr/>
      </p:nvGrpSpPr>
      <p:grpSpPr>
        <a:xfrm>
          <a:off x="0" y="0"/>
          <a:ext cx="0" cy="0"/>
          <a:chOff x="0" y="0"/>
          <a:chExt cx="0" cy="0"/>
        </a:xfrm>
      </p:grpSpPr>
      <p:sp>
        <p:nvSpPr>
          <p:cNvPr id="108" name="Google Shape;10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9" name="Google Shape;10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0" name="Shape 110"/>
        <p:cNvGrpSpPr/>
        <p:nvPr/>
      </p:nvGrpSpPr>
      <p:grpSpPr>
        <a:xfrm>
          <a:off x="0" y="0"/>
          <a:ext cx="0" cy="0"/>
          <a:chOff x="0" y="0"/>
          <a:chExt cx="0" cy="0"/>
        </a:xfrm>
      </p:grpSpPr>
      <p:sp>
        <p:nvSpPr>
          <p:cNvPr id="111" name="Google Shape;11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4" name="Google Shape;11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15" name="Google Shape;11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6" name="Shape 116"/>
        <p:cNvGrpSpPr/>
        <p:nvPr/>
      </p:nvGrpSpPr>
      <p:grpSpPr>
        <a:xfrm>
          <a:off x="0" y="0"/>
          <a:ext cx="0" cy="0"/>
          <a:chOff x="0" y="0"/>
          <a:chExt cx="0" cy="0"/>
        </a:xfrm>
      </p:grpSpPr>
      <p:sp>
        <p:nvSpPr>
          <p:cNvPr id="117" name="Google Shape;11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18" name="Google Shape;11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9" name="Shape 119"/>
        <p:cNvGrpSpPr/>
        <p:nvPr/>
      </p:nvGrpSpPr>
      <p:grpSpPr>
        <a:xfrm>
          <a:off x="0" y="0"/>
          <a:ext cx="0" cy="0"/>
          <a:chOff x="0" y="0"/>
          <a:chExt cx="0" cy="0"/>
        </a:xfrm>
      </p:grpSpPr>
      <p:sp>
        <p:nvSpPr>
          <p:cNvPr id="120" name="Google Shape;12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1" name="Google Shape;12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22" name="Google Shape;12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3" name="Shape 123"/>
        <p:cNvGrpSpPr/>
        <p:nvPr/>
      </p:nvGrpSpPr>
      <p:grpSpPr>
        <a:xfrm>
          <a:off x="0" y="0"/>
          <a:ext cx="0" cy="0"/>
          <a:chOff x="0" y="0"/>
          <a:chExt cx="0" cy="0"/>
        </a:xfrm>
      </p:grpSpPr>
      <p:sp>
        <p:nvSpPr>
          <p:cNvPr id="124" name="Google Shape;12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 name="Google Shape;7;p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82" name="Google Shape;8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3" name="Google Shape;8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png"/><Relationship Id="rId9" Type="http://schemas.openxmlformats.org/officeDocument/2006/relationships/image" Target="../media/image1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Tg1IiwiY29udGVudEluc3RhbmNlSWQiOiIxYjdqSzVYRUd6WG12OXhfYTBhNHd1UjRPRWdUQVJVbWFJc21ZRjZjeTdnQS80YWQwZDhjNC00MzMxLTQ1MTktYWU0NC03YjNiYWQ0YmY4ZTUifQ==pearId=magic-pear-metadata-identifier" TargetMode="External"/><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1.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IzIiwiY29udGVudEluc3RhbmNlSWQiOiIxYjdqSzVYRUd6WG12OXhfYTBhNHd1UjRPRWdUQVJVbWFJc21ZRjZjeTdnQS9lOGQ2ZjFhMy1mYWExLTRhMTItOTQxZC0zYzYwNDllMjM5NjcifQ==pearId=magic-pear-metadata-identifier" TargetMode="External"/><Relationship Id="rId6" Type="http://schemas.openxmlformats.org/officeDocument/2006/relationships/image" Target="../media/image12.png"/><Relationship Id="rId7"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20.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7"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25.png"/><Relationship Id="rId7" Type="http://schemas.openxmlformats.org/officeDocument/2006/relationships/image" Target="../media/image27.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26.png"/><Relationship Id="rId7"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30.png"/><Relationship Id="rId7"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34.png"/><Relationship Id="rId7" Type="http://schemas.openxmlformats.org/officeDocument/2006/relationships/image" Target="../media/image5.png"/><Relationship Id="rId8"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49.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3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40.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33.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20.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jMwIiwiY29udGVudEluc3RhbmNlSWQiOiIxYjdqSzVYRUd6WG12OXhfYTBhNHd1UjRPRWdUQVJVbWFJc21ZRjZjeTdnQS9kNGE1NDk1Ni0xOGIxLTQ3MGQtYjNiZi03ZWMwZTkzNzhkNWYifQ==pearId=magic-pear-metadata-identifier" TargetMode="External"/><Relationship Id="rId6"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1.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4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Q0IiwiY29udGVudEluc3RhbmNlSWQiOiIxYjdqSzVYRUd6WG12OXhfYTBhNHd1UjRPRWdUQVJVbWFJc21ZRjZjeTdnQS8zZTUwZWVkMC0wOTcwLTQwZDMtYTNiZC05ZTQ3MTBiODY5NTkifQ==pearId=magic-pear-metadata-identifie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64.png"/><Relationship Id="rId6" Type="http://schemas.openxmlformats.org/officeDocument/2006/relationships/image" Target="../media/image50.png"/><Relationship Id="rId7"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52.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47.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51.png"/><Relationship Id="rId9" Type="http://schemas.openxmlformats.org/officeDocument/2006/relationships/image" Target="../media/image65.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54.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 Id="rId8"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60.png"/><Relationship Id="rId4" Type="http://schemas.openxmlformats.org/officeDocument/2006/relationships/image" Target="../media/image56.png"/><Relationship Id="rId5" Type="http://schemas.openxmlformats.org/officeDocument/2006/relationships/image" Target="../media/image58.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59.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55.png"/><Relationship Id="rId4" Type="http://schemas.openxmlformats.org/officeDocument/2006/relationships/image" Target="../media/image57.png"/><Relationship Id="rId9" Type="http://schemas.openxmlformats.org/officeDocument/2006/relationships/image" Target="../media/image76.png"/><Relationship Id="rId5" Type="http://schemas.openxmlformats.org/officeDocument/2006/relationships/image" Target="../media/image62.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68.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6.xml.rels><?xml version="1.0" encoding="UTF-8" standalone="yes"?><Relationships xmlns="http://schemas.openxmlformats.org/package/2006/relationships"><Relationship Id="rId10" Type="http://schemas.openxmlformats.org/officeDocument/2006/relationships/image" Target="../media/image77.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7.png"/><Relationship Id="rId4" Type="http://schemas.openxmlformats.org/officeDocument/2006/relationships/hyperlink" Target="http://cabinetmagazine.org/issues/30/foer_siffre.php" TargetMode="External"/><Relationship Id="rId9" Type="http://schemas.openxmlformats.org/officeDocument/2006/relationships/image" Target="../media/image75.png"/><Relationship Id="rId5" Type="http://schemas.openxmlformats.org/officeDocument/2006/relationships/image" Target="../media/image74.png"/><Relationship Id="rId6"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7" Type="http://schemas.openxmlformats.org/officeDocument/2006/relationships/image" Target="../media/image63.png"/><Relationship Id="rId8"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3.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72.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71.png"/><Relationship Id="rId4" Type="http://schemas.openxmlformats.org/officeDocument/2006/relationships/image" Target="../media/image79.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78.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8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89.png"/><Relationship Id="rId7" Type="http://schemas.openxmlformats.org/officeDocument/2006/relationships/image" Target="../media/image8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8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69.png"/><Relationship Id="rId4" Type="http://schemas.openxmlformats.org/officeDocument/2006/relationships/image" Target="../media/image70.png"/><Relationship Id="rId9" Type="http://schemas.openxmlformats.org/officeDocument/2006/relationships/image" Target="../media/image86.png"/><Relationship Id="rId5" Type="http://schemas.openxmlformats.org/officeDocument/2006/relationships/image" Target="../media/image73.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72.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8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80.png"/><Relationship Id="rId4" Type="http://schemas.openxmlformats.org/officeDocument/2006/relationships/image" Target="../media/image84.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8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80.png"/><Relationship Id="rId4" Type="http://schemas.openxmlformats.org/officeDocument/2006/relationships/image" Target="../media/image84.png"/><Relationship Id="rId5" Type="http://schemas.openxmlformats.org/officeDocument/2006/relationships/hyperlink" Target="http://dontchangethislink.peardeckmagic.zone?eyJ0eXBlIjoibXVsdGlwbGVDaG9pY2UiLCJkcmFnZ2FibGVzIjpbeyJpZCI6ImRyYWdnYWJsZTAiLCJ0eXBlIjoiaWNvbiIsImljb24iOnsiaWQiOiJvYmplY3QtcGVhciJ9LCJjb2xvciI6IiM0MUJERUIifV0sImRyYWdnYWJsZVNpemUiOiIxMi45IiwiZW1iZWRkYWJsZVVybCI6Imh0dHBzOi8vIiwiYW5zd2VycyI6WyJUcnVlIiwiRmFsc2UiXX0=pearId=magic-pear-shape-identifier" TargetMode="External"/><Relationship Id="rId6" Type="http://schemas.openxmlformats.org/officeDocument/2006/relationships/image" Target="../media/image8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pearId=magic-pear-metadata-identifier"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MzU1IiwiY29udGVudEluc3RhbmNlSWQiOiIxYjdqSzVYRUd6WG12OXhfYTBhNHd1UjRPRWdUQVJVbWFJc21ZRjZjeTdnQS9lNGQ1ZmY4Ni03Yzg1LTQ3MWEtYjFjMS03NWM2NzhhMzlkZmIifQ==pearId=magic-pear-metadata-identifier" TargetMode="External"/><Relationship Id="rId6" Type="http://schemas.openxmlformats.org/officeDocument/2006/relationships/image" Target="../media/image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85.png"/><Relationship Id="rId4" Type="http://schemas.openxmlformats.org/officeDocument/2006/relationships/image" Target="../media/image92.png"/><Relationship Id="rId5" Type="http://schemas.openxmlformats.org/officeDocument/2006/relationships/image" Target="../media/image94.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91.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02.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A2IiwiY29udGVudEluc3RhbmNlSWQiOiIxYjdqSzVYRUd6WG12OXhfYTBhNHd1UjRPRWdUQVJVbWFJc21ZRjZjeTdnQS9kZDQ1Yjc5Mi1lYWIyLTQwZGMtYjc0Mi1mYzA2MmY4M2IzODAifQ==pearId=magic-pear-metadata-identifier" TargetMode="External"/><Relationship Id="rId6" Type="http://schemas.openxmlformats.org/officeDocument/2006/relationships/image" Target="../media/image108.png"/><Relationship Id="rId7" Type="http://schemas.openxmlformats.org/officeDocument/2006/relationships/image" Target="../media/image9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97.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93.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96.png"/><Relationship Id="rId4" Type="http://schemas.openxmlformats.org/officeDocument/2006/relationships/image" Target="../media/image9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05.png"/><Relationship Id="rId4" Type="http://schemas.openxmlformats.org/officeDocument/2006/relationships/image" Target="../media/image101.png"/><Relationship Id="rId9"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UyIiwiY29udGVudEluc3RhbmNlSWQiOiIxYjdqSzVYRUd6WG12OXhfYTBhNHd1UjRPRWdUQVJVbWFJc21ZRjZjeTdnQS8yY2I1MTMxMi04NzBiLTRmY2UtOGIzOC1jNjQ4ZmUxNDlhNDcifQ==pearId=magic-pear-metadata-identifier" TargetMode="External"/><Relationship Id="rId5" Type="http://schemas.openxmlformats.org/officeDocument/2006/relationships/image" Target="../media/image103.png"/><Relationship Id="rId6" Type="http://schemas.openxmlformats.org/officeDocument/2006/relationships/image" Target="../media/image107.png"/><Relationship Id="rId7"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8" Type="http://schemas.openxmlformats.org/officeDocument/2006/relationships/image" Target="../media/image10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109.png"/><Relationship Id="rId4" Type="http://schemas.openxmlformats.org/officeDocument/2006/relationships/image" Target="../media/image104.png"/><Relationship Id="rId9" Type="http://schemas.openxmlformats.org/officeDocument/2006/relationships/image" Target="../media/image110.png"/><Relationship Id="rId5" Type="http://schemas.openxmlformats.org/officeDocument/2006/relationships/image" Target="../media/image100.png"/><Relationship Id="rId6" Type="http://schemas.openxmlformats.org/officeDocument/2006/relationships/hyperlink" Target="http://dontchangethislink.peardeckmagic.zone?eyJ0eXBlIjoiZHJhZ2dhYmxlIiwiZHJhZ2dhYmxlcyI6W3siaWQiOiJkcmFnZ2FibGUwIiwidHlwZSI6Imljb24iLCJpY29uIjp7ImlkIjoiZGVmYXVsdC1jaXJjbGUifSwiY29sb3IiOiIjNDFCREVCIn1dLCJkcmFnZ2FibGVTaXplIjoxMywiZW1iZWRkYWJsZVVybCI6Imh0dHBzOi8vIiwiYW5zd2VycyI6W119pearId=magic-pear-shape-identifier" TargetMode="External"/><Relationship Id="rId7" Type="http://schemas.openxmlformats.org/officeDocument/2006/relationships/image" Target="../media/image98.png"/><Relationship Id="rId8"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5rZUR4aGhMSk1RUnpkYkxmUDFZR1pNeVhXdkZsSDZ6bFJsSWY2aEZnVWsvZWRpdCNzbGlkZT1pZC5nNWMyZTJlZGFjMl8wXzE4NCIsInNsaWRlSWQiOiJnNWMyZTJlZGFjMl8wXzE4NCIsInByZXNlbnRhdGlvbklkIjoiMW5rZUR4aGhMSk1RUnpkYkxmUDFZR1pNeVhXdkZsSDZ6bFJsSWY2aEZnVWsiLCJ0ZW1wbGF0ZU5hbWUiOiJEcmFnIHlvdXIgZG90IHRvIGluZGljYXRlIHdoZXRoZXIgeW91IGFncmVlIG9yIGRpc2FncmVlIiwibGFzdEVkaXRlZEJ5IjoiMTEzMTI3NTgyNTk0NTE3NjczMDI4IiwiY29udGVudEluc3RhbmNlSWQiOiI3ZDdlNjUzMDZkZjI0YjM3YmVhZjdkZTA5NGZiN2QzMyJ9pearId=magic-pear-metadata-identifier"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3.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iN2pLNVhFR3pYbXY5eF9hMGE0d3VSNE9FZ1RBUlVtYUlzbVlGNmN5N2dBIiwiY29udGVudElkIjoiY3VzdG9tLXJlc3BvbnNlLWZyZWVSZXNwb25zZS10ZXh0Iiwic2xpZGVJZCI6ImdhNmI2NGE0Mjc2XzBfNTEzIiwiY29udGVudEluc3RhbmNlSWQiOiIxYjdqSzVYRUd6WG12OXhfYTBhNHd1UjRPRWdUQVJVbWFJc21ZRjZjeTdnQS9lMjdiODFlMi1lYWU1LTQ1ZmMtOThiMC0wMTgxZDc4NmM3OTgifQ==pearId=magic-pear-metadata-identifier" TargetMode="External"/><Relationship Id="rId6"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ctrTitle"/>
          </p:nvPr>
        </p:nvSpPr>
        <p:spPr>
          <a:xfrm>
            <a:off x="685800" y="1597819"/>
            <a:ext cx="7772400" cy="11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solidFill>
                  <a:srgbClr val="FFD966"/>
                </a:solidFill>
              </a:rPr>
              <a:t>GCSE Psychology - Paper 2 </a:t>
            </a:r>
            <a:endParaRPr>
              <a:solidFill>
                <a:srgbClr val="FFD966"/>
              </a:solidFill>
            </a:endParaRPr>
          </a:p>
          <a:p>
            <a:pPr indent="0" lvl="0" marL="0" rtl="0" algn="ctr">
              <a:spcBef>
                <a:spcPts val="0"/>
              </a:spcBef>
              <a:spcAft>
                <a:spcPts val="0"/>
              </a:spcAft>
              <a:buNone/>
            </a:pPr>
            <a:r>
              <a:rPr lang="en-GB">
                <a:solidFill>
                  <a:srgbClr val="FFFFFF"/>
                </a:solidFill>
              </a:rPr>
              <a:t>Sleep and Dreaming</a:t>
            </a:r>
            <a:endParaRPr sz="3800">
              <a:solidFill>
                <a:srgbClr val="FFD966"/>
              </a:solidFill>
            </a:endParaRPr>
          </a:p>
        </p:txBody>
      </p:sp>
      <p:sp>
        <p:nvSpPr>
          <p:cNvPr id="131" name="Google Shape;131;p25"/>
          <p:cNvSpPr txBox="1"/>
          <p:nvPr>
            <p:ph idx="1" type="subTitle"/>
          </p:nvPr>
        </p:nvSpPr>
        <p:spPr>
          <a:xfrm>
            <a:off x="1371600" y="2914650"/>
            <a:ext cx="6400800" cy="1314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GB" sz="4400" u="sng">
                <a:solidFill>
                  <a:srgbClr val="FFFFFF"/>
                </a:solidFill>
              </a:rPr>
              <a:t>Internal and external influecnes on sleep</a:t>
            </a:r>
            <a:endParaRPr b="1" u="sng">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solidFill>
                  <a:srgbClr val="FFD966"/>
                </a:solidFill>
              </a:rPr>
              <a:t>Objectives</a:t>
            </a:r>
            <a:endParaRPr>
              <a:solidFill>
                <a:srgbClr val="FFD966"/>
              </a:solidFill>
            </a:endParaRPr>
          </a:p>
        </p:txBody>
      </p:sp>
      <p:sp>
        <p:nvSpPr>
          <p:cNvPr id="137" name="Google Shape;137;p26"/>
          <p:cNvSpPr txBox="1"/>
          <p:nvPr>
            <p:ph idx="1" type="body"/>
          </p:nvPr>
        </p:nvSpPr>
        <p:spPr>
          <a:xfrm>
            <a:off x="457200" y="1063375"/>
            <a:ext cx="8229600" cy="3394500"/>
          </a:xfrm>
          <a:prstGeom prst="rect">
            <a:avLst/>
          </a:prstGeom>
        </p:spPr>
        <p:txBody>
          <a:bodyPr anchorCtr="0" anchor="t" bIns="45700" lIns="91425" spcFirstLastPara="1" rIns="91425" wrap="square" tIns="45700">
            <a:noAutofit/>
          </a:bodyPr>
          <a:lstStyle/>
          <a:p>
            <a:pPr indent="-355600" lvl="0" marL="457200" rtl="0" algn="l">
              <a:spcBef>
                <a:spcPts val="360"/>
              </a:spcBef>
              <a:spcAft>
                <a:spcPts val="0"/>
              </a:spcAft>
              <a:buClr>
                <a:srgbClr val="FFFFFF"/>
              </a:buClr>
              <a:buSzPts val="2000"/>
              <a:buChar char="•"/>
            </a:pPr>
            <a:r>
              <a:rPr lang="en-GB" sz="2000">
                <a:solidFill>
                  <a:srgbClr val="FFFFFF"/>
                </a:solidFill>
              </a:rPr>
              <a:t>To describe what is meant by </a:t>
            </a:r>
            <a:r>
              <a:rPr b="1" lang="en-GB" sz="2000">
                <a:solidFill>
                  <a:srgbClr val="000000"/>
                </a:solidFill>
                <a:highlight>
                  <a:srgbClr val="FFD966"/>
                </a:highlight>
              </a:rPr>
              <a:t>biorhythms</a:t>
            </a:r>
            <a:r>
              <a:rPr lang="en-GB" sz="2000">
                <a:solidFill>
                  <a:srgbClr val="FFFFFF"/>
                </a:solidFill>
              </a:rPr>
              <a:t>, focusing on</a:t>
            </a:r>
            <a:r>
              <a:rPr lang="en-GB" sz="2000">
                <a:solidFill>
                  <a:srgbClr val="FFFFFF"/>
                </a:solidFill>
              </a:rPr>
              <a:t> </a:t>
            </a:r>
            <a:r>
              <a:rPr b="1" lang="en-GB" sz="2000">
                <a:solidFill>
                  <a:srgbClr val="000000"/>
                </a:solidFill>
                <a:highlight>
                  <a:srgbClr val="FFD966"/>
                </a:highlight>
              </a:rPr>
              <a:t>circadian rhythms</a:t>
            </a:r>
            <a:endParaRPr b="1" sz="2000">
              <a:solidFill>
                <a:srgbClr val="000000"/>
              </a:solidFill>
              <a:highlight>
                <a:srgbClr val="FFD966"/>
              </a:highlight>
            </a:endParaRPr>
          </a:p>
          <a:p>
            <a:pPr indent="-355600" lvl="0" marL="457200" rtl="0" algn="l">
              <a:spcBef>
                <a:spcPts val="0"/>
              </a:spcBef>
              <a:spcAft>
                <a:spcPts val="0"/>
              </a:spcAft>
              <a:buClr>
                <a:srgbClr val="FFFFFF"/>
              </a:buClr>
              <a:buSzPts val="2000"/>
              <a:buChar char="•"/>
            </a:pPr>
            <a:r>
              <a:rPr lang="en-GB" sz="2000">
                <a:solidFill>
                  <a:srgbClr val="FFFFFF"/>
                </a:solidFill>
              </a:rPr>
              <a:t>To describe what is meant by </a:t>
            </a:r>
            <a:r>
              <a:rPr b="1" lang="en-GB" sz="2000">
                <a:solidFill>
                  <a:srgbClr val="000000"/>
                </a:solidFill>
                <a:highlight>
                  <a:srgbClr val="00FF00"/>
                </a:highlight>
              </a:rPr>
              <a:t>internal </a:t>
            </a:r>
            <a:r>
              <a:rPr b="1" lang="en-GB" sz="2000">
                <a:solidFill>
                  <a:srgbClr val="000000"/>
                </a:solidFill>
                <a:highlight>
                  <a:srgbClr val="00FF00"/>
                </a:highlight>
              </a:rPr>
              <a:t>influences on sleep</a:t>
            </a:r>
            <a:r>
              <a:rPr lang="en-GB" sz="2000">
                <a:solidFill>
                  <a:srgbClr val="FFFFFF"/>
                </a:solidFill>
              </a:rPr>
              <a:t>, with </a:t>
            </a:r>
            <a:r>
              <a:rPr lang="en-GB" sz="2000">
                <a:solidFill>
                  <a:srgbClr val="FFFFFF"/>
                </a:solidFill>
              </a:rPr>
              <a:t>reference</a:t>
            </a:r>
            <a:r>
              <a:rPr lang="en-GB" sz="2000">
                <a:solidFill>
                  <a:srgbClr val="FFFFFF"/>
                </a:solidFill>
              </a:rPr>
              <a:t> to </a:t>
            </a:r>
            <a:r>
              <a:rPr lang="en-GB" sz="2000">
                <a:solidFill>
                  <a:srgbClr val="000000"/>
                </a:solidFill>
                <a:highlight>
                  <a:srgbClr val="00FF00"/>
                </a:highlight>
              </a:rPr>
              <a:t>endogenous pacemakers</a:t>
            </a:r>
            <a:r>
              <a:rPr lang="en-GB" sz="2000">
                <a:solidFill>
                  <a:srgbClr val="FFFFFF"/>
                </a:solidFill>
              </a:rPr>
              <a:t> and the </a:t>
            </a:r>
            <a:r>
              <a:rPr b="1" lang="en-GB" sz="2000">
                <a:solidFill>
                  <a:srgbClr val="000000"/>
                </a:solidFill>
                <a:highlight>
                  <a:srgbClr val="00FF00"/>
                </a:highlight>
              </a:rPr>
              <a:t>supra-chiasmatic nucleus</a:t>
            </a:r>
            <a:r>
              <a:rPr lang="en-GB" sz="2000">
                <a:solidFill>
                  <a:srgbClr val="FFFFFF"/>
                </a:solidFill>
              </a:rPr>
              <a:t>.</a:t>
            </a:r>
            <a:endParaRPr sz="2000">
              <a:solidFill>
                <a:srgbClr val="FFFFFF"/>
              </a:solidFill>
            </a:endParaRPr>
          </a:p>
          <a:p>
            <a:pPr indent="-355600" lvl="0" marL="457200" rtl="0" algn="l">
              <a:spcBef>
                <a:spcPts val="0"/>
              </a:spcBef>
              <a:spcAft>
                <a:spcPts val="0"/>
              </a:spcAft>
              <a:buClr>
                <a:schemeClr val="lt1"/>
              </a:buClr>
              <a:buSzPts val="2000"/>
              <a:buChar char="•"/>
            </a:pPr>
            <a:r>
              <a:rPr lang="en-GB" sz="2000">
                <a:solidFill>
                  <a:schemeClr val="lt1"/>
                </a:solidFill>
              </a:rPr>
              <a:t>To discuss evidence to support internal influences;</a:t>
            </a:r>
            <a:endParaRPr sz="2000">
              <a:solidFill>
                <a:schemeClr val="lt1"/>
              </a:solidFill>
            </a:endParaRPr>
          </a:p>
          <a:p>
            <a:pPr indent="-355600" lvl="1" marL="914400" rtl="0" algn="l">
              <a:spcBef>
                <a:spcPts val="0"/>
              </a:spcBef>
              <a:spcAft>
                <a:spcPts val="0"/>
              </a:spcAft>
              <a:buClr>
                <a:srgbClr val="000000"/>
              </a:buClr>
              <a:buSzPts val="2000"/>
              <a:buChar char="–"/>
            </a:pPr>
            <a:r>
              <a:rPr lang="en-GB" sz="2000">
                <a:solidFill>
                  <a:srgbClr val="000000"/>
                </a:solidFill>
                <a:highlight>
                  <a:srgbClr val="00FF00"/>
                </a:highlight>
              </a:rPr>
              <a:t>Siffre, Aschoff and Wever, De Coursey, Ralph</a:t>
            </a:r>
            <a:endParaRPr sz="2000">
              <a:solidFill>
                <a:srgbClr val="000000"/>
              </a:solidFill>
              <a:highlight>
                <a:srgbClr val="00FF00"/>
              </a:highlight>
            </a:endParaRPr>
          </a:p>
          <a:p>
            <a:pPr indent="0" lvl="0" marL="914400" rtl="0" algn="l">
              <a:spcBef>
                <a:spcPts val="360"/>
              </a:spcBef>
              <a:spcAft>
                <a:spcPts val="0"/>
              </a:spcAft>
              <a:buNone/>
            </a:pPr>
            <a:r>
              <a:t/>
            </a:r>
            <a:endParaRPr sz="2000">
              <a:solidFill>
                <a:srgbClr val="000000"/>
              </a:solidFill>
              <a:highlight>
                <a:srgbClr val="00FF00"/>
              </a:highlight>
            </a:endParaRPr>
          </a:p>
          <a:p>
            <a:pPr indent="-355600" lvl="0" marL="457200" rtl="0" algn="l">
              <a:spcBef>
                <a:spcPts val="360"/>
              </a:spcBef>
              <a:spcAft>
                <a:spcPts val="0"/>
              </a:spcAft>
              <a:buClr>
                <a:srgbClr val="FFFFFF"/>
              </a:buClr>
              <a:buSzPts val="2000"/>
              <a:buChar char="•"/>
            </a:pPr>
            <a:r>
              <a:rPr lang="en-GB" sz="2000">
                <a:solidFill>
                  <a:schemeClr val="lt1"/>
                </a:solidFill>
              </a:rPr>
              <a:t>To describe what is meant by </a:t>
            </a:r>
            <a:r>
              <a:rPr b="1" lang="en-GB" sz="2000">
                <a:solidFill>
                  <a:srgbClr val="000000"/>
                </a:solidFill>
                <a:highlight>
                  <a:srgbClr val="FF00FF"/>
                </a:highlight>
              </a:rPr>
              <a:t>external influences on sleep</a:t>
            </a:r>
            <a:r>
              <a:rPr lang="en-GB" sz="2000">
                <a:solidFill>
                  <a:schemeClr val="lt1"/>
                </a:solidFill>
              </a:rPr>
              <a:t>, with reference to </a:t>
            </a:r>
            <a:r>
              <a:rPr b="1" lang="en-GB" sz="2000">
                <a:solidFill>
                  <a:srgbClr val="000000"/>
                </a:solidFill>
                <a:highlight>
                  <a:srgbClr val="FF00FF"/>
                </a:highlight>
              </a:rPr>
              <a:t>exogenous zeitgebers</a:t>
            </a:r>
            <a:r>
              <a:rPr lang="en-GB" sz="2000">
                <a:solidFill>
                  <a:srgbClr val="000000"/>
                </a:solidFill>
                <a:highlight>
                  <a:srgbClr val="FF00FF"/>
                </a:highlight>
              </a:rPr>
              <a:t> </a:t>
            </a:r>
            <a:r>
              <a:rPr lang="en-GB" sz="2000">
                <a:solidFill>
                  <a:srgbClr val="FFFFFF"/>
                </a:solidFill>
              </a:rPr>
              <a:t>such as </a:t>
            </a:r>
            <a:r>
              <a:rPr b="1" lang="en-GB" sz="2000">
                <a:solidFill>
                  <a:srgbClr val="000000"/>
                </a:solidFill>
                <a:highlight>
                  <a:srgbClr val="FF00FF"/>
                </a:highlight>
              </a:rPr>
              <a:t>light</a:t>
            </a:r>
            <a:endParaRPr sz="2000">
              <a:solidFill>
                <a:srgbClr val="FFFFFF"/>
              </a:solidFill>
            </a:endParaRPr>
          </a:p>
          <a:p>
            <a:pPr indent="-355600" lvl="0" marL="457200" rtl="0" algn="l">
              <a:spcBef>
                <a:spcPts val="0"/>
              </a:spcBef>
              <a:spcAft>
                <a:spcPts val="0"/>
              </a:spcAft>
              <a:buClr>
                <a:srgbClr val="FFFFFF"/>
              </a:buClr>
              <a:buSzPts val="2000"/>
              <a:buChar char="•"/>
            </a:pPr>
            <a:r>
              <a:rPr lang="en-GB" sz="2000">
                <a:solidFill>
                  <a:srgbClr val="FFFFFF"/>
                </a:solidFill>
              </a:rPr>
              <a:t>To discuss </a:t>
            </a:r>
            <a:r>
              <a:rPr lang="en-GB" sz="2000">
                <a:solidFill>
                  <a:srgbClr val="FFFFFF"/>
                </a:solidFill>
              </a:rPr>
              <a:t>evidence for and against the role of the exogenous zeitgebers, e.g. </a:t>
            </a:r>
            <a:r>
              <a:rPr lang="en-GB" sz="2000" u="sng">
                <a:solidFill>
                  <a:srgbClr val="000000"/>
                </a:solidFill>
                <a:highlight>
                  <a:srgbClr val="00FFFF"/>
                </a:highlight>
              </a:rPr>
              <a:t>Campbell and Murphy</a:t>
            </a:r>
            <a:r>
              <a:rPr lang="en-GB" sz="2000">
                <a:solidFill>
                  <a:srgbClr val="000000"/>
                </a:solidFill>
                <a:highlight>
                  <a:srgbClr val="00FFFF"/>
                </a:highlight>
              </a:rPr>
              <a:t> (for), </a:t>
            </a:r>
            <a:r>
              <a:rPr lang="en-GB" sz="2000" u="sng">
                <a:solidFill>
                  <a:srgbClr val="000000"/>
                </a:solidFill>
                <a:highlight>
                  <a:srgbClr val="00FFFF"/>
                </a:highlight>
              </a:rPr>
              <a:t>Folkhard </a:t>
            </a:r>
            <a:r>
              <a:rPr lang="en-GB" sz="2000">
                <a:solidFill>
                  <a:srgbClr val="000000"/>
                </a:solidFill>
                <a:highlight>
                  <a:srgbClr val="00FFFF"/>
                </a:highlight>
              </a:rPr>
              <a:t>(against)</a:t>
            </a:r>
            <a:endParaRPr sz="2000">
              <a:solidFill>
                <a:srgbClr val="000000"/>
              </a:solidFill>
              <a:highlight>
                <a:srgbClr val="00FFFF"/>
              </a:highlight>
            </a:endParaRPr>
          </a:p>
          <a:p>
            <a:pPr indent="-355600" lvl="0" marL="457200" rtl="0" algn="l">
              <a:spcBef>
                <a:spcPts val="0"/>
              </a:spcBef>
              <a:spcAft>
                <a:spcPts val="0"/>
              </a:spcAft>
              <a:buClr>
                <a:srgbClr val="FFFFFF"/>
              </a:buClr>
              <a:buSzPts val="2000"/>
              <a:buChar char="•"/>
            </a:pPr>
            <a:r>
              <a:rPr lang="en-GB" sz="2000">
                <a:solidFill>
                  <a:srgbClr val="FFFFFF"/>
                </a:solidFill>
              </a:rPr>
              <a:t>To discuss </a:t>
            </a:r>
            <a:r>
              <a:rPr lang="en-GB" sz="2000">
                <a:solidFill>
                  <a:srgbClr val="000000"/>
                </a:solidFill>
                <a:highlight>
                  <a:srgbClr val="B4A7D6"/>
                </a:highlight>
              </a:rPr>
              <a:t>individual differences</a:t>
            </a:r>
            <a:r>
              <a:rPr lang="en-GB" sz="2000">
                <a:solidFill>
                  <a:srgbClr val="FFFFFF"/>
                </a:solidFill>
              </a:rPr>
              <a:t> in circadian rhythms (e.g. </a:t>
            </a:r>
            <a:r>
              <a:rPr lang="en-GB" sz="2000" u="sng">
                <a:solidFill>
                  <a:srgbClr val="000000"/>
                </a:solidFill>
                <a:highlight>
                  <a:srgbClr val="B4A7D6"/>
                </a:highlight>
              </a:rPr>
              <a:t>Duffy, Ralph</a:t>
            </a:r>
            <a:r>
              <a:rPr lang="en-GB" sz="2000">
                <a:solidFill>
                  <a:srgbClr val="FFFFFF"/>
                </a:solidFill>
              </a:rPr>
              <a:t>)</a:t>
            </a:r>
            <a:endParaRPr sz="2000">
              <a:solidFill>
                <a:srgbClr val="FFFFFF"/>
              </a:solidFill>
            </a:endParaRPr>
          </a:p>
          <a:p>
            <a:pPr indent="0" lvl="0" marL="0" rtl="0" algn="l">
              <a:spcBef>
                <a:spcPts val="360"/>
              </a:spcBef>
              <a:spcAft>
                <a:spcPts val="0"/>
              </a:spcAft>
              <a:buNone/>
            </a:pPr>
            <a:r>
              <a:t/>
            </a:r>
            <a:endParaRPr sz="2200">
              <a:solidFill>
                <a:schemeClr val="lt1"/>
              </a:solidFill>
            </a:endParaRPr>
          </a:p>
          <a:p>
            <a:pPr indent="0" lvl="0" marL="0" rtl="0" algn="l">
              <a:spcBef>
                <a:spcPts val="360"/>
              </a:spcBef>
              <a:spcAft>
                <a:spcPts val="0"/>
              </a:spcAft>
              <a:buNone/>
            </a:pPr>
            <a:r>
              <a:t/>
            </a:r>
            <a:endParaRPr b="1" sz="2400">
              <a:solidFill>
                <a:srgbClr val="FFFFFF"/>
              </a:solidFill>
            </a:endParaRPr>
          </a:p>
          <a:p>
            <a:pPr indent="0" lvl="0" marL="0" rtl="0" algn="l">
              <a:spcBef>
                <a:spcPts val="360"/>
              </a:spcBef>
              <a:spcAft>
                <a:spcPts val="0"/>
              </a:spcAft>
              <a:buNone/>
            </a:pPr>
            <a:r>
              <a:t/>
            </a:r>
            <a:endParaRPr sz="2400">
              <a:solidFill>
                <a:srgbClr val="FFFFFF"/>
              </a:solidFill>
            </a:endParaRPr>
          </a:p>
          <a:p>
            <a:pPr indent="0" lvl="0" marL="0" rtl="0" algn="l">
              <a:spcBef>
                <a:spcPts val="36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What is a </a:t>
            </a:r>
            <a:r>
              <a:rPr b="1" lang="en-GB">
                <a:solidFill>
                  <a:srgbClr val="000000"/>
                </a:solidFill>
                <a:highlight>
                  <a:srgbClr val="FFFF00"/>
                </a:highlight>
              </a:rPr>
              <a:t>biorhythm</a:t>
            </a:r>
            <a:r>
              <a:rPr b="1" lang="en-GB">
                <a:solidFill>
                  <a:srgbClr val="FFFFFF"/>
                </a:solidFill>
              </a:rPr>
              <a:t>?</a:t>
            </a:r>
            <a:endParaRPr b="1">
              <a:solidFill>
                <a:srgbClr val="FFFFFF"/>
              </a:solidFill>
            </a:endParaRPr>
          </a:p>
        </p:txBody>
      </p:sp>
      <p:pic>
        <p:nvPicPr>
          <p:cNvPr id="143" name="Google Shape;143;p2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44" name="Google Shape;144;p2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27"/>
          <p:cNvPicPr preferRelativeResize="0"/>
          <p:nvPr/>
        </p:nvPicPr>
        <p:blipFill>
          <a:blip r:embed="rId6">
            <a:alphaModFix/>
          </a:blip>
          <a:stretch>
            <a:fillRect/>
          </a:stretch>
        </p:blipFill>
        <p:spPr>
          <a:xfrm>
            <a:off x="457188" y="1625038"/>
            <a:ext cx="2238375" cy="1609725"/>
          </a:xfrm>
          <a:prstGeom prst="rect">
            <a:avLst/>
          </a:prstGeom>
          <a:noFill/>
          <a:ln>
            <a:noFill/>
          </a:ln>
        </p:spPr>
      </p:pic>
      <p:pic>
        <p:nvPicPr>
          <p:cNvPr id="146" name="Google Shape;146;p27"/>
          <p:cNvPicPr preferRelativeResize="0"/>
          <p:nvPr/>
        </p:nvPicPr>
        <p:blipFill>
          <a:blip r:embed="rId7">
            <a:alphaModFix/>
          </a:blip>
          <a:stretch>
            <a:fillRect/>
          </a:stretch>
        </p:blipFill>
        <p:spPr>
          <a:xfrm>
            <a:off x="2902225" y="3184600"/>
            <a:ext cx="1504950" cy="1485900"/>
          </a:xfrm>
          <a:prstGeom prst="rect">
            <a:avLst/>
          </a:prstGeom>
          <a:noFill/>
          <a:ln>
            <a:noFill/>
          </a:ln>
        </p:spPr>
      </p:pic>
      <p:pic>
        <p:nvPicPr>
          <p:cNvPr id="147" name="Google Shape;147;p27"/>
          <p:cNvPicPr preferRelativeResize="0"/>
          <p:nvPr/>
        </p:nvPicPr>
        <p:blipFill>
          <a:blip r:embed="rId8">
            <a:alphaModFix/>
          </a:blip>
          <a:stretch>
            <a:fillRect/>
          </a:stretch>
        </p:blipFill>
        <p:spPr>
          <a:xfrm rot="290653">
            <a:off x="2236951" y="1063375"/>
            <a:ext cx="1142550" cy="1205675"/>
          </a:xfrm>
          <a:prstGeom prst="rect">
            <a:avLst/>
          </a:prstGeom>
          <a:noFill/>
          <a:ln>
            <a:noFill/>
          </a:ln>
        </p:spPr>
      </p:pic>
      <p:pic>
        <p:nvPicPr>
          <p:cNvPr id="148" name="Google Shape;148;p27"/>
          <p:cNvPicPr preferRelativeResize="0"/>
          <p:nvPr/>
        </p:nvPicPr>
        <p:blipFill>
          <a:blip r:embed="rId9">
            <a:alphaModFix/>
          </a:blip>
          <a:stretch>
            <a:fillRect/>
          </a:stretch>
        </p:blipFill>
        <p:spPr>
          <a:xfrm rot="1084829">
            <a:off x="7468725" y="1154437"/>
            <a:ext cx="1015524" cy="1746925"/>
          </a:xfrm>
          <a:prstGeom prst="rect">
            <a:avLst/>
          </a:prstGeom>
          <a:noFill/>
          <a:ln>
            <a:noFill/>
          </a:ln>
        </p:spPr>
      </p:pic>
      <p:pic>
        <p:nvPicPr>
          <p:cNvPr id="149" name="Google Shape;149;p27"/>
          <p:cNvPicPr preferRelativeResize="0"/>
          <p:nvPr/>
        </p:nvPicPr>
        <p:blipFill>
          <a:blip r:embed="rId10">
            <a:alphaModFix/>
          </a:blip>
          <a:stretch>
            <a:fillRect/>
          </a:stretch>
        </p:blipFill>
        <p:spPr>
          <a:xfrm>
            <a:off x="5976890" y="2504475"/>
            <a:ext cx="1642150" cy="2166024"/>
          </a:xfrm>
          <a:prstGeom prst="rect">
            <a:avLst/>
          </a:prstGeom>
          <a:noFill/>
          <a:ln>
            <a:noFill/>
          </a:ln>
        </p:spPr>
      </p:pic>
      <p:pic>
        <p:nvPicPr>
          <p:cNvPr id="150" name="Google Shape;150;p27"/>
          <p:cNvPicPr preferRelativeResize="0"/>
          <p:nvPr/>
        </p:nvPicPr>
        <p:blipFill>
          <a:blip r:embed="rId11">
            <a:alphaModFix/>
          </a:blip>
          <a:stretch>
            <a:fillRect/>
          </a:stretch>
        </p:blipFill>
        <p:spPr>
          <a:xfrm>
            <a:off x="3649906" y="1063375"/>
            <a:ext cx="2734356" cy="1929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solidFill>
                  <a:srgbClr val="FFFFFF"/>
                </a:solidFill>
              </a:rPr>
              <a:t>A biorhythm is...</a:t>
            </a:r>
            <a:endParaRPr>
              <a:solidFill>
                <a:srgbClr val="FFFFFF"/>
              </a:solidFill>
            </a:endParaRPr>
          </a:p>
        </p:txBody>
      </p:sp>
      <p:sp>
        <p:nvSpPr>
          <p:cNvPr id="156" name="Google Shape;156;p28"/>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a:solidFill>
                  <a:srgbClr val="FFFFFF"/>
                </a:solidFill>
              </a:rPr>
              <a:t>A distinct </a:t>
            </a:r>
            <a:r>
              <a:rPr lang="en-GB">
                <a:solidFill>
                  <a:srgbClr val="000000"/>
                </a:solidFill>
                <a:highlight>
                  <a:srgbClr val="FFFF00"/>
                </a:highlight>
              </a:rPr>
              <a:t>P</a:t>
            </a:r>
            <a:r>
              <a:rPr lang="en-GB">
                <a:solidFill>
                  <a:srgbClr val="FFFFFF"/>
                </a:solidFill>
              </a:rPr>
              <a:t>……………….. of </a:t>
            </a:r>
            <a:r>
              <a:rPr lang="en-GB">
                <a:solidFill>
                  <a:srgbClr val="000000"/>
                </a:solidFill>
                <a:highlight>
                  <a:srgbClr val="FFFF00"/>
                </a:highlight>
              </a:rPr>
              <a:t>C</a:t>
            </a:r>
            <a:r>
              <a:rPr lang="en-GB">
                <a:solidFill>
                  <a:srgbClr val="FFFFFF"/>
                </a:solidFill>
              </a:rPr>
              <a:t>………………. in bodily activity that conforms to a </a:t>
            </a:r>
            <a:r>
              <a:rPr lang="en-GB">
                <a:solidFill>
                  <a:srgbClr val="000000"/>
                </a:solidFill>
                <a:highlight>
                  <a:srgbClr val="FFFF00"/>
                </a:highlight>
              </a:rPr>
              <a:t>C</a:t>
            </a:r>
            <a:r>
              <a:rPr lang="en-GB">
                <a:solidFill>
                  <a:srgbClr val="FFFFFF"/>
                </a:solidFill>
              </a:rPr>
              <a:t>……………. </a:t>
            </a:r>
            <a:r>
              <a:rPr lang="en-GB">
                <a:solidFill>
                  <a:srgbClr val="000000"/>
                </a:solidFill>
                <a:highlight>
                  <a:srgbClr val="FFFF00"/>
                </a:highlight>
              </a:rPr>
              <a:t>T</a:t>
            </a:r>
            <a:r>
              <a:rPr lang="en-GB">
                <a:solidFill>
                  <a:srgbClr val="FFFFFF"/>
                </a:solidFill>
              </a:rPr>
              <a:t>……….. period. </a:t>
            </a:r>
            <a:endParaRPr>
              <a:solidFill>
                <a:srgbClr val="FFFFFF"/>
              </a:solidFill>
            </a:endParaRPr>
          </a:p>
          <a:p>
            <a:pPr indent="0" lvl="0" marL="0" rtl="0" algn="ctr">
              <a:spcBef>
                <a:spcPts val="360"/>
              </a:spcBef>
              <a:spcAft>
                <a:spcPts val="0"/>
              </a:spcAft>
              <a:buNone/>
            </a:pPr>
            <a:r>
              <a:t/>
            </a:r>
            <a:endParaRPr>
              <a:solidFill>
                <a:srgbClr val="FFFFFF"/>
              </a:solidFill>
            </a:endParaRPr>
          </a:p>
        </p:txBody>
      </p:sp>
      <p:pic>
        <p:nvPicPr>
          <p:cNvPr id="157" name="Google Shape;157;p28"/>
          <p:cNvPicPr preferRelativeResize="0"/>
          <p:nvPr/>
        </p:nvPicPr>
        <p:blipFill>
          <a:blip r:embed="rId3">
            <a:alphaModFix/>
          </a:blip>
          <a:stretch>
            <a:fillRect/>
          </a:stretch>
        </p:blipFill>
        <p:spPr>
          <a:xfrm rot="-405519">
            <a:off x="365212" y="3047413"/>
            <a:ext cx="2409825" cy="1714500"/>
          </a:xfrm>
          <a:prstGeom prst="rect">
            <a:avLst/>
          </a:prstGeom>
          <a:noFill/>
          <a:ln>
            <a:noFill/>
          </a:ln>
        </p:spPr>
      </p:pic>
      <p:pic>
        <p:nvPicPr>
          <p:cNvPr id="158" name="Google Shape;158;p28"/>
          <p:cNvPicPr preferRelativeResize="0"/>
          <p:nvPr/>
        </p:nvPicPr>
        <p:blipFill>
          <a:blip r:embed="rId4">
            <a:alphaModFix/>
          </a:blip>
          <a:stretch>
            <a:fillRect/>
          </a:stretch>
        </p:blipFill>
        <p:spPr>
          <a:xfrm>
            <a:off x="2935138" y="3080738"/>
            <a:ext cx="2419350" cy="1647825"/>
          </a:xfrm>
          <a:prstGeom prst="rect">
            <a:avLst/>
          </a:prstGeom>
          <a:noFill/>
          <a:ln>
            <a:noFill/>
          </a:ln>
        </p:spPr>
      </p:pic>
      <p:pic>
        <p:nvPicPr>
          <p:cNvPr id="159" name="Google Shape;159;p28"/>
          <p:cNvPicPr preferRelativeResize="0"/>
          <p:nvPr/>
        </p:nvPicPr>
        <p:blipFill>
          <a:blip r:embed="rId5">
            <a:alphaModFix/>
          </a:blip>
          <a:stretch>
            <a:fillRect/>
          </a:stretch>
        </p:blipFill>
        <p:spPr>
          <a:xfrm rot="484043">
            <a:off x="5461488" y="2785775"/>
            <a:ext cx="1609725" cy="1638300"/>
          </a:xfrm>
          <a:prstGeom prst="rect">
            <a:avLst/>
          </a:prstGeom>
          <a:noFill/>
          <a:ln>
            <a:noFill/>
          </a:ln>
        </p:spPr>
      </p:pic>
      <p:pic>
        <p:nvPicPr>
          <p:cNvPr id="160" name="Google Shape;160;p28"/>
          <p:cNvPicPr preferRelativeResize="0"/>
          <p:nvPr/>
        </p:nvPicPr>
        <p:blipFill>
          <a:blip r:embed="rId6">
            <a:alphaModFix/>
          </a:blip>
          <a:stretch>
            <a:fillRect/>
          </a:stretch>
        </p:blipFill>
        <p:spPr>
          <a:xfrm>
            <a:off x="6928188" y="3321775"/>
            <a:ext cx="1647825" cy="1619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164" name="Shape 164"/>
        <p:cNvGrpSpPr/>
        <p:nvPr/>
      </p:nvGrpSpPr>
      <p:grpSpPr>
        <a:xfrm>
          <a:off x="0" y="0"/>
          <a:ext cx="0" cy="0"/>
          <a:chOff x="0" y="0"/>
          <a:chExt cx="0" cy="0"/>
        </a:xfrm>
      </p:grpSpPr>
      <p:sp>
        <p:nvSpPr>
          <p:cNvPr id="165" name="Google Shape;165;p2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 name="Google Shape;166;p2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167" name="Google Shape;167;p2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168" name="Google Shape;168;p2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300">
                <a:solidFill>
                  <a:srgbClr val="0A3534"/>
                </a:solidFill>
                <a:latin typeface="Proxima Nova Semibold"/>
                <a:ea typeface="Proxima Nova Semibold"/>
                <a:cs typeface="Proxima Nova Semibold"/>
                <a:sym typeface="Proxima Nova Semibold"/>
              </a:rPr>
              <a:t>Plants do not have biorhythms</a:t>
            </a:r>
            <a:endParaRPr sz="3300"/>
          </a:p>
        </p:txBody>
      </p:sp>
      <p:sp>
        <p:nvSpPr>
          <p:cNvPr id="169" name="Google Shape;169;p2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170" name="Google Shape;170;p2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171" name="Google Shape;171;p2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172" name="Google Shape;172;p2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0"/>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360"/>
              </a:spcBef>
              <a:spcAft>
                <a:spcPts val="0"/>
              </a:spcAft>
              <a:buClr>
                <a:schemeClr val="dk1"/>
              </a:buClr>
              <a:buSzPts val="1100"/>
              <a:buFont typeface="Arial"/>
              <a:buNone/>
            </a:pPr>
            <a:r>
              <a:rPr lang="en-GB">
                <a:solidFill>
                  <a:srgbClr val="FFFFFF"/>
                </a:solidFill>
              </a:rPr>
              <a:t>Linné's </a:t>
            </a:r>
            <a:r>
              <a:rPr b="1" lang="en-GB">
                <a:solidFill>
                  <a:srgbClr val="FFFFFF"/>
                </a:solidFill>
                <a:highlight>
                  <a:srgbClr val="B4A7D6"/>
                </a:highlight>
              </a:rPr>
              <a:t>floral clock</a:t>
            </a:r>
            <a:endParaRPr>
              <a:highlight>
                <a:srgbClr val="B4A7D6"/>
              </a:highlight>
            </a:endParaRPr>
          </a:p>
        </p:txBody>
      </p:sp>
      <p:sp>
        <p:nvSpPr>
          <p:cNvPr id="178" name="Google Shape;178;p30"/>
          <p:cNvSpPr txBox="1"/>
          <p:nvPr>
            <p:ph idx="1" type="body"/>
          </p:nvPr>
        </p:nvSpPr>
        <p:spPr>
          <a:xfrm>
            <a:off x="457200" y="1200150"/>
            <a:ext cx="3530700" cy="3394500"/>
          </a:xfrm>
          <a:prstGeom prst="rect">
            <a:avLst/>
          </a:prstGeom>
        </p:spPr>
        <p:txBody>
          <a:bodyPr anchorCtr="0" anchor="t" bIns="45700" lIns="91425" spcFirstLastPara="1" rIns="91425" wrap="square" tIns="45700">
            <a:noAutofit/>
          </a:bodyPr>
          <a:lstStyle/>
          <a:p>
            <a:pPr indent="-381000" lvl="0" marL="457200" rtl="0" algn="l">
              <a:spcBef>
                <a:spcPts val="36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In </a:t>
            </a:r>
            <a:r>
              <a:rPr b="1" lang="en-GB" sz="2400">
                <a:solidFill>
                  <a:srgbClr val="FFFFFF"/>
                </a:solidFill>
                <a:latin typeface="Roboto"/>
                <a:ea typeface="Roboto"/>
                <a:cs typeface="Roboto"/>
                <a:sym typeface="Roboto"/>
              </a:rPr>
              <a:t>flowering</a:t>
            </a:r>
            <a:r>
              <a:rPr lang="en-GB" sz="2400">
                <a:solidFill>
                  <a:srgbClr val="FFFFFF"/>
                </a:solidFill>
                <a:latin typeface="Roboto"/>
                <a:ea typeface="Roboto"/>
                <a:cs typeface="Roboto"/>
                <a:sym typeface="Roboto"/>
              </a:rPr>
              <a:t> plants, many </a:t>
            </a:r>
            <a:r>
              <a:rPr b="1" lang="en-GB" sz="2400">
                <a:solidFill>
                  <a:srgbClr val="FFFFFF"/>
                </a:solidFill>
                <a:latin typeface="Roboto"/>
                <a:ea typeface="Roboto"/>
                <a:cs typeface="Roboto"/>
                <a:sym typeface="Roboto"/>
              </a:rPr>
              <a:t>flowers open</a:t>
            </a:r>
            <a:r>
              <a:rPr lang="en-GB" sz="2400">
                <a:solidFill>
                  <a:srgbClr val="FFFFFF"/>
                </a:solidFill>
                <a:latin typeface="Roboto"/>
                <a:ea typeface="Roboto"/>
                <a:cs typeface="Roboto"/>
                <a:sym typeface="Roboto"/>
              </a:rPr>
              <a:t> during the day and close at night</a:t>
            </a:r>
            <a:endParaRPr sz="2400">
              <a:solidFill>
                <a:srgbClr val="FFFFFF"/>
              </a:solidFill>
              <a:latin typeface="Roboto"/>
              <a:ea typeface="Roboto"/>
              <a:cs typeface="Roboto"/>
              <a:sym typeface="Roboto"/>
            </a:endParaRPr>
          </a:p>
          <a:p>
            <a:pPr indent="-381000" lvl="0" marL="457200" rtl="0" algn="l">
              <a:spcBef>
                <a:spcPts val="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exhibiting a 24-hour </a:t>
            </a:r>
            <a:r>
              <a:rPr b="1" lang="en-GB" sz="2400">
                <a:solidFill>
                  <a:srgbClr val="FFFFFF"/>
                </a:solidFill>
                <a:latin typeface="Roboto"/>
                <a:ea typeface="Roboto"/>
                <a:cs typeface="Roboto"/>
                <a:sym typeface="Roboto"/>
              </a:rPr>
              <a:t>circadian rhythm</a:t>
            </a:r>
            <a:endParaRPr sz="2400">
              <a:solidFill>
                <a:srgbClr val="FFFFFF"/>
              </a:solidFill>
              <a:latin typeface="Roboto"/>
              <a:ea typeface="Roboto"/>
              <a:cs typeface="Roboto"/>
              <a:sym typeface="Roboto"/>
            </a:endParaRPr>
          </a:p>
          <a:p>
            <a:pPr indent="-381000" lvl="0" marL="457200" rtl="0" algn="l">
              <a:spcBef>
                <a:spcPts val="0"/>
              </a:spcBef>
              <a:spcAft>
                <a:spcPts val="0"/>
              </a:spcAft>
              <a:buClr>
                <a:srgbClr val="FFFFFF"/>
              </a:buClr>
              <a:buSzPts val="2400"/>
              <a:buFont typeface="Roboto"/>
              <a:buChar char="•"/>
            </a:pPr>
            <a:r>
              <a:rPr lang="en-GB" sz="2400">
                <a:solidFill>
                  <a:srgbClr val="FFFFFF"/>
                </a:solidFill>
                <a:latin typeface="Roboto"/>
                <a:ea typeface="Roboto"/>
                <a:cs typeface="Roboto"/>
                <a:sym typeface="Roboto"/>
              </a:rPr>
              <a:t>known as Linné's </a:t>
            </a:r>
            <a:r>
              <a:rPr b="1" lang="en-GB" sz="2400">
                <a:solidFill>
                  <a:srgbClr val="FFFFFF"/>
                </a:solidFill>
                <a:latin typeface="Roboto"/>
                <a:ea typeface="Roboto"/>
                <a:cs typeface="Roboto"/>
                <a:sym typeface="Roboto"/>
              </a:rPr>
              <a:t>floral clock</a:t>
            </a:r>
            <a:endParaRPr sz="4400">
              <a:solidFill>
                <a:srgbClr val="FFFFFF"/>
              </a:solidFill>
            </a:endParaRPr>
          </a:p>
        </p:txBody>
      </p:sp>
      <p:pic>
        <p:nvPicPr>
          <p:cNvPr id="179" name="Google Shape;179;p30"/>
          <p:cNvPicPr preferRelativeResize="0"/>
          <p:nvPr/>
        </p:nvPicPr>
        <p:blipFill>
          <a:blip r:embed="rId3">
            <a:alphaModFix/>
          </a:blip>
          <a:stretch>
            <a:fillRect/>
          </a:stretch>
        </p:blipFill>
        <p:spPr>
          <a:xfrm rot="176243">
            <a:off x="6657025" y="331429"/>
            <a:ext cx="2097375" cy="1752621"/>
          </a:xfrm>
          <a:prstGeom prst="rect">
            <a:avLst/>
          </a:prstGeom>
          <a:noFill/>
          <a:ln>
            <a:noFill/>
          </a:ln>
        </p:spPr>
      </p:pic>
      <p:pic>
        <p:nvPicPr>
          <p:cNvPr id="180" name="Google Shape;180;p30"/>
          <p:cNvPicPr preferRelativeResize="0"/>
          <p:nvPr/>
        </p:nvPicPr>
        <p:blipFill>
          <a:blip r:embed="rId4">
            <a:alphaModFix/>
          </a:blip>
          <a:stretch>
            <a:fillRect/>
          </a:stretch>
        </p:blipFill>
        <p:spPr>
          <a:xfrm rot="266202">
            <a:off x="3908325" y="2196275"/>
            <a:ext cx="4692750" cy="2398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457200" y="342750"/>
            <a:ext cx="70452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FFFFFF"/>
                </a:solidFill>
              </a:rPr>
              <a:t>What governs these biorhythms?</a:t>
            </a:r>
            <a:endParaRPr b="1">
              <a:solidFill>
                <a:srgbClr val="FFFFFF"/>
              </a:solidFill>
            </a:endParaRPr>
          </a:p>
        </p:txBody>
      </p:sp>
      <p:pic>
        <p:nvPicPr>
          <p:cNvPr id="186" name="Google Shape;186;p3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87" name="Google Shape;187;p3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8" name="Google Shape;188;p31"/>
          <p:cNvPicPr preferRelativeResize="0"/>
          <p:nvPr/>
        </p:nvPicPr>
        <p:blipFill>
          <a:blip r:embed="rId6">
            <a:alphaModFix/>
          </a:blip>
          <a:stretch>
            <a:fillRect/>
          </a:stretch>
        </p:blipFill>
        <p:spPr>
          <a:xfrm rot="-447428">
            <a:off x="785271" y="1717600"/>
            <a:ext cx="3317074" cy="2413675"/>
          </a:xfrm>
          <a:prstGeom prst="rect">
            <a:avLst/>
          </a:prstGeom>
          <a:noFill/>
          <a:ln>
            <a:noFill/>
          </a:ln>
        </p:spPr>
      </p:pic>
      <p:pic>
        <p:nvPicPr>
          <p:cNvPr id="189" name="Google Shape;189;p31"/>
          <p:cNvPicPr preferRelativeResize="0"/>
          <p:nvPr/>
        </p:nvPicPr>
        <p:blipFill>
          <a:blip r:embed="rId7">
            <a:alphaModFix/>
          </a:blip>
          <a:stretch>
            <a:fillRect/>
          </a:stretch>
        </p:blipFill>
        <p:spPr>
          <a:xfrm rot="176734">
            <a:off x="4987350" y="1402748"/>
            <a:ext cx="2721305" cy="2823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2"/>
          <p:cNvSpPr txBox="1"/>
          <p:nvPr>
            <p:ph type="title"/>
          </p:nvPr>
        </p:nvSpPr>
        <p:spPr>
          <a:xfrm>
            <a:off x="225475" y="330250"/>
            <a:ext cx="54135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What are the correct words for the internal and external </a:t>
            </a:r>
            <a:r>
              <a:rPr lang="en-GB" sz="2900">
                <a:solidFill>
                  <a:srgbClr val="FFFFFF"/>
                </a:solidFill>
              </a:rPr>
              <a:t>influences</a:t>
            </a:r>
            <a:r>
              <a:rPr lang="en-GB" sz="2900">
                <a:solidFill>
                  <a:srgbClr val="FFFFFF"/>
                </a:solidFill>
              </a:rPr>
              <a:t> on our biorhythms?</a:t>
            </a:r>
            <a:endParaRPr sz="2900">
              <a:solidFill>
                <a:srgbClr val="FFFFFF"/>
              </a:solidFill>
            </a:endParaRPr>
          </a:p>
        </p:txBody>
      </p:sp>
      <p:sp>
        <p:nvSpPr>
          <p:cNvPr id="195" name="Google Shape;195;p32"/>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En……………… P……………...</a:t>
            </a:r>
            <a:endParaRPr>
              <a:solidFill>
                <a:srgbClr val="FFFFFF"/>
              </a:solidFill>
            </a:endParaRPr>
          </a:p>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Clr>
                <a:schemeClr val="dk1"/>
              </a:buClr>
              <a:buSzPts val="1100"/>
              <a:buFont typeface="Arial"/>
              <a:buNone/>
            </a:pPr>
            <a:r>
              <a:rPr lang="en-GB">
                <a:solidFill>
                  <a:srgbClr val="FFFFFF"/>
                </a:solidFill>
              </a:rPr>
              <a:t>Ex……………… Z………………..</a:t>
            </a:r>
            <a:endParaRPr>
              <a:solidFill>
                <a:srgbClr val="FFFFFF"/>
              </a:solidFill>
            </a:endParaRPr>
          </a:p>
        </p:txBody>
      </p:sp>
      <p:pic>
        <p:nvPicPr>
          <p:cNvPr id="196" name="Google Shape;196;p32"/>
          <p:cNvPicPr preferRelativeResize="0"/>
          <p:nvPr/>
        </p:nvPicPr>
        <p:blipFill>
          <a:blip r:embed="rId3">
            <a:alphaModFix/>
          </a:blip>
          <a:stretch>
            <a:fillRect/>
          </a:stretch>
        </p:blipFill>
        <p:spPr>
          <a:xfrm rot="263375">
            <a:off x="6333143" y="648518"/>
            <a:ext cx="2581690" cy="1777016"/>
          </a:xfrm>
          <a:prstGeom prst="rect">
            <a:avLst/>
          </a:prstGeom>
          <a:noFill/>
          <a:ln>
            <a:noFill/>
          </a:ln>
        </p:spPr>
      </p:pic>
      <p:pic>
        <p:nvPicPr>
          <p:cNvPr id="197" name="Google Shape;197;p3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98" name="Google Shape;198;p3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32"/>
          <p:cNvPicPr preferRelativeResize="0"/>
          <p:nvPr/>
        </p:nvPicPr>
        <p:blipFill>
          <a:blip r:embed="rId7">
            <a:alphaModFix/>
          </a:blip>
          <a:stretch>
            <a:fillRect/>
          </a:stretch>
        </p:blipFill>
        <p:spPr>
          <a:xfrm>
            <a:off x="5765725" y="2764636"/>
            <a:ext cx="2710125" cy="152928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3"/>
          <p:cNvSpPr txBox="1"/>
          <p:nvPr>
            <p:ph type="title"/>
          </p:nvPr>
        </p:nvSpPr>
        <p:spPr>
          <a:xfrm>
            <a:off x="225475" y="330250"/>
            <a:ext cx="54135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many times in a 24 hour period</a:t>
            </a:r>
            <a:endParaRPr sz="2900">
              <a:solidFill>
                <a:srgbClr val="FFFFFF"/>
              </a:solidFill>
            </a:endParaRPr>
          </a:p>
        </p:txBody>
      </p:sp>
      <p:sp>
        <p:nvSpPr>
          <p:cNvPr id="205" name="Google Shape;205;p33"/>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a:t>
            </a:r>
            <a:endParaRPr>
              <a:solidFill>
                <a:srgbClr val="FFFFFF"/>
              </a:solidFill>
            </a:endParaRPr>
          </a:p>
        </p:txBody>
      </p:sp>
      <p:pic>
        <p:nvPicPr>
          <p:cNvPr id="206" name="Google Shape;206;p3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07" name="Google Shape;207;p3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33"/>
          <p:cNvPicPr preferRelativeResize="0"/>
          <p:nvPr/>
        </p:nvPicPr>
        <p:blipFill>
          <a:blip r:embed="rId6">
            <a:alphaModFix/>
          </a:blip>
          <a:stretch>
            <a:fillRect/>
          </a:stretch>
        </p:blipFill>
        <p:spPr>
          <a:xfrm>
            <a:off x="5066150" y="1980100"/>
            <a:ext cx="3704000" cy="2372450"/>
          </a:xfrm>
          <a:prstGeom prst="rect">
            <a:avLst/>
          </a:prstGeom>
          <a:noFill/>
          <a:ln>
            <a:noFill/>
          </a:ln>
        </p:spPr>
      </p:pic>
      <p:pic>
        <p:nvPicPr>
          <p:cNvPr id="209" name="Google Shape;209;p33"/>
          <p:cNvPicPr preferRelativeResize="0"/>
          <p:nvPr/>
        </p:nvPicPr>
        <p:blipFill>
          <a:blip r:embed="rId7">
            <a:alphaModFix/>
          </a:blip>
          <a:stretch>
            <a:fillRect/>
          </a:stretch>
        </p:blipFill>
        <p:spPr>
          <a:xfrm flipH="1">
            <a:off x="326225" y="2449050"/>
            <a:ext cx="1585625" cy="1681400"/>
          </a:xfrm>
          <a:prstGeom prst="rect">
            <a:avLst/>
          </a:prstGeom>
          <a:noFill/>
          <a:ln>
            <a:noFill/>
          </a:ln>
        </p:spPr>
      </p:pic>
      <p:pic>
        <p:nvPicPr>
          <p:cNvPr id="210" name="Google Shape;210;p33"/>
          <p:cNvPicPr preferRelativeResize="0"/>
          <p:nvPr/>
        </p:nvPicPr>
        <p:blipFill>
          <a:blip r:embed="rId8">
            <a:alphaModFix/>
          </a:blip>
          <a:stretch>
            <a:fillRect/>
          </a:stretch>
        </p:blipFill>
        <p:spPr>
          <a:xfrm>
            <a:off x="2228400" y="2484675"/>
            <a:ext cx="2144577" cy="1681400"/>
          </a:xfrm>
          <a:prstGeom prst="rect">
            <a:avLst/>
          </a:prstGeom>
          <a:noFill/>
          <a:ln>
            <a:noFill/>
          </a:ln>
        </p:spPr>
      </p:pic>
      <p:sp>
        <p:nvSpPr>
          <p:cNvPr id="211" name="Google Shape;211;p33"/>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t>The prefix U……. means more than once every 24 hours</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less frequently than once every 24 hours</a:t>
            </a:r>
            <a:endParaRPr sz="2900">
              <a:solidFill>
                <a:srgbClr val="FFFFFF"/>
              </a:solidFill>
            </a:endParaRPr>
          </a:p>
        </p:txBody>
      </p:sp>
      <p:sp>
        <p:nvSpPr>
          <p:cNvPr id="217" name="Google Shape;217;p34"/>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a:t>
            </a:r>
            <a:endParaRPr>
              <a:solidFill>
                <a:srgbClr val="FFFFFF"/>
              </a:solidFill>
            </a:endParaRPr>
          </a:p>
        </p:txBody>
      </p:sp>
      <p:pic>
        <p:nvPicPr>
          <p:cNvPr id="218" name="Google Shape;218;p34">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19" name="Google Shape;219;p3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4"/>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t>The prefix I……. means less than once in every 24 hours</a:t>
            </a:r>
            <a:endParaRPr sz="1800"/>
          </a:p>
        </p:txBody>
      </p:sp>
      <p:pic>
        <p:nvPicPr>
          <p:cNvPr id="221" name="Google Shape;221;p34"/>
          <p:cNvPicPr preferRelativeResize="0"/>
          <p:nvPr/>
        </p:nvPicPr>
        <p:blipFill>
          <a:blip r:embed="rId6">
            <a:alphaModFix/>
          </a:blip>
          <a:stretch>
            <a:fillRect/>
          </a:stretch>
        </p:blipFill>
        <p:spPr>
          <a:xfrm>
            <a:off x="2216000" y="2526826"/>
            <a:ext cx="3541337" cy="1902300"/>
          </a:xfrm>
          <a:prstGeom prst="rect">
            <a:avLst/>
          </a:prstGeom>
          <a:noFill/>
          <a:ln>
            <a:noFill/>
          </a:ln>
        </p:spPr>
      </p:pic>
      <p:pic>
        <p:nvPicPr>
          <p:cNvPr id="222" name="Google Shape;222;p34"/>
          <p:cNvPicPr preferRelativeResize="0"/>
          <p:nvPr/>
        </p:nvPicPr>
        <p:blipFill>
          <a:blip r:embed="rId7">
            <a:alphaModFix/>
          </a:blip>
          <a:stretch>
            <a:fillRect/>
          </a:stretch>
        </p:blipFill>
        <p:spPr>
          <a:xfrm>
            <a:off x="6194575" y="2036863"/>
            <a:ext cx="2440475" cy="233550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5"/>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once a year</a:t>
            </a:r>
            <a:endParaRPr sz="2900">
              <a:solidFill>
                <a:srgbClr val="FFFFFF"/>
              </a:solidFill>
            </a:endParaRPr>
          </a:p>
        </p:txBody>
      </p:sp>
      <p:sp>
        <p:nvSpPr>
          <p:cNvPr id="228" name="Google Shape;228;p35"/>
          <p:cNvSpPr txBox="1"/>
          <p:nvPr>
            <p:ph idx="1" type="body"/>
          </p:nvPr>
        </p:nvSpPr>
        <p:spPr>
          <a:xfrm>
            <a:off x="457200" y="17380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C</a:t>
            </a:r>
            <a:r>
              <a:rPr lang="en-GB">
                <a:solidFill>
                  <a:srgbClr val="FFFFFF"/>
                </a:solidFill>
              </a:rPr>
              <a:t>……………… A……………………..</a:t>
            </a:r>
            <a:endParaRPr>
              <a:solidFill>
                <a:srgbClr val="FFFFFF"/>
              </a:solidFill>
            </a:endParaRPr>
          </a:p>
        </p:txBody>
      </p:sp>
      <p:pic>
        <p:nvPicPr>
          <p:cNvPr id="229" name="Google Shape;229;p3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30" name="Google Shape;230;p3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5"/>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Gill Sans"/>
                <a:ea typeface="Gill Sans"/>
                <a:cs typeface="Gill Sans"/>
                <a:sym typeface="Gill Sans"/>
              </a:rPr>
              <a:t>The prefix Circa means “once in”</a:t>
            </a:r>
            <a:endParaRPr sz="1800">
              <a:latin typeface="Gill Sans"/>
              <a:ea typeface="Gill Sans"/>
              <a:cs typeface="Gill Sans"/>
              <a:sym typeface="Gill Sans"/>
            </a:endParaRPr>
          </a:p>
        </p:txBody>
      </p:sp>
      <p:pic>
        <p:nvPicPr>
          <p:cNvPr id="232" name="Google Shape;232;p35"/>
          <p:cNvPicPr preferRelativeResize="0"/>
          <p:nvPr/>
        </p:nvPicPr>
        <p:blipFill>
          <a:blip r:embed="rId6">
            <a:alphaModFix/>
          </a:blip>
          <a:stretch>
            <a:fillRect/>
          </a:stretch>
        </p:blipFill>
        <p:spPr>
          <a:xfrm>
            <a:off x="6043125" y="2571749"/>
            <a:ext cx="2129550" cy="2090925"/>
          </a:xfrm>
          <a:prstGeom prst="rect">
            <a:avLst/>
          </a:prstGeom>
          <a:noFill/>
          <a:ln>
            <a:noFill/>
          </a:ln>
        </p:spPr>
      </p:pic>
      <p:pic>
        <p:nvPicPr>
          <p:cNvPr id="233" name="Google Shape;233;p35"/>
          <p:cNvPicPr preferRelativeResize="0"/>
          <p:nvPr/>
        </p:nvPicPr>
        <p:blipFill>
          <a:blip r:embed="rId7">
            <a:alphaModFix/>
          </a:blip>
          <a:stretch>
            <a:fillRect/>
          </a:stretch>
        </p:blipFill>
        <p:spPr>
          <a:xfrm>
            <a:off x="644650" y="2636000"/>
            <a:ext cx="2266975" cy="1852400"/>
          </a:xfrm>
          <a:prstGeom prst="rect">
            <a:avLst/>
          </a:prstGeom>
          <a:noFill/>
          <a:ln>
            <a:noFill/>
          </a:ln>
        </p:spPr>
      </p:pic>
      <p:sp>
        <p:nvSpPr>
          <p:cNvPr id="234" name="Google Shape;234;p35"/>
          <p:cNvSpPr/>
          <p:nvPr/>
        </p:nvSpPr>
        <p:spPr>
          <a:xfrm>
            <a:off x="3424975" y="2491925"/>
            <a:ext cx="2520000" cy="1348800"/>
          </a:xfrm>
          <a:prstGeom prst="wedgeRoundRectCallout">
            <a:avLst>
              <a:gd fmla="val -70579" name="adj1"/>
              <a:gd fmla="val -32874" name="adj2"/>
              <a:gd fmla="val 0" name="adj3"/>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p>
        </p:txBody>
      </p:sp>
      <p:sp>
        <p:nvSpPr>
          <p:cNvPr id="235" name="Google Shape;235;p35"/>
          <p:cNvSpPr txBox="1"/>
          <p:nvPr/>
        </p:nvSpPr>
        <p:spPr>
          <a:xfrm>
            <a:off x="3553325" y="2597400"/>
            <a:ext cx="2317500" cy="111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Gill Sans"/>
                <a:ea typeface="Gill Sans"/>
                <a:cs typeface="Gill Sans"/>
                <a:sym typeface="Gill Sans"/>
              </a:rPr>
              <a:t>I like to go on my holidays once a year, this is known as M…………………….</a:t>
            </a:r>
            <a:r>
              <a:rPr lang="en-GB" sz="1800">
                <a:solidFill>
                  <a:schemeClr val="dk1"/>
                </a:solidFill>
              </a:rPr>
              <a:t>..</a:t>
            </a:r>
            <a:endParaRPr sz="1800">
              <a:solidFill>
                <a:schemeClr val="dk1"/>
              </a:solidFill>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6"/>
          <p:cNvSpPr txBox="1"/>
          <p:nvPr>
            <p:ph type="title"/>
          </p:nvPr>
        </p:nvSpPr>
        <p:spPr>
          <a:xfrm>
            <a:off x="225475" y="330250"/>
            <a:ext cx="571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2900">
                <a:solidFill>
                  <a:srgbClr val="FFFFFF"/>
                </a:solidFill>
              </a:rPr>
              <a:t>Name the biorhythm that occurs once every 24 hours</a:t>
            </a:r>
            <a:endParaRPr sz="2900">
              <a:solidFill>
                <a:srgbClr val="FFFFFF"/>
              </a:solidFill>
            </a:endParaRPr>
          </a:p>
        </p:txBody>
      </p:sp>
      <p:sp>
        <p:nvSpPr>
          <p:cNvPr id="241" name="Google Shape;241;p36"/>
          <p:cNvSpPr txBox="1"/>
          <p:nvPr>
            <p:ph idx="1" type="body"/>
          </p:nvPr>
        </p:nvSpPr>
        <p:spPr>
          <a:xfrm>
            <a:off x="370275" y="1572525"/>
            <a:ext cx="8229600" cy="2856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C………………</a:t>
            </a:r>
            <a:endParaRPr>
              <a:solidFill>
                <a:srgbClr val="FFFFFF"/>
              </a:solidFill>
            </a:endParaRPr>
          </a:p>
        </p:txBody>
      </p:sp>
      <p:pic>
        <p:nvPicPr>
          <p:cNvPr id="242" name="Google Shape;242;p36">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43" name="Google Shape;243;p36">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6"/>
          <p:cNvSpPr/>
          <p:nvPr/>
        </p:nvSpPr>
        <p:spPr>
          <a:xfrm>
            <a:off x="5938300" y="77800"/>
            <a:ext cx="2790600" cy="1902300"/>
          </a:xfrm>
          <a:prstGeom prst="cloudCallout">
            <a:avLst>
              <a:gd fmla="val -63494" name="adj1"/>
              <a:gd fmla="val 3829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Gill Sans"/>
                <a:ea typeface="Gill Sans"/>
                <a:cs typeface="Gill Sans"/>
                <a:sym typeface="Gill Sans"/>
              </a:rPr>
              <a:t>The latin word diem mean ‘day’, i..e 24 hours</a:t>
            </a:r>
            <a:endParaRPr sz="1800">
              <a:latin typeface="Gill Sans"/>
              <a:ea typeface="Gill Sans"/>
              <a:cs typeface="Gill Sans"/>
              <a:sym typeface="Gill Sans"/>
            </a:endParaRPr>
          </a:p>
        </p:txBody>
      </p:sp>
      <p:pic>
        <p:nvPicPr>
          <p:cNvPr id="245" name="Google Shape;245;p36"/>
          <p:cNvPicPr preferRelativeResize="0"/>
          <p:nvPr/>
        </p:nvPicPr>
        <p:blipFill>
          <a:blip r:embed="rId6">
            <a:alphaModFix/>
          </a:blip>
          <a:stretch>
            <a:fillRect/>
          </a:stretch>
        </p:blipFill>
        <p:spPr>
          <a:xfrm>
            <a:off x="3651675" y="1980100"/>
            <a:ext cx="4575050" cy="2670375"/>
          </a:xfrm>
          <a:prstGeom prst="rect">
            <a:avLst/>
          </a:prstGeom>
          <a:noFill/>
          <a:ln>
            <a:noFill/>
          </a:ln>
        </p:spPr>
      </p:pic>
      <p:sp>
        <p:nvSpPr>
          <p:cNvPr id="246" name="Google Shape;246;p36"/>
          <p:cNvSpPr/>
          <p:nvPr/>
        </p:nvSpPr>
        <p:spPr>
          <a:xfrm>
            <a:off x="6363150" y="2018050"/>
            <a:ext cx="878700" cy="270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36"/>
          <p:cNvPicPr preferRelativeResize="0"/>
          <p:nvPr/>
        </p:nvPicPr>
        <p:blipFill>
          <a:blip r:embed="rId7">
            <a:alphaModFix/>
          </a:blip>
          <a:stretch>
            <a:fillRect/>
          </a:stretch>
        </p:blipFill>
        <p:spPr>
          <a:xfrm>
            <a:off x="293024" y="2571751"/>
            <a:ext cx="1415678" cy="1018100"/>
          </a:xfrm>
          <a:prstGeom prst="rect">
            <a:avLst/>
          </a:prstGeom>
          <a:noFill/>
          <a:ln>
            <a:noFill/>
          </a:ln>
        </p:spPr>
      </p:pic>
      <p:pic>
        <p:nvPicPr>
          <p:cNvPr id="248" name="Google Shape;248;p36"/>
          <p:cNvPicPr preferRelativeResize="0"/>
          <p:nvPr/>
        </p:nvPicPr>
        <p:blipFill>
          <a:blip r:embed="rId8">
            <a:alphaModFix/>
          </a:blip>
          <a:stretch>
            <a:fillRect/>
          </a:stretch>
        </p:blipFill>
        <p:spPr>
          <a:xfrm rot="1084829">
            <a:off x="2172425" y="2506237"/>
            <a:ext cx="1015524" cy="1746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52" name="Shape 252"/>
        <p:cNvGrpSpPr/>
        <p:nvPr/>
      </p:nvGrpSpPr>
      <p:grpSpPr>
        <a:xfrm>
          <a:off x="0" y="0"/>
          <a:ext cx="0" cy="0"/>
          <a:chOff x="0" y="0"/>
          <a:chExt cx="0" cy="0"/>
        </a:xfrm>
      </p:grpSpPr>
      <p:sp>
        <p:nvSpPr>
          <p:cNvPr id="253" name="Google Shape;253;p37"/>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37"/>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55" name="Google Shape;255;p37"/>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56" name="Google Shape;256;p37"/>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Body Temperature follows a circadian rhythm</a:t>
            </a:r>
            <a:endParaRPr sz="2400"/>
          </a:p>
        </p:txBody>
      </p:sp>
      <p:sp>
        <p:nvSpPr>
          <p:cNvPr id="257" name="Google Shape;257;p37"/>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58" name="Google Shape;258;p37"/>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59" name="Google Shape;259;p37">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60" name="Google Shape;260;p37">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64" name="Shape 264"/>
        <p:cNvGrpSpPr/>
        <p:nvPr/>
      </p:nvGrpSpPr>
      <p:grpSpPr>
        <a:xfrm>
          <a:off x="0" y="0"/>
          <a:ext cx="0" cy="0"/>
          <a:chOff x="0" y="0"/>
          <a:chExt cx="0" cy="0"/>
        </a:xfrm>
      </p:grpSpPr>
      <p:sp>
        <p:nvSpPr>
          <p:cNvPr id="265" name="Google Shape;265;p38"/>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38"/>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67" name="Google Shape;267;p38"/>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68" name="Google Shape;268;p38"/>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Body temperature falls to its lowest point in the afternoon</a:t>
            </a:r>
            <a:endParaRPr sz="2400"/>
          </a:p>
        </p:txBody>
      </p:sp>
      <p:sp>
        <p:nvSpPr>
          <p:cNvPr id="269" name="Google Shape;269;p38"/>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70" name="Google Shape;270;p38"/>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71" name="Google Shape;271;p38">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72" name="Google Shape;272;p38">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76" name="Shape 276"/>
        <p:cNvGrpSpPr/>
        <p:nvPr/>
      </p:nvGrpSpPr>
      <p:grpSpPr>
        <a:xfrm>
          <a:off x="0" y="0"/>
          <a:ext cx="0" cy="0"/>
          <a:chOff x="0" y="0"/>
          <a:chExt cx="0" cy="0"/>
        </a:xfrm>
      </p:grpSpPr>
      <p:sp>
        <p:nvSpPr>
          <p:cNvPr id="277" name="Google Shape;277;p3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3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279" name="Google Shape;279;p3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280" name="Google Shape;280;p3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Cognitive ability follows a circadian rhythm</a:t>
            </a:r>
            <a:endParaRPr sz="2400"/>
          </a:p>
        </p:txBody>
      </p:sp>
      <p:sp>
        <p:nvSpPr>
          <p:cNvPr id="281" name="Google Shape;281;p3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282" name="Google Shape;282;p3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283" name="Google Shape;283;p3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284" name="Google Shape;284;p3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9"/>
          <p:cNvSpPr/>
          <p:nvPr/>
        </p:nvSpPr>
        <p:spPr>
          <a:xfrm>
            <a:off x="2745673" y="3162200"/>
            <a:ext cx="2754300" cy="1373100"/>
          </a:xfrm>
          <a:prstGeom prst="cloudCallout">
            <a:avLst>
              <a:gd fmla="val 22443" name="adj1"/>
              <a:gd fmla="val -11785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9"/>
          <p:cNvSpPr txBox="1"/>
          <p:nvPr/>
        </p:nvSpPr>
        <p:spPr>
          <a:xfrm>
            <a:off x="3036373" y="3334068"/>
            <a:ext cx="2172900" cy="51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Gill Sans"/>
                <a:ea typeface="Gill Sans"/>
                <a:cs typeface="Gill Sans"/>
                <a:sym typeface="Gill Sans"/>
              </a:rPr>
              <a:t>What evidence do you have for this point of view?</a:t>
            </a:r>
            <a:endParaRPr sz="1900">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0"/>
          <p:cNvSpPr txBox="1"/>
          <p:nvPr>
            <p:ph type="title"/>
          </p:nvPr>
        </p:nvSpPr>
        <p:spPr>
          <a:xfrm>
            <a:off x="235125" y="243325"/>
            <a:ext cx="6147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FFFFFF"/>
                </a:solidFill>
              </a:rPr>
              <a:t>Folkhard’s ‘Stories’ Study</a:t>
            </a:r>
            <a:endParaRPr b="1">
              <a:solidFill>
                <a:srgbClr val="FFFFFF"/>
              </a:solidFill>
            </a:endParaRPr>
          </a:p>
        </p:txBody>
      </p:sp>
      <p:sp>
        <p:nvSpPr>
          <p:cNvPr id="292" name="Google Shape;292;p40"/>
          <p:cNvSpPr txBox="1"/>
          <p:nvPr>
            <p:ph idx="1" type="body"/>
          </p:nvPr>
        </p:nvSpPr>
        <p:spPr>
          <a:xfrm>
            <a:off x="370275" y="1149025"/>
            <a:ext cx="4158300" cy="3280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sz="2400">
                <a:solidFill>
                  <a:srgbClr val="FFFFFF"/>
                </a:solidFill>
              </a:rPr>
              <a:t>How did Folkhard’s findings support the idea that cognitive abilities follow a circadian rhythm?</a:t>
            </a:r>
            <a:endParaRPr sz="2400">
              <a:solidFill>
                <a:srgbClr val="FFFFFF"/>
              </a:solidFill>
            </a:endParaRPr>
          </a:p>
          <a:p>
            <a:pPr indent="0" lvl="0" marL="0" rtl="0" algn="l">
              <a:spcBef>
                <a:spcPts val="360"/>
              </a:spcBef>
              <a:spcAft>
                <a:spcPts val="0"/>
              </a:spcAft>
              <a:buNone/>
            </a:pPr>
            <a:r>
              <a:t/>
            </a:r>
            <a:endParaRPr sz="2400">
              <a:solidFill>
                <a:srgbClr val="FFFFFF"/>
              </a:solidFill>
            </a:endParaRPr>
          </a:p>
          <a:p>
            <a:pPr indent="0" lvl="0" marL="0" rtl="0" algn="l">
              <a:spcBef>
                <a:spcPts val="360"/>
              </a:spcBef>
              <a:spcAft>
                <a:spcPts val="0"/>
              </a:spcAft>
              <a:buNone/>
            </a:pPr>
            <a:r>
              <a:rPr lang="en-GB" sz="2400">
                <a:solidFill>
                  <a:srgbClr val="FFFFFF"/>
                </a:solidFill>
              </a:rPr>
              <a:t>Is there any </a:t>
            </a:r>
            <a:r>
              <a:rPr lang="en-GB" sz="2400">
                <a:solidFill>
                  <a:srgbClr val="FFFFFF"/>
                </a:solidFill>
              </a:rPr>
              <a:t>reason</a:t>
            </a:r>
            <a:r>
              <a:rPr lang="en-GB" sz="2400">
                <a:solidFill>
                  <a:srgbClr val="FFFFFF"/>
                </a:solidFill>
              </a:rPr>
              <a:t> to </a:t>
            </a:r>
            <a:r>
              <a:rPr lang="en-GB" sz="2400">
                <a:solidFill>
                  <a:srgbClr val="FFFFFF"/>
                </a:solidFill>
              </a:rPr>
              <a:t>believe</a:t>
            </a:r>
            <a:r>
              <a:rPr lang="en-GB" sz="2400">
                <a:solidFill>
                  <a:srgbClr val="FFFFFF"/>
                </a:solidFill>
              </a:rPr>
              <a:t> the findings are generalisable to adults?</a:t>
            </a:r>
            <a:endParaRPr sz="2400">
              <a:solidFill>
                <a:srgbClr val="FFFFFF"/>
              </a:solidFill>
            </a:endParaRPr>
          </a:p>
        </p:txBody>
      </p:sp>
      <p:pic>
        <p:nvPicPr>
          <p:cNvPr id="293" name="Google Shape;293;p4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94" name="Google Shape;294;p4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5" name="Google Shape;295;p40"/>
          <p:cNvPicPr preferRelativeResize="0"/>
          <p:nvPr/>
        </p:nvPicPr>
        <p:blipFill>
          <a:blip r:embed="rId6">
            <a:alphaModFix/>
          </a:blip>
          <a:stretch>
            <a:fillRect/>
          </a:stretch>
        </p:blipFill>
        <p:spPr>
          <a:xfrm>
            <a:off x="4813300" y="1199888"/>
            <a:ext cx="3970300" cy="2376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1"/>
          <p:cNvSpPr txBox="1"/>
          <p:nvPr>
            <p:ph type="title"/>
          </p:nvPr>
        </p:nvSpPr>
        <p:spPr>
          <a:xfrm>
            <a:off x="225475" y="330250"/>
            <a:ext cx="6765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4100">
                <a:solidFill>
                  <a:srgbClr val="FFFFFF"/>
                </a:solidFill>
              </a:rPr>
              <a:t>Example of a circadian rhythm: </a:t>
            </a:r>
            <a:r>
              <a:rPr b="1" lang="en-GB" sz="4100" u="sng">
                <a:solidFill>
                  <a:srgbClr val="FFFFFF"/>
                </a:solidFill>
              </a:rPr>
              <a:t>Sleep-Wake Cycle</a:t>
            </a:r>
            <a:endParaRPr b="1" sz="4100" u="sng">
              <a:solidFill>
                <a:srgbClr val="FFFFFF"/>
              </a:solidFill>
            </a:endParaRPr>
          </a:p>
        </p:txBody>
      </p:sp>
      <p:sp>
        <p:nvSpPr>
          <p:cNvPr id="301" name="Google Shape;301;p41"/>
          <p:cNvSpPr txBox="1"/>
          <p:nvPr>
            <p:ph idx="1" type="body"/>
          </p:nvPr>
        </p:nvSpPr>
        <p:spPr>
          <a:xfrm>
            <a:off x="370275" y="1786325"/>
            <a:ext cx="4158300" cy="26430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2900">
                <a:solidFill>
                  <a:srgbClr val="FFFFFF"/>
                </a:solidFill>
              </a:rPr>
              <a:t>Why do humans feel drowsy in the evening and more alert during the day?</a:t>
            </a:r>
            <a:endParaRPr sz="2900">
              <a:solidFill>
                <a:srgbClr val="FFFFFF"/>
              </a:solidFill>
            </a:endParaRPr>
          </a:p>
        </p:txBody>
      </p:sp>
      <p:pic>
        <p:nvPicPr>
          <p:cNvPr id="302" name="Google Shape;302;p4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303" name="Google Shape;303;p4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1"/>
          <p:cNvPicPr preferRelativeResize="0"/>
          <p:nvPr/>
        </p:nvPicPr>
        <p:blipFill>
          <a:blip r:embed="rId6">
            <a:alphaModFix/>
          </a:blip>
          <a:stretch>
            <a:fillRect/>
          </a:stretch>
        </p:blipFill>
        <p:spPr>
          <a:xfrm rot="266982">
            <a:off x="4694262" y="975788"/>
            <a:ext cx="3952875" cy="330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2"/>
          <p:cNvSpPr txBox="1"/>
          <p:nvPr>
            <p:ph type="title"/>
          </p:nvPr>
        </p:nvSpPr>
        <p:spPr>
          <a:xfrm>
            <a:off x="293050" y="477950"/>
            <a:ext cx="70743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3300">
                <a:solidFill>
                  <a:srgbClr val="FFFFFF"/>
                </a:solidFill>
              </a:rPr>
              <a:t>What is the name of the important </a:t>
            </a:r>
            <a:r>
              <a:rPr b="1" lang="en-GB" sz="3300">
                <a:solidFill>
                  <a:srgbClr val="FFFFFF"/>
                </a:solidFill>
              </a:rPr>
              <a:t>endogenous pacemaker</a:t>
            </a:r>
            <a:r>
              <a:rPr lang="en-GB" sz="3300">
                <a:solidFill>
                  <a:srgbClr val="FFFFFF"/>
                </a:solidFill>
              </a:rPr>
              <a:t> that regulates our </a:t>
            </a:r>
            <a:r>
              <a:rPr b="1" lang="en-GB" sz="3300">
                <a:solidFill>
                  <a:srgbClr val="FFFFFF"/>
                </a:solidFill>
              </a:rPr>
              <a:t>sleep-wake cycl</a:t>
            </a:r>
            <a:r>
              <a:rPr lang="en-GB" sz="3300">
                <a:solidFill>
                  <a:srgbClr val="FFFFFF"/>
                </a:solidFill>
              </a:rPr>
              <a:t>e?</a:t>
            </a:r>
            <a:endParaRPr sz="3300">
              <a:solidFill>
                <a:srgbClr val="FFFFFF"/>
              </a:solidFill>
            </a:endParaRPr>
          </a:p>
        </p:txBody>
      </p:sp>
      <p:sp>
        <p:nvSpPr>
          <p:cNvPr id="310" name="Google Shape;310;p42"/>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S……………… C……………… N……………...</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311" name="Google Shape;311;p42"/>
          <p:cNvSpPr/>
          <p:nvPr/>
        </p:nvSpPr>
        <p:spPr>
          <a:xfrm>
            <a:off x="2838775" y="3871950"/>
            <a:ext cx="4461000" cy="112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2"/>
          <p:cNvSpPr txBox="1"/>
          <p:nvPr/>
        </p:nvSpPr>
        <p:spPr>
          <a:xfrm>
            <a:off x="3002875" y="4008150"/>
            <a:ext cx="41328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50">
                <a:solidFill>
                  <a:srgbClr val="202122"/>
                </a:solidFill>
              </a:rPr>
              <a:t>N…………… means a cluster of cell bodies of neurons in the central nervous system</a:t>
            </a:r>
            <a:endParaRPr sz="2200">
              <a:latin typeface="Calibri"/>
              <a:ea typeface="Calibri"/>
              <a:cs typeface="Calibri"/>
              <a:sym typeface="Calibri"/>
            </a:endParaRPr>
          </a:p>
        </p:txBody>
      </p:sp>
      <p:sp>
        <p:nvSpPr>
          <p:cNvPr id="313" name="Google Shape;313;p42"/>
          <p:cNvSpPr/>
          <p:nvPr/>
        </p:nvSpPr>
        <p:spPr>
          <a:xfrm>
            <a:off x="3309825" y="2632675"/>
            <a:ext cx="4461000" cy="112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C…………… means cross-over in Greek and refer to the cross over point of the optic nerves coming from the eyes, refers to where thuis brain regions is situated.</a:t>
            </a:r>
            <a:endParaRPr/>
          </a:p>
        </p:txBody>
      </p:sp>
      <p:sp>
        <p:nvSpPr>
          <p:cNvPr id="314" name="Google Shape;314;p42"/>
          <p:cNvSpPr/>
          <p:nvPr/>
        </p:nvSpPr>
        <p:spPr>
          <a:xfrm>
            <a:off x="3522250" y="1747700"/>
            <a:ext cx="3400800" cy="77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S……………. means above in Greek</a:t>
            </a:r>
            <a:endParaRPr/>
          </a:p>
        </p:txBody>
      </p:sp>
      <p:pic>
        <p:nvPicPr>
          <p:cNvPr id="315" name="Google Shape;315;p42"/>
          <p:cNvPicPr preferRelativeResize="0"/>
          <p:nvPr/>
        </p:nvPicPr>
        <p:blipFill>
          <a:blip r:embed="rId3">
            <a:alphaModFix/>
          </a:blip>
          <a:stretch>
            <a:fillRect/>
          </a:stretch>
        </p:blipFill>
        <p:spPr>
          <a:xfrm>
            <a:off x="566546" y="3331250"/>
            <a:ext cx="2062350" cy="1432375"/>
          </a:xfrm>
          <a:prstGeom prst="rect">
            <a:avLst/>
          </a:prstGeom>
          <a:noFill/>
          <a:ln>
            <a:noFill/>
          </a:ln>
        </p:spPr>
      </p:pic>
      <p:sp>
        <p:nvSpPr>
          <p:cNvPr id="316" name="Google Shape;316;p42"/>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3"/>
          <p:cNvSpPr txBox="1"/>
          <p:nvPr>
            <p:ph idx="1" type="body"/>
          </p:nvPr>
        </p:nvSpPr>
        <p:spPr>
          <a:xfrm>
            <a:off x="273725" y="164150"/>
            <a:ext cx="5790000" cy="1322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3500">
                <a:solidFill>
                  <a:srgbClr val="FFFFFF"/>
                </a:solidFill>
              </a:rPr>
              <a:t>Where in the brain would we find the </a:t>
            </a:r>
            <a:r>
              <a:rPr lang="en-GB" sz="3500">
                <a:solidFill>
                  <a:srgbClr val="FFFFFF"/>
                </a:solidFill>
              </a:rPr>
              <a:t>SCN?</a:t>
            </a:r>
            <a:endParaRPr sz="3500">
              <a:solidFill>
                <a:srgbClr val="FFFFFF"/>
              </a:solidFill>
            </a:endParaRPr>
          </a:p>
        </p:txBody>
      </p:sp>
      <p:sp>
        <p:nvSpPr>
          <p:cNvPr id="322" name="Google Shape;322;p43"/>
          <p:cNvSpPr txBox="1"/>
          <p:nvPr>
            <p:ph idx="1" type="body"/>
          </p:nvPr>
        </p:nvSpPr>
        <p:spPr>
          <a:xfrm>
            <a:off x="522700" y="1805500"/>
            <a:ext cx="3986400" cy="1322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sz="3500">
                <a:solidFill>
                  <a:srgbClr val="FFFFFF"/>
                </a:solidFill>
              </a:rPr>
              <a:t>H……………….….</a:t>
            </a:r>
            <a:endParaRPr sz="3500">
              <a:solidFill>
                <a:srgbClr val="FFFFFF"/>
              </a:solidFill>
            </a:endParaRPr>
          </a:p>
        </p:txBody>
      </p:sp>
      <p:pic>
        <p:nvPicPr>
          <p:cNvPr id="323" name="Google Shape;323;p43"/>
          <p:cNvPicPr preferRelativeResize="0"/>
          <p:nvPr/>
        </p:nvPicPr>
        <p:blipFill>
          <a:blip r:embed="rId3">
            <a:alphaModFix/>
          </a:blip>
          <a:stretch>
            <a:fillRect/>
          </a:stretch>
        </p:blipFill>
        <p:spPr>
          <a:xfrm>
            <a:off x="4881550" y="945050"/>
            <a:ext cx="3876226" cy="3741025"/>
          </a:xfrm>
          <a:prstGeom prst="rect">
            <a:avLst/>
          </a:prstGeom>
          <a:noFill/>
          <a:ln>
            <a:noFill/>
          </a:ln>
        </p:spPr>
      </p:pic>
      <p:sp>
        <p:nvSpPr>
          <p:cNvPr id="324" name="Google Shape;324;p43"/>
          <p:cNvSpPr/>
          <p:nvPr/>
        </p:nvSpPr>
        <p:spPr>
          <a:xfrm>
            <a:off x="5030650" y="1129725"/>
            <a:ext cx="1757400" cy="608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5" name="Google Shape;325;p43">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326" name="Google Shape;326;p43">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4"/>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happens when the SCN detects the presence and absence of light?</a:t>
            </a:r>
            <a:endParaRPr b="1" sz="3300">
              <a:solidFill>
                <a:srgbClr val="FFFFFF"/>
              </a:solidFill>
            </a:endParaRPr>
          </a:p>
        </p:txBody>
      </p:sp>
      <p:sp>
        <p:nvSpPr>
          <p:cNvPr id="332" name="Google Shape;332;p44"/>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333" name="Google Shape;333;p44"/>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4" name="Google Shape;334;p44"/>
          <p:cNvPicPr preferRelativeResize="0"/>
          <p:nvPr/>
        </p:nvPicPr>
        <p:blipFill>
          <a:blip r:embed="rId3">
            <a:alphaModFix/>
          </a:blip>
          <a:stretch>
            <a:fillRect/>
          </a:stretch>
        </p:blipFill>
        <p:spPr>
          <a:xfrm>
            <a:off x="1972099" y="2626342"/>
            <a:ext cx="3788800" cy="2228332"/>
          </a:xfrm>
          <a:prstGeom prst="rect">
            <a:avLst/>
          </a:prstGeom>
          <a:noFill/>
          <a:ln>
            <a:noFill/>
          </a:ln>
        </p:spPr>
      </p:pic>
      <p:sp>
        <p:nvSpPr>
          <p:cNvPr id="335" name="Google Shape;335;p44"/>
          <p:cNvSpPr/>
          <p:nvPr/>
        </p:nvSpPr>
        <p:spPr>
          <a:xfrm>
            <a:off x="5204550" y="3727100"/>
            <a:ext cx="463500" cy="2607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6" name="Google Shape;336;p44"/>
          <p:cNvPicPr preferRelativeResize="0"/>
          <p:nvPr/>
        </p:nvPicPr>
        <p:blipFill>
          <a:blip r:embed="rId4">
            <a:alphaModFix/>
          </a:blip>
          <a:stretch>
            <a:fillRect/>
          </a:stretch>
        </p:blipFill>
        <p:spPr>
          <a:xfrm rot="460579">
            <a:off x="5206073" y="1299498"/>
            <a:ext cx="2896226" cy="1807175"/>
          </a:xfrm>
          <a:prstGeom prst="rect">
            <a:avLst/>
          </a:prstGeom>
          <a:noFill/>
          <a:ln>
            <a:noFill/>
          </a:ln>
        </p:spPr>
      </p:pic>
      <p:pic>
        <p:nvPicPr>
          <p:cNvPr id="337" name="Google Shape;337;p44"/>
          <p:cNvPicPr preferRelativeResize="0"/>
          <p:nvPr/>
        </p:nvPicPr>
        <p:blipFill rotWithShape="1">
          <a:blip r:embed="rId5">
            <a:alphaModFix/>
          </a:blip>
          <a:srcRect b="64591" l="0" r="54677" t="0"/>
          <a:stretch/>
        </p:blipFill>
        <p:spPr>
          <a:xfrm>
            <a:off x="5561825" y="3575375"/>
            <a:ext cx="2872675" cy="1397450"/>
          </a:xfrm>
          <a:prstGeom prst="rect">
            <a:avLst/>
          </a:prstGeom>
          <a:noFill/>
          <a:ln>
            <a:noFill/>
          </a:ln>
        </p:spPr>
      </p:pic>
      <p:pic>
        <p:nvPicPr>
          <p:cNvPr id="338" name="Google Shape;338;p44"/>
          <p:cNvPicPr preferRelativeResize="0"/>
          <p:nvPr/>
        </p:nvPicPr>
        <p:blipFill>
          <a:blip r:embed="rId6">
            <a:alphaModFix/>
          </a:blip>
          <a:stretch>
            <a:fillRect/>
          </a:stretch>
        </p:blipFill>
        <p:spPr>
          <a:xfrm rot="-497157">
            <a:off x="283400" y="1307987"/>
            <a:ext cx="2009775" cy="1704975"/>
          </a:xfrm>
          <a:prstGeom prst="rect">
            <a:avLst/>
          </a:prstGeom>
          <a:noFill/>
          <a:ln>
            <a:noFill/>
          </a:ln>
        </p:spPr>
      </p:pic>
      <p:pic>
        <p:nvPicPr>
          <p:cNvPr id="339" name="Google Shape;339;p44"/>
          <p:cNvPicPr preferRelativeResize="0"/>
          <p:nvPr/>
        </p:nvPicPr>
        <p:blipFill>
          <a:blip r:embed="rId7">
            <a:alphaModFix/>
          </a:blip>
          <a:stretch>
            <a:fillRect/>
          </a:stretch>
        </p:blipFill>
        <p:spPr>
          <a:xfrm rot="266982">
            <a:off x="316743" y="3400368"/>
            <a:ext cx="1343896" cy="11236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43" name="Shape 343"/>
        <p:cNvGrpSpPr/>
        <p:nvPr/>
      </p:nvGrpSpPr>
      <p:grpSpPr>
        <a:xfrm>
          <a:off x="0" y="0"/>
          <a:ext cx="0" cy="0"/>
          <a:chOff x="0" y="0"/>
          <a:chExt cx="0" cy="0"/>
        </a:xfrm>
      </p:grpSpPr>
      <p:sp>
        <p:nvSpPr>
          <p:cNvPr id="344" name="Google Shape;344;p45"/>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5" name="Google Shape;345;p45"/>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346" name="Google Shape;346;p45"/>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347" name="Google Shape;347;p45"/>
          <p:cNvSpPr txBox="1"/>
          <p:nvPr>
            <p:ph type="title"/>
          </p:nvPr>
        </p:nvSpPr>
        <p:spPr>
          <a:xfrm>
            <a:off x="588550" y="5202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When the SCN detects light this increases the secretion of melatonin</a:t>
            </a:r>
            <a:endParaRPr sz="2400"/>
          </a:p>
        </p:txBody>
      </p:sp>
      <p:sp>
        <p:nvSpPr>
          <p:cNvPr id="348" name="Google Shape;348;p45"/>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349" name="Google Shape;349;p45"/>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350" name="Google Shape;350;p45">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351" name="Google Shape;351;p45">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55" name="Shape 355"/>
        <p:cNvGrpSpPr/>
        <p:nvPr/>
      </p:nvGrpSpPr>
      <p:grpSpPr>
        <a:xfrm>
          <a:off x="0" y="0"/>
          <a:ext cx="0" cy="0"/>
          <a:chOff x="0" y="0"/>
          <a:chExt cx="0" cy="0"/>
        </a:xfrm>
      </p:grpSpPr>
      <p:sp>
        <p:nvSpPr>
          <p:cNvPr id="356" name="Google Shape;356;p4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7" name="Google Shape;357;p46"/>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358" name="Google Shape;358;p46"/>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359" name="Google Shape;359;p46"/>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Light changes cannot be detected whilst we are asleep</a:t>
            </a:r>
            <a:endParaRPr sz="2400"/>
          </a:p>
        </p:txBody>
      </p:sp>
      <p:sp>
        <p:nvSpPr>
          <p:cNvPr id="360" name="Google Shape;360;p46"/>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361" name="Google Shape;361;p46"/>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362" name="Google Shape;362;p46">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363" name="Google Shape;363;p46">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6"/>
          <p:cNvSpPr/>
          <p:nvPr/>
        </p:nvSpPr>
        <p:spPr>
          <a:xfrm>
            <a:off x="2817013" y="3075300"/>
            <a:ext cx="3401400" cy="1911600"/>
          </a:xfrm>
          <a:prstGeom prst="cloudCallout">
            <a:avLst>
              <a:gd fmla="val 62414" name="adj1"/>
              <a:gd fmla="val -560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6"/>
          <p:cNvSpPr txBox="1"/>
          <p:nvPr/>
        </p:nvSpPr>
        <p:spPr>
          <a:xfrm>
            <a:off x="3248675" y="3475875"/>
            <a:ext cx="2683200" cy="71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100">
                <a:latin typeface="Gill Sans"/>
                <a:ea typeface="Gill Sans"/>
                <a:cs typeface="Gill Sans"/>
                <a:sym typeface="Gill Sans"/>
              </a:rPr>
              <a:t>What evidence do you have for this point of view?</a:t>
            </a:r>
            <a:endParaRPr sz="2100">
              <a:latin typeface="Gill Sans"/>
              <a:ea typeface="Gill Sans"/>
              <a:cs typeface="Gill Sans"/>
              <a:sym typeface="Gill Sans"/>
            </a:endParaRPr>
          </a:p>
        </p:txBody>
      </p:sp>
      <p:pic>
        <p:nvPicPr>
          <p:cNvPr id="366" name="Google Shape;366;p46"/>
          <p:cNvPicPr preferRelativeResize="0"/>
          <p:nvPr/>
        </p:nvPicPr>
        <p:blipFill>
          <a:blip r:embed="rId8">
            <a:alphaModFix/>
          </a:blip>
          <a:stretch>
            <a:fillRect/>
          </a:stretch>
        </p:blipFill>
        <p:spPr>
          <a:xfrm>
            <a:off x="4086288" y="1314738"/>
            <a:ext cx="1133475" cy="1876425"/>
          </a:xfrm>
          <a:prstGeom prst="rect">
            <a:avLst/>
          </a:prstGeom>
          <a:noFill/>
          <a:ln>
            <a:noFill/>
          </a:ln>
        </p:spPr>
      </p:pic>
      <p:pic>
        <p:nvPicPr>
          <p:cNvPr id="367" name="Google Shape;367;p46"/>
          <p:cNvPicPr preferRelativeResize="0"/>
          <p:nvPr/>
        </p:nvPicPr>
        <p:blipFill>
          <a:blip r:embed="rId9">
            <a:alphaModFix/>
          </a:blip>
          <a:stretch>
            <a:fillRect/>
          </a:stretch>
        </p:blipFill>
        <p:spPr>
          <a:xfrm rot="-5924262">
            <a:off x="7814886" y="766103"/>
            <a:ext cx="1082450" cy="121589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71" name="Shape 371"/>
        <p:cNvGrpSpPr/>
        <p:nvPr/>
      </p:nvGrpSpPr>
      <p:grpSpPr>
        <a:xfrm>
          <a:off x="0" y="0"/>
          <a:ext cx="0" cy="0"/>
          <a:chOff x="0" y="0"/>
          <a:chExt cx="0" cy="0"/>
        </a:xfrm>
      </p:grpSpPr>
      <p:sp>
        <p:nvSpPr>
          <p:cNvPr id="372" name="Google Shape;372;p47"/>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47"/>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374" name="Google Shape;374;p47"/>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375" name="Google Shape;375;p47"/>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376" name="Google Shape;376;p47"/>
          <p:cNvSpPr txBox="1"/>
          <p:nvPr>
            <p:ph type="title"/>
          </p:nvPr>
        </p:nvSpPr>
        <p:spPr>
          <a:xfrm>
            <a:off x="513600" y="601925"/>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a:solidFill>
                  <a:srgbClr val="0A3534"/>
                </a:solidFill>
                <a:latin typeface="Proxima Nova Semibold"/>
                <a:ea typeface="Proxima Nova Semibold"/>
                <a:cs typeface="Proxima Nova Semibold"/>
                <a:sym typeface="Proxima Nova Semibold"/>
              </a:rPr>
              <a:t>Exogenous zeitgebers having a strong influence on our body clocks. </a:t>
            </a:r>
            <a:endParaRPr/>
          </a:p>
        </p:txBody>
      </p:sp>
      <p:sp>
        <p:nvSpPr>
          <p:cNvPr id="377" name="Google Shape;377;p47"/>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378" name="Google Shape;378;p47"/>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379" name="Google Shape;379;p47">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380" name="Google Shape;380;p47">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8"/>
          <p:cNvSpPr txBox="1"/>
          <p:nvPr/>
        </p:nvSpPr>
        <p:spPr>
          <a:xfrm>
            <a:off x="3002875" y="4008150"/>
            <a:ext cx="41328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50">
                <a:solidFill>
                  <a:srgbClr val="202122"/>
                </a:solidFill>
              </a:rPr>
              <a:t>N…………… means a cluster of cell bodies of neurons in the central nervous system</a:t>
            </a:r>
            <a:endParaRPr sz="2200">
              <a:latin typeface="Calibri"/>
              <a:ea typeface="Calibri"/>
              <a:cs typeface="Calibri"/>
              <a:sym typeface="Calibri"/>
            </a:endParaRPr>
          </a:p>
        </p:txBody>
      </p:sp>
      <p:sp>
        <p:nvSpPr>
          <p:cNvPr id="386" name="Google Shape;386;p48"/>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48"/>
          <p:cNvPicPr preferRelativeResize="0"/>
          <p:nvPr/>
        </p:nvPicPr>
        <p:blipFill>
          <a:blip r:embed="rId3">
            <a:alphaModFix/>
          </a:blip>
          <a:stretch>
            <a:fillRect/>
          </a:stretch>
        </p:blipFill>
        <p:spPr>
          <a:xfrm>
            <a:off x="337950" y="876600"/>
            <a:ext cx="8491426" cy="3082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391" name="Shape 391"/>
        <p:cNvGrpSpPr/>
        <p:nvPr/>
      </p:nvGrpSpPr>
      <p:grpSpPr>
        <a:xfrm>
          <a:off x="0" y="0"/>
          <a:ext cx="0" cy="0"/>
          <a:chOff x="0" y="0"/>
          <a:chExt cx="0" cy="0"/>
        </a:xfrm>
      </p:grpSpPr>
      <p:sp>
        <p:nvSpPr>
          <p:cNvPr id="392" name="Google Shape;392;p4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p49"/>
          <p:cNvPicPr preferRelativeResize="0"/>
          <p:nvPr/>
        </p:nvPicPr>
        <p:blipFill>
          <a:blip r:embed="rId3">
            <a:alphaModFix/>
          </a:blip>
          <a:stretch>
            <a:fillRect/>
          </a:stretch>
        </p:blipFill>
        <p:spPr>
          <a:xfrm>
            <a:off x="437400" y="872295"/>
            <a:ext cx="8269200" cy="3780506"/>
          </a:xfrm>
          <a:prstGeom prst="rect">
            <a:avLst/>
          </a:prstGeom>
          <a:noFill/>
          <a:ln>
            <a:noFill/>
          </a:ln>
        </p:spPr>
      </p:pic>
      <p:pic>
        <p:nvPicPr>
          <p:cNvPr id="394" name="Google Shape;394;p49"/>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395" name="Google Shape;395;p49"/>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396" name="Google Shape;396;p49"/>
          <p:cNvSpPr txBox="1"/>
          <p:nvPr>
            <p:ph type="title"/>
          </p:nvPr>
        </p:nvSpPr>
        <p:spPr>
          <a:xfrm>
            <a:off x="520950" y="62125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In the SCN is free-running, i.e. it cannot detect changes in light levels, the circadian rhythm gets longer</a:t>
            </a:r>
            <a:endParaRPr sz="2400"/>
          </a:p>
        </p:txBody>
      </p:sp>
      <p:sp>
        <p:nvSpPr>
          <p:cNvPr id="397" name="Google Shape;397;p49"/>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398" name="Google Shape;398;p49"/>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399" name="Google Shape;399;p49">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00" name="Google Shape;400;p49">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9"/>
          <p:cNvSpPr/>
          <p:nvPr/>
        </p:nvSpPr>
        <p:spPr>
          <a:xfrm>
            <a:off x="2894263" y="1482100"/>
            <a:ext cx="3401400" cy="1911600"/>
          </a:xfrm>
          <a:prstGeom prst="cloudCallout">
            <a:avLst>
              <a:gd fmla="val 62414" name="adj1"/>
              <a:gd fmla="val -560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9"/>
          <p:cNvSpPr txBox="1"/>
          <p:nvPr/>
        </p:nvSpPr>
        <p:spPr>
          <a:xfrm>
            <a:off x="3325925" y="1882675"/>
            <a:ext cx="2683200" cy="71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100">
                <a:latin typeface="Gill Sans"/>
                <a:ea typeface="Gill Sans"/>
                <a:cs typeface="Gill Sans"/>
                <a:sym typeface="Gill Sans"/>
              </a:rPr>
              <a:t>What </a:t>
            </a:r>
            <a:r>
              <a:rPr lang="en-GB" sz="2100">
                <a:latin typeface="Gill Sans"/>
                <a:ea typeface="Gill Sans"/>
                <a:cs typeface="Gill Sans"/>
                <a:sym typeface="Gill Sans"/>
              </a:rPr>
              <a:t>evidence</a:t>
            </a:r>
            <a:r>
              <a:rPr lang="en-GB" sz="2100">
                <a:latin typeface="Gill Sans"/>
                <a:ea typeface="Gill Sans"/>
                <a:cs typeface="Gill Sans"/>
                <a:sym typeface="Gill Sans"/>
              </a:rPr>
              <a:t> do you have for this point of view?</a:t>
            </a:r>
            <a:endParaRPr sz="2100">
              <a:latin typeface="Gill Sans"/>
              <a:ea typeface="Gill Sans"/>
              <a:cs typeface="Gill Sans"/>
              <a:sym typeface="Gill Sans"/>
            </a:endParaRPr>
          </a:p>
        </p:txBody>
      </p:sp>
      <p:pic>
        <p:nvPicPr>
          <p:cNvPr id="403" name="Google Shape;403;p49"/>
          <p:cNvPicPr preferRelativeResize="0"/>
          <p:nvPr/>
        </p:nvPicPr>
        <p:blipFill>
          <a:blip r:embed="rId9">
            <a:alphaModFix/>
          </a:blip>
          <a:stretch>
            <a:fillRect/>
          </a:stretch>
        </p:blipFill>
        <p:spPr>
          <a:xfrm>
            <a:off x="5225100" y="3393700"/>
            <a:ext cx="1253900" cy="1259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0"/>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was the name of the study about the man in the cave?</a:t>
            </a:r>
            <a:endParaRPr b="1" sz="3300">
              <a:solidFill>
                <a:srgbClr val="FFFFFF"/>
              </a:solidFill>
            </a:endParaRPr>
          </a:p>
        </p:txBody>
      </p:sp>
      <p:sp>
        <p:nvSpPr>
          <p:cNvPr id="409" name="Google Shape;409;p50"/>
          <p:cNvSpPr txBox="1"/>
          <p:nvPr>
            <p:ph idx="1" type="body"/>
          </p:nvPr>
        </p:nvSpPr>
        <p:spPr>
          <a:xfrm>
            <a:off x="447550" y="1689775"/>
            <a:ext cx="4254900" cy="247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10" name="Google Shape;410;p50"/>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0"/>
          <p:cNvSpPr txBox="1"/>
          <p:nvPr/>
        </p:nvSpPr>
        <p:spPr>
          <a:xfrm>
            <a:off x="347600" y="145802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solidFill>
                  <a:srgbClr val="FFFFFF"/>
                </a:solidFill>
                <a:latin typeface="Calibri"/>
                <a:ea typeface="Calibri"/>
                <a:cs typeface="Calibri"/>
                <a:sym typeface="Calibri"/>
              </a:rPr>
              <a:t>S……………… (1962)</a:t>
            </a:r>
            <a:endParaRPr sz="4400">
              <a:solidFill>
                <a:srgbClr val="FFFFFF"/>
              </a:solidFill>
              <a:latin typeface="Calibri"/>
              <a:ea typeface="Calibri"/>
              <a:cs typeface="Calibri"/>
              <a:sym typeface="Calibri"/>
            </a:endParaRPr>
          </a:p>
        </p:txBody>
      </p:sp>
      <p:pic>
        <p:nvPicPr>
          <p:cNvPr id="412" name="Google Shape;412;p50"/>
          <p:cNvPicPr preferRelativeResize="0"/>
          <p:nvPr/>
        </p:nvPicPr>
        <p:blipFill>
          <a:blip r:embed="rId3">
            <a:alphaModFix/>
          </a:blip>
          <a:stretch>
            <a:fillRect/>
          </a:stretch>
        </p:blipFill>
        <p:spPr>
          <a:xfrm>
            <a:off x="447550" y="2298257"/>
            <a:ext cx="4124449" cy="1732143"/>
          </a:xfrm>
          <a:prstGeom prst="rect">
            <a:avLst/>
          </a:prstGeom>
          <a:noFill/>
          <a:ln>
            <a:noFill/>
          </a:ln>
        </p:spPr>
      </p:pic>
      <p:pic>
        <p:nvPicPr>
          <p:cNvPr id="413" name="Google Shape;413;p50">
            <a:hlinkClick r:id="rId4"/>
          </p:cNvPr>
          <p:cNvPicPr preferRelativeResize="0"/>
          <p:nvPr/>
        </p:nvPicPr>
        <p:blipFill>
          <a:blip r:embed="rId5">
            <a:alphaModFix/>
          </a:blip>
          <a:stretch>
            <a:fillRect/>
          </a:stretch>
        </p:blipFill>
        <p:spPr>
          <a:xfrm>
            <a:off x="6401775" y="429675"/>
            <a:ext cx="2510600" cy="2189625"/>
          </a:xfrm>
          <a:prstGeom prst="rect">
            <a:avLst/>
          </a:prstGeom>
          <a:noFill/>
          <a:ln>
            <a:noFill/>
          </a:ln>
        </p:spPr>
      </p:pic>
      <p:sp>
        <p:nvSpPr>
          <p:cNvPr id="414" name="Google Shape;414;p50"/>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0"/>
          <p:cNvSpPr txBox="1"/>
          <p:nvPr/>
        </p:nvSpPr>
        <p:spPr>
          <a:xfrm>
            <a:off x="5484475" y="2800175"/>
            <a:ext cx="2781000" cy="9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Calibri"/>
                <a:ea typeface="Calibri"/>
                <a:cs typeface="Calibri"/>
                <a:sym typeface="Calibri"/>
              </a:rPr>
              <a:t>What does this study tells us about…</a:t>
            </a:r>
            <a:endParaRPr>
              <a:latin typeface="Calibri"/>
              <a:ea typeface="Calibri"/>
              <a:cs typeface="Calibri"/>
              <a:sym typeface="Calibri"/>
            </a:endParaRPr>
          </a:p>
          <a:p>
            <a:pPr indent="-317500" lvl="0" marL="457200" rtl="0" algn="l">
              <a:spcBef>
                <a:spcPts val="0"/>
              </a:spcBef>
              <a:spcAft>
                <a:spcPts val="0"/>
              </a:spcAft>
              <a:buSzPts val="1400"/>
              <a:buFont typeface="Calibri"/>
              <a:buAutoNum type="alphaLcPeriod"/>
            </a:pPr>
            <a:r>
              <a:rPr lang="en-GB">
                <a:latin typeface="Calibri"/>
                <a:ea typeface="Calibri"/>
                <a:cs typeface="Calibri"/>
                <a:sym typeface="Calibri"/>
              </a:rPr>
              <a:t>the role of endogenous pacemakers</a:t>
            </a:r>
            <a:endParaRPr>
              <a:latin typeface="Calibri"/>
              <a:ea typeface="Calibri"/>
              <a:cs typeface="Calibri"/>
              <a:sym typeface="Calibri"/>
            </a:endParaRPr>
          </a:p>
          <a:p>
            <a:pPr indent="-317500" lvl="0" marL="457200" rtl="0" algn="l">
              <a:spcBef>
                <a:spcPts val="0"/>
              </a:spcBef>
              <a:spcAft>
                <a:spcPts val="0"/>
              </a:spcAft>
              <a:buSzPts val="1400"/>
              <a:buFont typeface="Calibri"/>
              <a:buAutoNum type="alphaLcPeriod"/>
            </a:pPr>
            <a:r>
              <a:rPr lang="en-GB">
                <a:latin typeface="Calibri"/>
                <a:ea typeface="Calibri"/>
                <a:cs typeface="Calibri"/>
                <a:sym typeface="Calibri"/>
              </a:rPr>
              <a:t>the role of exogenous zeitgeibers</a:t>
            </a:r>
            <a:endParaRPr>
              <a:latin typeface="Calibri"/>
              <a:ea typeface="Calibri"/>
              <a:cs typeface="Calibri"/>
              <a:sym typeface="Calibri"/>
            </a:endParaRPr>
          </a:p>
        </p:txBody>
      </p:sp>
      <p:pic>
        <p:nvPicPr>
          <p:cNvPr id="416" name="Google Shape;416;p50">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17" name="Google Shape;417;p50">
            <a:hlinkClick r:id="rId8"/>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8" name="Google Shape;418;p50"/>
          <p:cNvPicPr preferRelativeResize="0"/>
          <p:nvPr/>
        </p:nvPicPr>
        <p:blipFill>
          <a:blip r:embed="rId9">
            <a:alphaModFix/>
          </a:blip>
          <a:stretch>
            <a:fillRect/>
          </a:stretch>
        </p:blipFill>
        <p:spPr>
          <a:xfrm>
            <a:off x="3533395" y="3601595"/>
            <a:ext cx="1584233" cy="1062225"/>
          </a:xfrm>
          <a:prstGeom prst="rect">
            <a:avLst/>
          </a:prstGeom>
          <a:noFill/>
          <a:ln>
            <a:noFill/>
          </a:ln>
        </p:spPr>
      </p:pic>
      <p:pic>
        <p:nvPicPr>
          <p:cNvPr id="419" name="Google Shape;419;p50"/>
          <p:cNvPicPr preferRelativeResize="0"/>
          <p:nvPr/>
        </p:nvPicPr>
        <p:blipFill>
          <a:blip r:embed="rId10">
            <a:alphaModFix/>
          </a:blip>
          <a:stretch>
            <a:fillRect/>
          </a:stretch>
        </p:blipFill>
        <p:spPr>
          <a:xfrm>
            <a:off x="4262875" y="2368250"/>
            <a:ext cx="719573" cy="7933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23" name="Shape 423"/>
        <p:cNvGrpSpPr/>
        <p:nvPr/>
      </p:nvGrpSpPr>
      <p:grpSpPr>
        <a:xfrm>
          <a:off x="0" y="0"/>
          <a:ext cx="0" cy="0"/>
          <a:chOff x="0" y="0"/>
          <a:chExt cx="0" cy="0"/>
        </a:xfrm>
      </p:grpSpPr>
      <p:sp>
        <p:nvSpPr>
          <p:cNvPr id="424" name="Google Shape;424;p51"/>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5" name="Google Shape;425;p51"/>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426" name="Google Shape;426;p51"/>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427" name="Google Shape;427;p51"/>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428" name="Google Shape;428;p51"/>
          <p:cNvSpPr txBox="1"/>
          <p:nvPr>
            <p:ph type="title"/>
          </p:nvPr>
        </p:nvSpPr>
        <p:spPr>
          <a:xfrm>
            <a:off x="520950" y="73710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Siffre’s study provides excellent evidence for the importance of zeitgebers in regulating the sleep-wake cycle </a:t>
            </a:r>
            <a:endParaRPr sz="2400"/>
          </a:p>
        </p:txBody>
      </p:sp>
      <p:sp>
        <p:nvSpPr>
          <p:cNvPr id="429" name="Google Shape;429;p51"/>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430" name="Google Shape;430;p51"/>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431" name="Google Shape;431;p51">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32" name="Google Shape;432;p51">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36" name="Shape 436"/>
        <p:cNvGrpSpPr/>
        <p:nvPr/>
      </p:nvGrpSpPr>
      <p:grpSpPr>
        <a:xfrm>
          <a:off x="0" y="0"/>
          <a:ext cx="0" cy="0"/>
          <a:chOff x="0" y="0"/>
          <a:chExt cx="0" cy="0"/>
        </a:xfrm>
      </p:grpSpPr>
      <p:sp>
        <p:nvSpPr>
          <p:cNvPr id="437" name="Google Shape;437;p52"/>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52"/>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439" name="Google Shape;439;p52"/>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440" name="Google Shape;440;p52"/>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When Siffre replicated his study in 1999 the results were the same indicating that his data was reliable.</a:t>
            </a:r>
            <a:endParaRPr sz="2400"/>
          </a:p>
        </p:txBody>
      </p:sp>
      <p:sp>
        <p:nvSpPr>
          <p:cNvPr id="441" name="Google Shape;441;p52"/>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442" name="Google Shape;442;p52"/>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443" name="Google Shape;443;p52">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444" name="Google Shape;444;p52">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3"/>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Can you name a study that supports Siffre’s findings but is more geenralisable?</a:t>
            </a:r>
            <a:endParaRPr b="1" sz="3300">
              <a:solidFill>
                <a:srgbClr val="FFFFFF"/>
              </a:solidFill>
            </a:endParaRPr>
          </a:p>
        </p:txBody>
      </p:sp>
      <p:sp>
        <p:nvSpPr>
          <p:cNvPr id="450" name="Google Shape;450;p53"/>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51" name="Google Shape;451;p53"/>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3"/>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A……….. and W………..(1976)</a:t>
            </a:r>
            <a:endParaRPr sz="3600">
              <a:solidFill>
                <a:srgbClr val="FFFFFF"/>
              </a:solidFill>
              <a:latin typeface="Calibri"/>
              <a:ea typeface="Calibri"/>
              <a:cs typeface="Calibri"/>
              <a:sym typeface="Calibri"/>
            </a:endParaRPr>
          </a:p>
        </p:txBody>
      </p:sp>
      <p:sp>
        <p:nvSpPr>
          <p:cNvPr id="453" name="Google Shape;453;p53"/>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3"/>
          <p:cNvSpPr txBox="1"/>
          <p:nvPr/>
        </p:nvSpPr>
        <p:spPr>
          <a:xfrm>
            <a:off x="5441025" y="2851650"/>
            <a:ext cx="2781000" cy="9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Calibri"/>
                <a:ea typeface="Calibri"/>
                <a:cs typeface="Calibri"/>
                <a:sym typeface="Calibri"/>
              </a:rPr>
              <a:t>How </a:t>
            </a:r>
            <a:r>
              <a:rPr lang="en-GB" sz="1900">
                <a:latin typeface="Calibri"/>
                <a:ea typeface="Calibri"/>
                <a:cs typeface="Calibri"/>
                <a:sym typeface="Calibri"/>
              </a:rPr>
              <a:t>was this study </a:t>
            </a:r>
            <a:r>
              <a:rPr lang="en-GB" sz="1900">
                <a:highlight>
                  <a:srgbClr val="00FF00"/>
                </a:highlight>
                <a:latin typeface="Calibri"/>
                <a:ea typeface="Calibri"/>
                <a:cs typeface="Calibri"/>
                <a:sym typeface="Calibri"/>
              </a:rPr>
              <a:t>similar</a:t>
            </a:r>
            <a:r>
              <a:rPr lang="en-GB" sz="1900">
                <a:latin typeface="Calibri"/>
                <a:ea typeface="Calibri"/>
                <a:cs typeface="Calibri"/>
                <a:sym typeface="Calibri"/>
              </a:rPr>
              <a:t> to Siffre’s?</a:t>
            </a:r>
            <a:endParaRPr sz="1900">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How was this study </a:t>
            </a:r>
            <a:r>
              <a:rPr lang="en-GB" sz="1900">
                <a:solidFill>
                  <a:schemeClr val="dk1"/>
                </a:solidFill>
                <a:highlight>
                  <a:srgbClr val="FF0000"/>
                </a:highlight>
                <a:latin typeface="Calibri"/>
                <a:ea typeface="Calibri"/>
                <a:cs typeface="Calibri"/>
                <a:sym typeface="Calibri"/>
              </a:rPr>
              <a:t>different</a:t>
            </a:r>
            <a:r>
              <a:rPr lang="en-GB" sz="1900">
                <a:solidFill>
                  <a:schemeClr val="dk1"/>
                </a:solidFill>
                <a:latin typeface="Calibri"/>
                <a:ea typeface="Calibri"/>
                <a:cs typeface="Calibri"/>
                <a:sym typeface="Calibri"/>
              </a:rPr>
              <a:t> to Siffre’s?</a:t>
            </a:r>
            <a:endParaRPr sz="1900">
              <a:latin typeface="Calibri"/>
              <a:ea typeface="Calibri"/>
              <a:cs typeface="Calibri"/>
              <a:sym typeface="Calibri"/>
            </a:endParaRPr>
          </a:p>
        </p:txBody>
      </p:sp>
      <p:pic>
        <p:nvPicPr>
          <p:cNvPr id="455" name="Google Shape;455;p5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56" name="Google Shape;456;p5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3"/>
          <p:cNvSpPr/>
          <p:nvPr/>
        </p:nvSpPr>
        <p:spPr>
          <a:xfrm>
            <a:off x="724200" y="2505025"/>
            <a:ext cx="26265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3"/>
          <p:cNvSpPr/>
          <p:nvPr/>
        </p:nvSpPr>
        <p:spPr>
          <a:xfrm>
            <a:off x="2272753" y="2505025"/>
            <a:ext cx="25611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3"/>
          <p:cNvSpPr txBox="1"/>
          <p:nvPr/>
        </p:nvSpPr>
        <p:spPr>
          <a:xfrm rot="-759503">
            <a:off x="1023480" y="2549162"/>
            <a:ext cx="1467571" cy="22198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Siffre</a:t>
            </a:r>
            <a:endParaRPr>
              <a:solidFill>
                <a:srgbClr val="FFFF00"/>
              </a:solidFill>
              <a:latin typeface="Calibri"/>
              <a:ea typeface="Calibri"/>
              <a:cs typeface="Calibri"/>
              <a:sym typeface="Calibri"/>
            </a:endParaRPr>
          </a:p>
        </p:txBody>
      </p:sp>
      <p:sp>
        <p:nvSpPr>
          <p:cNvPr id="460" name="Google Shape;460;p53"/>
          <p:cNvSpPr txBox="1"/>
          <p:nvPr/>
        </p:nvSpPr>
        <p:spPr>
          <a:xfrm rot="311729">
            <a:off x="3097334" y="2549146"/>
            <a:ext cx="1467630" cy="22201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A…...and W…...</a:t>
            </a:r>
            <a:endParaRPr>
              <a:solidFill>
                <a:srgbClr val="FFFF00"/>
              </a:solidFill>
              <a:latin typeface="Calibri"/>
              <a:ea typeface="Calibri"/>
              <a:cs typeface="Calibri"/>
              <a:sym typeface="Calibri"/>
            </a:endParaRPr>
          </a:p>
        </p:txBody>
      </p:sp>
      <p:pic>
        <p:nvPicPr>
          <p:cNvPr id="461" name="Google Shape;461;p53"/>
          <p:cNvPicPr preferRelativeResize="0"/>
          <p:nvPr/>
        </p:nvPicPr>
        <p:blipFill>
          <a:blip r:embed="rId6">
            <a:alphaModFix/>
          </a:blip>
          <a:stretch>
            <a:fillRect/>
          </a:stretch>
        </p:blipFill>
        <p:spPr>
          <a:xfrm>
            <a:off x="6602425" y="128225"/>
            <a:ext cx="2222925" cy="1926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4"/>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What does Aschoff and Wever’s study suggest as the role of exogenous zeitgebers?</a:t>
            </a:r>
            <a:endParaRPr b="1" sz="3300">
              <a:solidFill>
                <a:srgbClr val="FFFFFF"/>
              </a:solidFill>
            </a:endParaRPr>
          </a:p>
        </p:txBody>
      </p:sp>
      <p:sp>
        <p:nvSpPr>
          <p:cNvPr id="467" name="Google Shape;467;p54"/>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468" name="Google Shape;468;p54"/>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4"/>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Key term: E……………………..</a:t>
            </a:r>
            <a:endParaRPr sz="3600">
              <a:solidFill>
                <a:srgbClr val="FFFFFF"/>
              </a:solidFill>
              <a:latin typeface="Calibri"/>
              <a:ea typeface="Calibri"/>
              <a:cs typeface="Calibri"/>
              <a:sym typeface="Calibri"/>
            </a:endParaRPr>
          </a:p>
        </p:txBody>
      </p:sp>
      <p:pic>
        <p:nvPicPr>
          <p:cNvPr id="470" name="Google Shape;470;p54">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71" name="Google Shape;471;p5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2" name="Google Shape;472;p54"/>
          <p:cNvPicPr preferRelativeResize="0"/>
          <p:nvPr/>
        </p:nvPicPr>
        <p:blipFill>
          <a:blip r:embed="rId6">
            <a:alphaModFix/>
          </a:blip>
          <a:stretch>
            <a:fillRect/>
          </a:stretch>
        </p:blipFill>
        <p:spPr>
          <a:xfrm>
            <a:off x="6496225" y="2368950"/>
            <a:ext cx="2184275" cy="2060175"/>
          </a:xfrm>
          <a:prstGeom prst="rect">
            <a:avLst/>
          </a:prstGeom>
          <a:noFill/>
          <a:ln>
            <a:noFill/>
          </a:ln>
        </p:spPr>
      </p:pic>
      <p:pic>
        <p:nvPicPr>
          <p:cNvPr id="473" name="Google Shape;473;p54"/>
          <p:cNvPicPr preferRelativeResize="0"/>
          <p:nvPr/>
        </p:nvPicPr>
        <p:blipFill>
          <a:blip r:embed="rId7">
            <a:alphaModFix/>
          </a:blip>
          <a:stretch>
            <a:fillRect/>
          </a:stretch>
        </p:blipFill>
        <p:spPr>
          <a:xfrm>
            <a:off x="4243700" y="2410825"/>
            <a:ext cx="2096796" cy="2018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5"/>
          <p:cNvSpPr txBox="1"/>
          <p:nvPr>
            <p:ph type="title"/>
          </p:nvPr>
        </p:nvSpPr>
        <p:spPr>
          <a:xfrm>
            <a:off x="337950" y="1820100"/>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3300">
                <a:solidFill>
                  <a:srgbClr val="FFFFFF"/>
                </a:solidFill>
              </a:rPr>
              <a:t>Can you think of any other exogenous </a:t>
            </a:r>
            <a:r>
              <a:rPr lang="en-GB" sz="3300">
                <a:solidFill>
                  <a:srgbClr val="FFFFFF"/>
                </a:solidFill>
              </a:rPr>
              <a:t> </a:t>
            </a:r>
            <a:r>
              <a:rPr lang="en-GB" sz="3300">
                <a:solidFill>
                  <a:srgbClr val="FFFFFF"/>
                </a:solidFill>
              </a:rPr>
              <a:t>zeitgebers</a:t>
            </a:r>
            <a:r>
              <a:rPr lang="en-GB" sz="3300">
                <a:solidFill>
                  <a:srgbClr val="FFFFFF"/>
                </a:solidFill>
              </a:rPr>
              <a:t>? Think about things that you might hear or see (other than clocks or light levels that might help you to know how much time has passed?</a:t>
            </a:r>
            <a:endParaRPr sz="3300">
              <a:solidFill>
                <a:srgbClr val="FFFFFF"/>
              </a:solidFill>
            </a:endParaRPr>
          </a:p>
        </p:txBody>
      </p:sp>
      <p:sp>
        <p:nvSpPr>
          <p:cNvPr id="479" name="Google Shape;479;p55"/>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0" name="Google Shape;480;p5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481" name="Google Shape;481;p5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2" name="Google Shape;482;p55"/>
          <p:cNvPicPr preferRelativeResize="0"/>
          <p:nvPr/>
        </p:nvPicPr>
        <p:blipFill>
          <a:blip r:embed="rId6">
            <a:alphaModFix/>
          </a:blip>
          <a:stretch>
            <a:fillRect/>
          </a:stretch>
        </p:blipFill>
        <p:spPr>
          <a:xfrm rot="381456">
            <a:off x="6505875" y="2130675"/>
            <a:ext cx="2087750" cy="2189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486" name="Shape 486"/>
        <p:cNvGrpSpPr/>
        <p:nvPr/>
      </p:nvGrpSpPr>
      <p:grpSpPr>
        <a:xfrm>
          <a:off x="0" y="0"/>
          <a:ext cx="0" cy="0"/>
          <a:chOff x="0" y="0"/>
          <a:chExt cx="0" cy="0"/>
        </a:xfrm>
      </p:grpSpPr>
      <p:sp>
        <p:nvSpPr>
          <p:cNvPr id="487" name="Google Shape;487;p5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8" name="Google Shape;488;p56"/>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489" name="Google Shape;489;p56"/>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490" name="Google Shape;490;p56"/>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491" name="Google Shape;491;p56"/>
          <p:cNvSpPr txBox="1"/>
          <p:nvPr>
            <p:ph type="title"/>
          </p:nvPr>
        </p:nvSpPr>
        <p:spPr>
          <a:xfrm>
            <a:off x="520950" y="73710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Exogenous </a:t>
            </a:r>
            <a:r>
              <a:rPr lang="en-GB" sz="2400">
                <a:solidFill>
                  <a:srgbClr val="0A3534"/>
                </a:solidFill>
                <a:latin typeface="Proxima Nova Semibold"/>
                <a:ea typeface="Proxima Nova Semibold"/>
                <a:cs typeface="Proxima Nova Semibold"/>
                <a:sym typeface="Proxima Nova Semibold"/>
              </a:rPr>
              <a:t>zeitgebers exert a very powerful impact on the sleep-wake cycle </a:t>
            </a:r>
            <a:endParaRPr sz="2400"/>
          </a:p>
        </p:txBody>
      </p:sp>
      <p:sp>
        <p:nvSpPr>
          <p:cNvPr id="492" name="Google Shape;492;p56"/>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493" name="Google Shape;493;p56"/>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494" name="Google Shape;494;p56">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495" name="Google Shape;495;p56">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6"/>
          <p:cNvSpPr/>
          <p:nvPr/>
        </p:nvSpPr>
        <p:spPr>
          <a:xfrm>
            <a:off x="2770650" y="2639475"/>
            <a:ext cx="3401400" cy="1911600"/>
          </a:xfrm>
          <a:prstGeom prst="cloudCallout">
            <a:avLst>
              <a:gd fmla="val 39210" name="adj1"/>
              <a:gd fmla="val -11533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6"/>
          <p:cNvSpPr txBox="1"/>
          <p:nvPr/>
        </p:nvSpPr>
        <p:spPr>
          <a:xfrm>
            <a:off x="3339750" y="2832600"/>
            <a:ext cx="2510400" cy="9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2100">
                <a:solidFill>
                  <a:schemeClr val="dk1"/>
                </a:solidFill>
                <a:latin typeface="Gill Sans"/>
                <a:ea typeface="Gill Sans"/>
                <a:cs typeface="Gill Sans"/>
                <a:sym typeface="Gill Sans"/>
              </a:rPr>
              <a:t>What evidence do you have for this point of view?</a:t>
            </a:r>
            <a:endParaRPr sz="2100">
              <a:solidFill>
                <a:schemeClr val="dk1"/>
              </a:solidFill>
              <a:latin typeface="Gill Sans"/>
              <a:ea typeface="Gill Sans"/>
              <a:cs typeface="Gill Sans"/>
              <a:sym typeface="Gill Sans"/>
            </a:endParaRPr>
          </a:p>
          <a:p>
            <a:pPr indent="0" lvl="0" marL="0" rtl="0" algn="l">
              <a:spcBef>
                <a:spcPts val="0"/>
              </a:spcBef>
              <a:spcAft>
                <a:spcPts val="0"/>
              </a:spcAft>
              <a:buNone/>
            </a:pPr>
            <a:r>
              <a:t/>
            </a:r>
            <a:endParaRPr/>
          </a:p>
        </p:txBody>
      </p:sp>
      <p:pic>
        <p:nvPicPr>
          <p:cNvPr id="498" name="Google Shape;498;p56"/>
          <p:cNvPicPr preferRelativeResize="0"/>
          <p:nvPr/>
        </p:nvPicPr>
        <p:blipFill>
          <a:blip r:embed="rId9">
            <a:alphaModFix/>
          </a:blip>
          <a:stretch>
            <a:fillRect/>
          </a:stretch>
        </p:blipFill>
        <p:spPr>
          <a:xfrm>
            <a:off x="3056472" y="1355775"/>
            <a:ext cx="1780750" cy="1322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7"/>
          <p:cNvSpPr txBox="1"/>
          <p:nvPr>
            <p:ph type="title"/>
          </p:nvPr>
        </p:nvSpPr>
        <p:spPr>
          <a:xfrm>
            <a:off x="337950" y="429675"/>
            <a:ext cx="62247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sz="3300">
                <a:solidFill>
                  <a:srgbClr val="FFFFFF"/>
                </a:solidFill>
              </a:rPr>
              <a:t>Which study goes against the role of zeitgebers?</a:t>
            </a:r>
            <a:endParaRPr b="1" sz="3300">
              <a:solidFill>
                <a:srgbClr val="FFFFFF"/>
              </a:solidFill>
            </a:endParaRPr>
          </a:p>
        </p:txBody>
      </p:sp>
      <p:sp>
        <p:nvSpPr>
          <p:cNvPr id="504" name="Google Shape;504;p57"/>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505" name="Google Shape;505;p57"/>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7"/>
          <p:cNvSpPr txBox="1"/>
          <p:nvPr/>
        </p:nvSpPr>
        <p:spPr>
          <a:xfrm>
            <a:off x="405550" y="168977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 F……………………. (1985)</a:t>
            </a:r>
            <a:endParaRPr sz="3600">
              <a:solidFill>
                <a:srgbClr val="FFFFFF"/>
              </a:solidFill>
              <a:latin typeface="Calibri"/>
              <a:ea typeface="Calibri"/>
              <a:cs typeface="Calibri"/>
              <a:sym typeface="Calibri"/>
            </a:endParaRPr>
          </a:p>
        </p:txBody>
      </p:sp>
      <p:sp>
        <p:nvSpPr>
          <p:cNvPr id="507" name="Google Shape;507;p57"/>
          <p:cNvSpPr txBox="1"/>
          <p:nvPr/>
        </p:nvSpPr>
        <p:spPr>
          <a:xfrm>
            <a:off x="5441025" y="2851650"/>
            <a:ext cx="2781000" cy="97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900">
                <a:latin typeface="Calibri"/>
                <a:ea typeface="Calibri"/>
                <a:cs typeface="Calibri"/>
                <a:sym typeface="Calibri"/>
              </a:rPr>
              <a:t>How was this study </a:t>
            </a:r>
            <a:r>
              <a:rPr lang="en-GB" sz="1900">
                <a:highlight>
                  <a:srgbClr val="00FF00"/>
                </a:highlight>
                <a:latin typeface="Calibri"/>
                <a:ea typeface="Calibri"/>
                <a:cs typeface="Calibri"/>
                <a:sym typeface="Calibri"/>
              </a:rPr>
              <a:t>similar</a:t>
            </a:r>
            <a:r>
              <a:rPr lang="en-GB" sz="1900">
                <a:latin typeface="Calibri"/>
                <a:ea typeface="Calibri"/>
                <a:cs typeface="Calibri"/>
                <a:sym typeface="Calibri"/>
              </a:rPr>
              <a:t> to Aschoff and Wever?</a:t>
            </a:r>
            <a:endParaRPr sz="1900">
              <a:latin typeface="Calibri"/>
              <a:ea typeface="Calibri"/>
              <a:cs typeface="Calibri"/>
              <a:sym typeface="Calibri"/>
            </a:endParaRPr>
          </a:p>
          <a:p>
            <a:pPr indent="0" lvl="0" marL="0" rtl="0" algn="ctr">
              <a:spcBef>
                <a:spcPts val="0"/>
              </a:spcBef>
              <a:spcAft>
                <a:spcPts val="0"/>
              </a:spcAft>
              <a:buNone/>
            </a:pPr>
            <a:r>
              <a:rPr lang="en-GB" sz="1900">
                <a:solidFill>
                  <a:schemeClr val="dk1"/>
                </a:solidFill>
                <a:latin typeface="Calibri"/>
                <a:ea typeface="Calibri"/>
                <a:cs typeface="Calibri"/>
                <a:sym typeface="Calibri"/>
              </a:rPr>
              <a:t>How was this study </a:t>
            </a:r>
            <a:r>
              <a:rPr lang="en-GB" sz="1900">
                <a:solidFill>
                  <a:schemeClr val="dk1"/>
                </a:solidFill>
                <a:highlight>
                  <a:srgbClr val="FF0000"/>
                </a:highlight>
                <a:latin typeface="Calibri"/>
                <a:ea typeface="Calibri"/>
                <a:cs typeface="Calibri"/>
                <a:sym typeface="Calibri"/>
              </a:rPr>
              <a:t>different</a:t>
            </a:r>
            <a:r>
              <a:rPr lang="en-GB" sz="1900">
                <a:solidFill>
                  <a:schemeClr val="dk1"/>
                </a:solidFill>
                <a:latin typeface="Calibri"/>
                <a:ea typeface="Calibri"/>
                <a:cs typeface="Calibri"/>
                <a:sym typeface="Calibri"/>
              </a:rPr>
              <a:t> to </a:t>
            </a:r>
            <a:r>
              <a:rPr lang="en-GB" sz="1900">
                <a:solidFill>
                  <a:schemeClr val="dk1"/>
                </a:solidFill>
                <a:latin typeface="Calibri"/>
                <a:ea typeface="Calibri"/>
                <a:cs typeface="Calibri"/>
                <a:sym typeface="Calibri"/>
              </a:rPr>
              <a:t>Aschoff and Wever</a:t>
            </a:r>
            <a:r>
              <a:rPr lang="en-GB" sz="1900">
                <a:solidFill>
                  <a:schemeClr val="dk1"/>
                </a:solidFill>
                <a:latin typeface="Calibri"/>
                <a:ea typeface="Calibri"/>
                <a:cs typeface="Calibri"/>
                <a:sym typeface="Calibri"/>
              </a:rPr>
              <a:t>?</a:t>
            </a:r>
            <a:endParaRPr sz="1900">
              <a:latin typeface="Calibri"/>
              <a:ea typeface="Calibri"/>
              <a:cs typeface="Calibri"/>
              <a:sym typeface="Calibri"/>
            </a:endParaRPr>
          </a:p>
        </p:txBody>
      </p:sp>
      <p:pic>
        <p:nvPicPr>
          <p:cNvPr id="508" name="Google Shape;508;p5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09" name="Google Shape;509;p5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7"/>
          <p:cNvSpPr/>
          <p:nvPr/>
        </p:nvSpPr>
        <p:spPr>
          <a:xfrm>
            <a:off x="724200" y="2505025"/>
            <a:ext cx="26265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7"/>
          <p:cNvSpPr/>
          <p:nvPr/>
        </p:nvSpPr>
        <p:spPr>
          <a:xfrm>
            <a:off x="2272753" y="2505025"/>
            <a:ext cx="2561100" cy="2160600"/>
          </a:xfrm>
          <a:prstGeom prst="ellipse">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7"/>
          <p:cNvSpPr txBox="1"/>
          <p:nvPr/>
        </p:nvSpPr>
        <p:spPr>
          <a:xfrm rot="-759503">
            <a:off x="1023480" y="2549162"/>
            <a:ext cx="1467571" cy="221985"/>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Aschoff and Wever</a:t>
            </a:r>
            <a:endParaRPr>
              <a:solidFill>
                <a:srgbClr val="FFFF00"/>
              </a:solidFill>
              <a:latin typeface="Calibri"/>
              <a:ea typeface="Calibri"/>
              <a:cs typeface="Calibri"/>
              <a:sym typeface="Calibri"/>
            </a:endParaRPr>
          </a:p>
        </p:txBody>
      </p:sp>
      <p:sp>
        <p:nvSpPr>
          <p:cNvPr id="513" name="Google Shape;513;p57"/>
          <p:cNvSpPr txBox="1"/>
          <p:nvPr/>
        </p:nvSpPr>
        <p:spPr>
          <a:xfrm rot="311729">
            <a:off x="3097334" y="2549146"/>
            <a:ext cx="1467630" cy="222012"/>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00"/>
                </a:solidFill>
                <a:latin typeface="Calibri"/>
                <a:ea typeface="Calibri"/>
                <a:cs typeface="Calibri"/>
                <a:sym typeface="Calibri"/>
              </a:rPr>
              <a:t>F………...</a:t>
            </a:r>
            <a:endParaRPr>
              <a:solidFill>
                <a:srgbClr val="FFFF00"/>
              </a:solidFill>
              <a:latin typeface="Calibri"/>
              <a:ea typeface="Calibri"/>
              <a:cs typeface="Calibri"/>
              <a:sym typeface="Calibri"/>
            </a:endParaRPr>
          </a:p>
        </p:txBody>
      </p:sp>
      <p:pic>
        <p:nvPicPr>
          <p:cNvPr id="514" name="Google Shape;514;p57"/>
          <p:cNvPicPr preferRelativeResize="0"/>
          <p:nvPr/>
        </p:nvPicPr>
        <p:blipFill>
          <a:blip r:embed="rId6">
            <a:alphaModFix/>
          </a:blip>
          <a:stretch>
            <a:fillRect/>
          </a:stretch>
        </p:blipFill>
        <p:spPr>
          <a:xfrm>
            <a:off x="6701050" y="712425"/>
            <a:ext cx="2138150" cy="1605947"/>
          </a:xfrm>
          <a:prstGeom prst="rect">
            <a:avLst/>
          </a:prstGeom>
          <a:noFill/>
          <a:ln>
            <a:noFill/>
          </a:ln>
        </p:spPr>
      </p:pic>
      <p:sp>
        <p:nvSpPr>
          <p:cNvPr id="515" name="Google Shape;515;p57"/>
          <p:cNvSpPr/>
          <p:nvPr/>
        </p:nvSpPr>
        <p:spPr>
          <a:xfrm>
            <a:off x="4982450" y="2571625"/>
            <a:ext cx="3582300" cy="2027400"/>
          </a:xfrm>
          <a:prstGeom prst="cloudCallout">
            <a:avLst>
              <a:gd fmla="val 40296" name="adj1"/>
              <a:gd fmla="val -7063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7"/>
          <p:cNvSpPr/>
          <p:nvPr/>
        </p:nvSpPr>
        <p:spPr>
          <a:xfrm>
            <a:off x="6865250" y="173800"/>
            <a:ext cx="2138100" cy="4635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Another day, another bunker….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20" name="Shape 520"/>
        <p:cNvGrpSpPr/>
        <p:nvPr/>
      </p:nvGrpSpPr>
      <p:grpSpPr>
        <a:xfrm>
          <a:off x="0" y="0"/>
          <a:ext cx="0" cy="0"/>
          <a:chOff x="0" y="0"/>
          <a:chExt cx="0" cy="0"/>
        </a:xfrm>
      </p:grpSpPr>
      <p:sp>
        <p:nvSpPr>
          <p:cNvPr id="521" name="Google Shape;521;p58"/>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2" name="Google Shape;522;p58"/>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523" name="Google Shape;523;p58"/>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524" name="Google Shape;524;p58"/>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Folkard speeded up the the clocks in the bunker</a:t>
            </a:r>
            <a:endParaRPr sz="2400"/>
          </a:p>
        </p:txBody>
      </p:sp>
      <p:sp>
        <p:nvSpPr>
          <p:cNvPr id="525" name="Google Shape;525;p58"/>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526" name="Google Shape;526;p58"/>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527" name="Google Shape;527;p58">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528" name="Google Shape;528;p58">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32" name="Shape 532"/>
        <p:cNvGrpSpPr/>
        <p:nvPr/>
      </p:nvGrpSpPr>
      <p:grpSpPr>
        <a:xfrm>
          <a:off x="0" y="0"/>
          <a:ext cx="0" cy="0"/>
          <a:chOff x="0" y="0"/>
          <a:chExt cx="0" cy="0"/>
        </a:xfrm>
      </p:grpSpPr>
      <p:sp>
        <p:nvSpPr>
          <p:cNvPr id="533" name="Google Shape;533;p59"/>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4" name="Google Shape;534;p59"/>
          <p:cNvPicPr preferRelativeResize="0"/>
          <p:nvPr/>
        </p:nvPicPr>
        <p:blipFill rotWithShape="1">
          <a:blip r:embed="rId3">
            <a:alphaModFix/>
          </a:blip>
          <a:srcRect b="9229" l="8474" r="8032" t="8803"/>
          <a:stretch/>
        </p:blipFill>
        <p:spPr>
          <a:xfrm>
            <a:off x="4973275" y="984925"/>
            <a:ext cx="3429000" cy="3366225"/>
          </a:xfrm>
          <a:prstGeom prst="rect">
            <a:avLst/>
          </a:prstGeom>
          <a:noFill/>
          <a:ln>
            <a:noFill/>
          </a:ln>
        </p:spPr>
      </p:pic>
      <p:pic>
        <p:nvPicPr>
          <p:cNvPr id="535" name="Google Shape;535;p59"/>
          <p:cNvPicPr preferRelativeResize="0"/>
          <p:nvPr/>
        </p:nvPicPr>
        <p:blipFill rotWithShape="1">
          <a:blip r:embed="rId4">
            <a:alphaModFix/>
          </a:blip>
          <a:srcRect b="9229" l="8441" r="8065" t="8803"/>
          <a:stretch/>
        </p:blipFill>
        <p:spPr>
          <a:xfrm>
            <a:off x="814700" y="984925"/>
            <a:ext cx="3429000" cy="3366225"/>
          </a:xfrm>
          <a:prstGeom prst="rect">
            <a:avLst/>
          </a:prstGeom>
          <a:noFill/>
          <a:ln>
            <a:noFill/>
          </a:ln>
        </p:spPr>
      </p:pic>
      <p:sp>
        <p:nvSpPr>
          <p:cNvPr id="536" name="Google Shape;536;p59"/>
          <p:cNvSpPr txBox="1"/>
          <p:nvPr>
            <p:ph type="title"/>
          </p:nvPr>
        </p:nvSpPr>
        <p:spPr>
          <a:xfrm>
            <a:off x="520950" y="428125"/>
            <a:ext cx="8102100" cy="46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Folkhard’s study supports the idea of a strong free-running endogenous body clock</a:t>
            </a:r>
            <a:endParaRPr sz="2400"/>
          </a:p>
        </p:txBody>
      </p:sp>
      <p:sp>
        <p:nvSpPr>
          <p:cNvPr id="537" name="Google Shape;537;p59"/>
          <p:cNvSpPr txBox="1"/>
          <p:nvPr/>
        </p:nvSpPr>
        <p:spPr>
          <a:xfrm>
            <a:off x="956400" y="2211375"/>
            <a:ext cx="31299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True</a:t>
            </a:r>
            <a:endParaRPr sz="6000">
              <a:solidFill>
                <a:srgbClr val="FFFFFF"/>
              </a:solidFill>
              <a:latin typeface="Proxima Nova Semibold"/>
              <a:ea typeface="Proxima Nova Semibold"/>
              <a:cs typeface="Proxima Nova Semibold"/>
              <a:sym typeface="Proxima Nova Semibold"/>
            </a:endParaRPr>
          </a:p>
        </p:txBody>
      </p:sp>
      <p:sp>
        <p:nvSpPr>
          <p:cNvPr id="538" name="Google Shape;538;p59"/>
          <p:cNvSpPr txBox="1"/>
          <p:nvPr/>
        </p:nvSpPr>
        <p:spPr>
          <a:xfrm>
            <a:off x="5113875" y="2235575"/>
            <a:ext cx="3129600" cy="77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rgbClr val="FFFFFF"/>
                </a:solidFill>
                <a:latin typeface="Proxima Nova Semibold"/>
                <a:ea typeface="Proxima Nova Semibold"/>
                <a:cs typeface="Proxima Nova Semibold"/>
                <a:sym typeface="Proxima Nova Semibold"/>
              </a:rPr>
              <a:t>False</a:t>
            </a:r>
            <a:endParaRPr sz="6000">
              <a:solidFill>
                <a:srgbClr val="FFFFFF"/>
              </a:solidFill>
              <a:latin typeface="Proxima Nova Semibold"/>
              <a:ea typeface="Proxima Nova Semibold"/>
              <a:cs typeface="Proxima Nova Semibold"/>
              <a:sym typeface="Proxima Nova Semibold"/>
            </a:endParaRPr>
          </a:p>
        </p:txBody>
      </p:sp>
      <p:pic>
        <p:nvPicPr>
          <p:cNvPr id="539" name="Google Shape;539;p59">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540" name="Google Shape;540;p59">
            <a:hlinkClick r:id="rId7"/>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0"/>
          <p:cNvSpPr txBox="1"/>
          <p:nvPr>
            <p:ph type="title"/>
          </p:nvPr>
        </p:nvSpPr>
        <p:spPr>
          <a:xfrm>
            <a:off x="337950" y="475075"/>
            <a:ext cx="62247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300">
                <a:solidFill>
                  <a:srgbClr val="FFFFFF"/>
                </a:solidFill>
              </a:rPr>
              <a:t>What is the correct word for the disruption of our circadian rhythm?</a:t>
            </a:r>
            <a:endParaRPr b="1" sz="3300">
              <a:solidFill>
                <a:srgbClr val="FFFFFF"/>
              </a:solidFill>
            </a:endParaRPr>
          </a:p>
        </p:txBody>
      </p:sp>
      <p:sp>
        <p:nvSpPr>
          <p:cNvPr id="546" name="Google Shape;546;p60"/>
          <p:cNvSpPr txBox="1"/>
          <p:nvPr>
            <p:ph idx="1" type="body"/>
          </p:nvPr>
        </p:nvSpPr>
        <p:spPr>
          <a:xfrm>
            <a:off x="447550" y="1689775"/>
            <a:ext cx="4254900" cy="85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solidFill>
                <a:srgbClr val="FFFFFF"/>
              </a:solidFill>
            </a:endParaRPr>
          </a:p>
          <a:p>
            <a:pPr indent="0" lvl="0" marL="0" rtl="0" algn="l">
              <a:spcBef>
                <a:spcPts val="360"/>
              </a:spcBef>
              <a:spcAft>
                <a:spcPts val="0"/>
              </a:spcAft>
              <a:buNone/>
            </a:pPr>
            <a:r>
              <a:t/>
            </a:r>
            <a:endParaRPr>
              <a:solidFill>
                <a:srgbClr val="FFFFFF"/>
              </a:solidFill>
            </a:endParaRPr>
          </a:p>
        </p:txBody>
      </p:sp>
      <p:sp>
        <p:nvSpPr>
          <p:cNvPr id="547" name="Google Shape;547;p60"/>
          <p:cNvSpPr/>
          <p:nvPr/>
        </p:nvSpPr>
        <p:spPr>
          <a:xfrm>
            <a:off x="337950" y="4287150"/>
            <a:ext cx="1033200" cy="502200"/>
          </a:xfrm>
          <a:prstGeom prst="roundRect">
            <a:avLst>
              <a:gd fmla="val 16667"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60"/>
          <p:cNvSpPr txBox="1"/>
          <p:nvPr/>
        </p:nvSpPr>
        <p:spPr>
          <a:xfrm>
            <a:off x="337950" y="1821425"/>
            <a:ext cx="6295500" cy="11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solidFill>
                  <a:srgbClr val="FFFFFF"/>
                </a:solidFill>
                <a:latin typeface="Calibri"/>
                <a:ea typeface="Calibri"/>
                <a:cs typeface="Calibri"/>
                <a:sym typeface="Calibri"/>
              </a:rPr>
              <a:t>D……………………….</a:t>
            </a:r>
            <a:endParaRPr sz="3600">
              <a:solidFill>
                <a:srgbClr val="FFFFFF"/>
              </a:solidFill>
              <a:latin typeface="Calibri"/>
              <a:ea typeface="Calibri"/>
              <a:cs typeface="Calibri"/>
              <a:sym typeface="Calibri"/>
            </a:endParaRPr>
          </a:p>
        </p:txBody>
      </p:sp>
      <p:pic>
        <p:nvPicPr>
          <p:cNvPr id="549" name="Google Shape;549;p6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50" name="Google Shape;550;p6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1" name="Google Shape;551;p60"/>
          <p:cNvPicPr preferRelativeResize="0"/>
          <p:nvPr/>
        </p:nvPicPr>
        <p:blipFill>
          <a:blip r:embed="rId6">
            <a:alphaModFix/>
          </a:blip>
          <a:stretch>
            <a:fillRect/>
          </a:stretch>
        </p:blipFill>
        <p:spPr>
          <a:xfrm>
            <a:off x="5331200" y="689500"/>
            <a:ext cx="3599825" cy="2970025"/>
          </a:xfrm>
          <a:prstGeom prst="rect">
            <a:avLst/>
          </a:prstGeom>
          <a:noFill/>
          <a:ln>
            <a:noFill/>
          </a:ln>
        </p:spPr>
      </p:pic>
      <p:sp>
        <p:nvSpPr>
          <p:cNvPr id="552" name="Google Shape;552;p60"/>
          <p:cNvSpPr/>
          <p:nvPr/>
        </p:nvSpPr>
        <p:spPr>
          <a:xfrm>
            <a:off x="386225" y="2713275"/>
            <a:ext cx="4731300" cy="163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t>Why is helpful for psychologist to study the sleep-wake cycle? What real world applications are there?</a:t>
            </a:r>
            <a:endParaRPr sz="2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556" name="Shape 556"/>
        <p:cNvGrpSpPr/>
        <p:nvPr/>
      </p:nvGrpSpPr>
      <p:grpSpPr>
        <a:xfrm>
          <a:off x="0" y="0"/>
          <a:ext cx="0" cy="0"/>
          <a:chOff x="0" y="0"/>
          <a:chExt cx="0" cy="0"/>
        </a:xfrm>
      </p:grpSpPr>
      <p:sp>
        <p:nvSpPr>
          <p:cNvPr id="557" name="Google Shape;557;p61"/>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8" name="Google Shape;558;p61"/>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559" name="Google Shape;559;p61"/>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560" name="Google Shape;560;p61"/>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561" name="Google Shape;561;p61"/>
          <p:cNvSpPr txBox="1"/>
          <p:nvPr>
            <p:ph type="title"/>
          </p:nvPr>
        </p:nvSpPr>
        <p:spPr>
          <a:xfrm>
            <a:off x="520950" y="534325"/>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latin typeface="Proxima Nova Semibold"/>
                <a:ea typeface="Proxima Nova Semibold"/>
                <a:cs typeface="Proxima Nova Semibold"/>
                <a:sym typeface="Proxima Nova Semibold"/>
              </a:rPr>
              <a:t>Shift workers often have poor health; this is likely to be due to the biological impact of shiftwork on the body</a:t>
            </a:r>
            <a:endParaRPr sz="2400"/>
          </a:p>
        </p:txBody>
      </p:sp>
      <p:sp>
        <p:nvSpPr>
          <p:cNvPr id="562" name="Google Shape;562;p61"/>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563" name="Google Shape;563;p61"/>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564" name="Google Shape;564;p61">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565" name="Google Shape;565;p61">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2"/>
          <p:cNvSpPr txBox="1"/>
          <p:nvPr>
            <p:ph type="title"/>
          </p:nvPr>
        </p:nvSpPr>
        <p:spPr>
          <a:xfrm>
            <a:off x="457200" y="1383950"/>
            <a:ext cx="47955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3600">
                <a:solidFill>
                  <a:srgbClr val="FFFFFF"/>
                </a:solidFill>
              </a:rPr>
              <a:t>What is the correct name for the field of science associated with the effect of time on the efficacy of drug treatments?</a:t>
            </a:r>
            <a:endParaRPr sz="3600">
              <a:solidFill>
                <a:srgbClr val="FFFFFF"/>
              </a:solidFill>
            </a:endParaRPr>
          </a:p>
        </p:txBody>
      </p:sp>
      <p:sp>
        <p:nvSpPr>
          <p:cNvPr id="571" name="Google Shape;571;p62"/>
          <p:cNvSpPr txBox="1"/>
          <p:nvPr>
            <p:ph idx="1" type="body"/>
          </p:nvPr>
        </p:nvSpPr>
        <p:spPr>
          <a:xfrm>
            <a:off x="457200" y="3398825"/>
            <a:ext cx="8229600" cy="1195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1" lang="en-GB" sz="4700">
                <a:solidFill>
                  <a:srgbClr val="FFFFFF"/>
                </a:solidFill>
              </a:rPr>
              <a:t>C………………...</a:t>
            </a:r>
            <a:endParaRPr b="1" sz="4700">
              <a:solidFill>
                <a:srgbClr val="FFFFFF"/>
              </a:solidFill>
            </a:endParaRPr>
          </a:p>
        </p:txBody>
      </p:sp>
      <p:pic>
        <p:nvPicPr>
          <p:cNvPr id="572" name="Google Shape;572;p62">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573" name="Google Shape;573;p6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4" name="Google Shape;574;p62"/>
          <p:cNvPicPr preferRelativeResize="0"/>
          <p:nvPr/>
        </p:nvPicPr>
        <p:blipFill>
          <a:blip r:embed="rId6">
            <a:alphaModFix/>
          </a:blip>
          <a:stretch>
            <a:fillRect/>
          </a:stretch>
        </p:blipFill>
        <p:spPr>
          <a:xfrm rot="772476">
            <a:off x="6343030" y="445571"/>
            <a:ext cx="2511164" cy="2107985"/>
          </a:xfrm>
          <a:prstGeom prst="rect">
            <a:avLst/>
          </a:prstGeom>
          <a:noFill/>
          <a:ln>
            <a:noFill/>
          </a:ln>
        </p:spPr>
      </p:pic>
      <p:pic>
        <p:nvPicPr>
          <p:cNvPr id="575" name="Google Shape;575;p62"/>
          <p:cNvPicPr preferRelativeResize="0"/>
          <p:nvPr/>
        </p:nvPicPr>
        <p:blipFill>
          <a:blip r:embed="rId7">
            <a:alphaModFix/>
          </a:blip>
          <a:stretch>
            <a:fillRect/>
          </a:stretch>
        </p:blipFill>
        <p:spPr>
          <a:xfrm>
            <a:off x="5303313" y="2473338"/>
            <a:ext cx="2047875" cy="17240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3"/>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Individual differences</a:t>
            </a:r>
            <a:endParaRPr b="1">
              <a:solidFill>
                <a:srgbClr val="FFFFFF"/>
              </a:solidFill>
            </a:endParaRPr>
          </a:p>
        </p:txBody>
      </p:sp>
      <p:pic>
        <p:nvPicPr>
          <p:cNvPr id="581" name="Google Shape;581;p63"/>
          <p:cNvPicPr preferRelativeResize="0"/>
          <p:nvPr/>
        </p:nvPicPr>
        <p:blipFill>
          <a:blip r:embed="rId3">
            <a:alphaModFix/>
          </a:blip>
          <a:stretch>
            <a:fillRect/>
          </a:stretch>
        </p:blipFill>
        <p:spPr>
          <a:xfrm>
            <a:off x="389675" y="1130975"/>
            <a:ext cx="5927973" cy="2692800"/>
          </a:xfrm>
          <a:prstGeom prst="rect">
            <a:avLst/>
          </a:prstGeom>
          <a:noFill/>
          <a:ln>
            <a:noFill/>
          </a:ln>
        </p:spPr>
      </p:pic>
      <p:pic>
        <p:nvPicPr>
          <p:cNvPr id="582" name="Google Shape;582;p63">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83" name="Google Shape;583;p63">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3"/>
          <p:cNvSpPr/>
          <p:nvPr/>
        </p:nvSpPr>
        <p:spPr>
          <a:xfrm>
            <a:off x="5426525" y="1826200"/>
            <a:ext cx="3534000" cy="2692800"/>
          </a:xfrm>
          <a:prstGeom prst="cloudCallout">
            <a:avLst>
              <a:gd fmla="val -67895" name="adj1"/>
              <a:gd fmla="val 54682"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3"/>
          <p:cNvSpPr txBox="1"/>
          <p:nvPr/>
        </p:nvSpPr>
        <p:spPr>
          <a:xfrm>
            <a:off x="5928625" y="2375325"/>
            <a:ext cx="2645700" cy="12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latin typeface="Calibri"/>
                <a:ea typeface="Calibri"/>
                <a:cs typeface="Calibri"/>
                <a:sym typeface="Calibri"/>
              </a:rPr>
              <a:t>How would you use Duffy’s findings about larks and owls in an essay?</a:t>
            </a:r>
            <a:endParaRPr sz="2400">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grpSp>
        <p:nvGrpSpPr>
          <p:cNvPr id="590" name="Google Shape;590;p64"/>
          <p:cNvGrpSpPr/>
          <p:nvPr/>
        </p:nvGrpSpPr>
        <p:grpSpPr>
          <a:xfrm>
            <a:off x="2526825" y="917550"/>
            <a:ext cx="4076700" cy="3771900"/>
            <a:chOff x="2350200" y="531325"/>
            <a:chExt cx="4076700" cy="3771900"/>
          </a:xfrm>
        </p:grpSpPr>
        <p:pic>
          <p:nvPicPr>
            <p:cNvPr id="591" name="Google Shape;591;p64"/>
            <p:cNvPicPr preferRelativeResize="0"/>
            <p:nvPr/>
          </p:nvPicPr>
          <p:blipFill>
            <a:blip r:embed="rId3">
              <a:alphaModFix/>
            </a:blip>
            <a:stretch>
              <a:fillRect/>
            </a:stretch>
          </p:blipFill>
          <p:spPr>
            <a:xfrm>
              <a:off x="2350200" y="531325"/>
              <a:ext cx="4076700" cy="3771900"/>
            </a:xfrm>
            <a:prstGeom prst="rect">
              <a:avLst/>
            </a:prstGeom>
            <a:noFill/>
            <a:ln>
              <a:noFill/>
            </a:ln>
          </p:spPr>
        </p:pic>
        <p:sp>
          <p:nvSpPr>
            <p:cNvPr id="592" name="Google Shape;592;p64"/>
            <p:cNvSpPr txBox="1"/>
            <p:nvPr/>
          </p:nvSpPr>
          <p:spPr>
            <a:xfrm>
              <a:off x="3051225" y="150630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4400">
                  <a:highlight>
                    <a:srgbClr val="FF0000"/>
                  </a:highlight>
                  <a:latin typeface="Lobster"/>
                  <a:ea typeface="Lobster"/>
                  <a:cs typeface="Lobster"/>
                  <a:sym typeface="Lobster"/>
                </a:rPr>
                <a:t>P</a:t>
              </a:r>
              <a:endParaRPr sz="4400">
                <a:highlight>
                  <a:srgbClr val="FF0000"/>
                </a:highlight>
                <a:latin typeface="Lobster"/>
                <a:ea typeface="Lobster"/>
                <a:cs typeface="Lobster"/>
                <a:sym typeface="Lobster"/>
              </a:endParaRPr>
            </a:p>
          </p:txBody>
        </p:sp>
        <p:sp>
          <p:nvSpPr>
            <p:cNvPr id="593" name="Google Shape;593;p64"/>
            <p:cNvSpPr txBox="1"/>
            <p:nvPr/>
          </p:nvSpPr>
          <p:spPr>
            <a:xfrm>
              <a:off x="4352675" y="79170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FF9900"/>
                  </a:highlight>
                  <a:latin typeface="Lobster"/>
                  <a:ea typeface="Lobster"/>
                  <a:cs typeface="Lobster"/>
                  <a:sym typeface="Lobster"/>
                </a:rPr>
                <a:t>E</a:t>
              </a:r>
              <a:endParaRPr sz="4400">
                <a:highlight>
                  <a:srgbClr val="FF9900"/>
                </a:highlight>
                <a:latin typeface="Lobster"/>
                <a:ea typeface="Lobster"/>
                <a:cs typeface="Lobster"/>
                <a:sym typeface="Lobster"/>
              </a:endParaRPr>
            </a:p>
          </p:txBody>
        </p:sp>
        <p:sp>
          <p:nvSpPr>
            <p:cNvPr id="594" name="Google Shape;594;p64"/>
            <p:cNvSpPr txBox="1"/>
            <p:nvPr/>
          </p:nvSpPr>
          <p:spPr>
            <a:xfrm>
              <a:off x="5480300" y="1706900"/>
              <a:ext cx="6705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FFFF00"/>
                  </a:highlight>
                  <a:latin typeface="Lobster"/>
                  <a:ea typeface="Lobster"/>
                  <a:cs typeface="Lobster"/>
                  <a:sym typeface="Lobster"/>
                </a:rPr>
                <a:t>T</a:t>
              </a:r>
              <a:endParaRPr sz="4400">
                <a:highlight>
                  <a:srgbClr val="FFFF00"/>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sp>
          <p:nvSpPr>
            <p:cNvPr id="595" name="Google Shape;595;p64"/>
            <p:cNvSpPr txBox="1"/>
            <p:nvPr/>
          </p:nvSpPr>
          <p:spPr>
            <a:xfrm>
              <a:off x="5063025" y="3095225"/>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00FF00"/>
                  </a:highlight>
                  <a:latin typeface="Lobster"/>
                  <a:ea typeface="Lobster"/>
                  <a:cs typeface="Lobster"/>
                  <a:sym typeface="Lobster"/>
                </a:rPr>
                <a:t>A</a:t>
              </a:r>
              <a:endParaRPr sz="4400">
                <a:highlight>
                  <a:srgbClr val="00FF00"/>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sp>
          <p:nvSpPr>
            <p:cNvPr id="596" name="Google Shape;596;p64"/>
            <p:cNvSpPr txBox="1"/>
            <p:nvPr/>
          </p:nvSpPr>
          <p:spPr>
            <a:xfrm>
              <a:off x="3409800" y="3025550"/>
              <a:ext cx="5988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400">
                  <a:highlight>
                    <a:srgbClr val="4A86E8"/>
                  </a:highlight>
                  <a:latin typeface="Lobster"/>
                  <a:ea typeface="Lobster"/>
                  <a:cs typeface="Lobster"/>
                  <a:sym typeface="Lobster"/>
                </a:rPr>
                <a:t>L</a:t>
              </a:r>
              <a:endParaRPr sz="4400">
                <a:highlight>
                  <a:srgbClr val="4A86E8"/>
                </a:highlight>
                <a:latin typeface="Lobster"/>
                <a:ea typeface="Lobster"/>
                <a:cs typeface="Lobster"/>
                <a:sym typeface="Lobster"/>
              </a:endParaRPr>
            </a:p>
            <a:p>
              <a:pPr indent="0" lvl="0" marL="0" rtl="0" algn="l">
                <a:spcBef>
                  <a:spcPts val="0"/>
                </a:spcBef>
                <a:spcAft>
                  <a:spcPts val="0"/>
                </a:spcAft>
                <a:buNone/>
              </a:pPr>
              <a:r>
                <a:t/>
              </a:r>
              <a:endParaRPr sz="4400">
                <a:solidFill>
                  <a:srgbClr val="FFFFFF"/>
                </a:solidFill>
                <a:highlight>
                  <a:srgbClr val="FFFF00"/>
                </a:highlight>
                <a:latin typeface="Lobster"/>
                <a:ea typeface="Lobster"/>
                <a:cs typeface="Lobster"/>
                <a:sym typeface="Lobster"/>
              </a:endParaRPr>
            </a:p>
          </p:txBody>
        </p:sp>
      </p:grpSp>
      <p:sp>
        <p:nvSpPr>
          <p:cNvPr id="597" name="Google Shape;597;p64"/>
          <p:cNvSpPr/>
          <p:nvPr/>
        </p:nvSpPr>
        <p:spPr>
          <a:xfrm>
            <a:off x="3921488" y="1944450"/>
            <a:ext cx="1632900" cy="1563600"/>
          </a:xfrm>
          <a:prstGeom prst="ellipse">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4"/>
          <p:cNvSpPr txBox="1"/>
          <p:nvPr/>
        </p:nvSpPr>
        <p:spPr>
          <a:xfrm>
            <a:off x="144825" y="782125"/>
            <a:ext cx="2568300" cy="8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599" name="Google Shape;599;p64"/>
          <p:cNvPicPr preferRelativeResize="0"/>
          <p:nvPr/>
        </p:nvPicPr>
        <p:blipFill>
          <a:blip r:embed="rId4">
            <a:alphaModFix/>
          </a:blip>
          <a:stretch>
            <a:fillRect/>
          </a:stretch>
        </p:blipFill>
        <p:spPr>
          <a:xfrm>
            <a:off x="2789450" y="144850"/>
            <a:ext cx="3551459" cy="535475"/>
          </a:xfrm>
          <a:prstGeom prst="rect">
            <a:avLst/>
          </a:prstGeom>
          <a:noFill/>
          <a:ln>
            <a:noFill/>
          </a:ln>
        </p:spPr>
      </p:pic>
      <p:sp>
        <p:nvSpPr>
          <p:cNvPr id="600" name="Google Shape;600;p64"/>
          <p:cNvSpPr txBox="1"/>
          <p:nvPr/>
        </p:nvSpPr>
        <p:spPr>
          <a:xfrm>
            <a:off x="144825" y="1052475"/>
            <a:ext cx="2336700" cy="15636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0000"/>
                </a:highlight>
                <a:latin typeface="Calibri"/>
                <a:ea typeface="Calibri"/>
                <a:cs typeface="Calibri"/>
                <a:sym typeface="Calibri"/>
              </a:rPr>
              <a:t>P:</a:t>
            </a:r>
            <a:r>
              <a:rPr lang="en-GB" sz="1100">
                <a:latin typeface="Calibri"/>
                <a:ea typeface="Calibri"/>
                <a:cs typeface="Calibri"/>
                <a:sym typeface="Calibri"/>
              </a:rPr>
              <a:t> Support for the argument that endogenous pacemakers are powerful determinants of our circadian rhythms comes from research by Aschoff and Wever who </a:t>
            </a:r>
            <a:r>
              <a:rPr lang="en-GB" sz="1100">
                <a:latin typeface="Calibri"/>
                <a:ea typeface="Calibri"/>
                <a:cs typeface="Calibri"/>
                <a:sym typeface="Calibri"/>
              </a:rPr>
              <a:t>conducted</a:t>
            </a:r>
            <a:r>
              <a:rPr lang="en-GB" sz="1100">
                <a:latin typeface="Calibri"/>
                <a:ea typeface="Calibri"/>
                <a:cs typeface="Calibri"/>
                <a:sym typeface="Calibri"/>
              </a:rPr>
              <a:t> a 4 week study in a WW2 bunker.</a:t>
            </a:r>
            <a:endParaRPr sz="1100">
              <a:latin typeface="Calibri"/>
              <a:ea typeface="Calibri"/>
              <a:cs typeface="Calibri"/>
              <a:sym typeface="Calibri"/>
            </a:endParaRPr>
          </a:p>
        </p:txBody>
      </p:sp>
      <p:sp>
        <p:nvSpPr>
          <p:cNvPr id="601" name="Google Shape;601;p64"/>
          <p:cNvSpPr txBox="1"/>
          <p:nvPr/>
        </p:nvSpPr>
        <p:spPr>
          <a:xfrm>
            <a:off x="6648825" y="144850"/>
            <a:ext cx="2336700" cy="10041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9900"/>
                </a:highlight>
                <a:latin typeface="Calibri"/>
                <a:ea typeface="Calibri"/>
                <a:cs typeface="Calibri"/>
                <a:sym typeface="Calibri"/>
              </a:rPr>
              <a:t>E: </a:t>
            </a:r>
            <a:r>
              <a:rPr lang="en-GB" sz="1100">
                <a:latin typeface="Calibri"/>
                <a:ea typeface="Calibri"/>
                <a:cs typeface="Calibri"/>
                <a:sym typeface="Calibri"/>
              </a:rPr>
              <a:t>The found that...</a:t>
            </a:r>
            <a:endParaRPr sz="1100">
              <a:latin typeface="Calibri"/>
              <a:ea typeface="Calibri"/>
              <a:cs typeface="Calibri"/>
              <a:sym typeface="Calibri"/>
            </a:endParaRPr>
          </a:p>
        </p:txBody>
      </p:sp>
      <p:sp>
        <p:nvSpPr>
          <p:cNvPr id="602" name="Google Shape;602;p64"/>
          <p:cNvSpPr txBox="1"/>
          <p:nvPr/>
        </p:nvSpPr>
        <p:spPr>
          <a:xfrm>
            <a:off x="6648825" y="1735950"/>
            <a:ext cx="2336700" cy="10041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FFFF00"/>
                </a:highlight>
                <a:latin typeface="Calibri"/>
                <a:ea typeface="Calibri"/>
                <a:cs typeface="Calibri"/>
                <a:sym typeface="Calibri"/>
              </a:rPr>
              <a:t>T</a:t>
            </a:r>
            <a:r>
              <a:rPr lang="en-GB" sz="1100">
                <a:highlight>
                  <a:srgbClr val="FFFF00"/>
                </a:highlight>
                <a:latin typeface="Calibri"/>
                <a:ea typeface="Calibri"/>
                <a:cs typeface="Calibri"/>
                <a:sym typeface="Calibri"/>
              </a:rPr>
              <a:t>:</a:t>
            </a:r>
            <a:r>
              <a:rPr lang="en-GB" sz="1100">
                <a:latin typeface="Calibri"/>
                <a:ea typeface="Calibri"/>
                <a:cs typeface="Calibri"/>
                <a:sym typeface="Calibri"/>
              </a:rPr>
              <a:t> This was important </a:t>
            </a:r>
            <a:r>
              <a:rPr lang="en-GB" sz="1100">
                <a:latin typeface="Calibri"/>
                <a:ea typeface="Calibri"/>
                <a:cs typeface="Calibri"/>
                <a:sym typeface="Calibri"/>
              </a:rPr>
              <a:t>evidence</a:t>
            </a:r>
            <a:r>
              <a:rPr lang="en-GB" sz="1100">
                <a:latin typeface="Calibri"/>
                <a:ea typeface="Calibri"/>
                <a:cs typeface="Calibri"/>
                <a:sym typeface="Calibri"/>
              </a:rPr>
              <a:t> for the role of endogenous pacemakers such as the SCN as...</a:t>
            </a:r>
            <a:endParaRPr sz="1100">
              <a:latin typeface="Calibri"/>
              <a:ea typeface="Calibri"/>
              <a:cs typeface="Calibri"/>
              <a:sym typeface="Calibri"/>
            </a:endParaRPr>
          </a:p>
        </p:txBody>
      </p:sp>
      <p:sp>
        <p:nvSpPr>
          <p:cNvPr id="603" name="Google Shape;603;p64"/>
          <p:cNvSpPr txBox="1"/>
          <p:nvPr/>
        </p:nvSpPr>
        <p:spPr>
          <a:xfrm>
            <a:off x="6730050" y="3095300"/>
            <a:ext cx="2336700" cy="16650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00FF00"/>
                </a:highlight>
                <a:latin typeface="Calibri"/>
                <a:ea typeface="Calibri"/>
                <a:cs typeface="Calibri"/>
                <a:sym typeface="Calibri"/>
              </a:rPr>
              <a:t>A</a:t>
            </a:r>
            <a:r>
              <a:rPr lang="en-GB" sz="1100">
                <a:highlight>
                  <a:srgbClr val="00FF00"/>
                </a:highlight>
                <a:latin typeface="Calibri"/>
                <a:ea typeface="Calibri"/>
                <a:cs typeface="Calibri"/>
                <a:sym typeface="Calibri"/>
              </a:rPr>
              <a:t>:</a:t>
            </a:r>
            <a:r>
              <a:rPr lang="en-GB" sz="1100">
                <a:latin typeface="Calibri"/>
                <a:ea typeface="Calibri"/>
                <a:cs typeface="Calibri"/>
                <a:sym typeface="Calibri"/>
              </a:rPr>
              <a:t> This said, studies such as this do not always detect </a:t>
            </a:r>
            <a:r>
              <a:rPr lang="en-GB" sz="1100">
                <a:latin typeface="Calibri"/>
                <a:ea typeface="Calibri"/>
                <a:cs typeface="Calibri"/>
                <a:sym typeface="Calibri"/>
              </a:rPr>
              <a:t>individual</a:t>
            </a:r>
            <a:r>
              <a:rPr lang="en-GB" sz="1100">
                <a:latin typeface="Calibri"/>
                <a:ea typeface="Calibri"/>
                <a:cs typeface="Calibri"/>
                <a:sym typeface="Calibri"/>
              </a:rPr>
              <a:t> differences in people’s circadian </a:t>
            </a:r>
            <a:r>
              <a:rPr lang="en-GB" sz="1100">
                <a:latin typeface="Calibri"/>
                <a:ea typeface="Calibri"/>
                <a:cs typeface="Calibri"/>
                <a:sym typeface="Calibri"/>
              </a:rPr>
              <a:t>rhythms</a:t>
            </a:r>
            <a:r>
              <a:rPr lang="en-GB" sz="1100">
                <a:latin typeface="Calibri"/>
                <a:ea typeface="Calibri"/>
                <a:cs typeface="Calibri"/>
                <a:sym typeface="Calibri"/>
              </a:rPr>
              <a:t> as they are more </a:t>
            </a:r>
            <a:r>
              <a:rPr lang="en-GB" sz="1100">
                <a:latin typeface="Calibri"/>
                <a:ea typeface="Calibri"/>
                <a:cs typeface="Calibri"/>
                <a:sym typeface="Calibri"/>
              </a:rPr>
              <a:t>interested</a:t>
            </a:r>
            <a:r>
              <a:rPr lang="en-GB" sz="1100">
                <a:latin typeface="Calibri"/>
                <a:ea typeface="Calibri"/>
                <a:cs typeface="Calibri"/>
                <a:sym typeface="Calibri"/>
              </a:rPr>
              <a:t> in comparing group averages.  Duffy showed that...</a:t>
            </a:r>
            <a:endParaRPr sz="1100">
              <a:latin typeface="Calibri"/>
              <a:ea typeface="Calibri"/>
              <a:cs typeface="Calibri"/>
              <a:sym typeface="Calibri"/>
            </a:endParaRPr>
          </a:p>
        </p:txBody>
      </p:sp>
      <p:sp>
        <p:nvSpPr>
          <p:cNvPr id="604" name="Google Shape;604;p64"/>
          <p:cNvSpPr txBox="1"/>
          <p:nvPr/>
        </p:nvSpPr>
        <p:spPr>
          <a:xfrm>
            <a:off x="415050" y="3314000"/>
            <a:ext cx="1883100" cy="14463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highlight>
                  <a:srgbClr val="4A86E8"/>
                </a:highlight>
                <a:latin typeface="Calibri"/>
                <a:ea typeface="Calibri"/>
                <a:cs typeface="Calibri"/>
                <a:sym typeface="Calibri"/>
              </a:rPr>
              <a:t>L</a:t>
            </a:r>
            <a:r>
              <a:rPr lang="en-GB" sz="1100">
                <a:highlight>
                  <a:srgbClr val="4A86E8"/>
                </a:highlight>
                <a:latin typeface="Calibri"/>
                <a:ea typeface="Calibri"/>
                <a:cs typeface="Calibri"/>
                <a:sym typeface="Calibri"/>
              </a:rPr>
              <a:t>:</a:t>
            </a:r>
            <a:r>
              <a:rPr lang="en-GB" sz="1100">
                <a:latin typeface="Calibri"/>
                <a:ea typeface="Calibri"/>
                <a:cs typeface="Calibri"/>
                <a:sym typeface="Calibri"/>
              </a:rPr>
              <a:t> This is an important </a:t>
            </a:r>
            <a:r>
              <a:rPr lang="en-GB" sz="1100">
                <a:latin typeface="Calibri"/>
                <a:ea typeface="Calibri"/>
                <a:cs typeface="Calibri"/>
                <a:sym typeface="Calibri"/>
              </a:rPr>
              <a:t>findings</a:t>
            </a:r>
            <a:r>
              <a:rPr lang="en-GB" sz="1100">
                <a:latin typeface="Calibri"/>
                <a:ea typeface="Calibri"/>
                <a:cs typeface="Calibri"/>
                <a:sym typeface="Calibri"/>
              </a:rPr>
              <a:t> as it suggests that our endogenous pacemakers may be...</a:t>
            </a:r>
            <a:endParaRPr sz="1100">
              <a:latin typeface="Calibri"/>
              <a:ea typeface="Calibri"/>
              <a:cs typeface="Calibri"/>
              <a:sym typeface="Calibri"/>
            </a:endParaRPr>
          </a:p>
        </p:txBody>
      </p:sp>
      <p:sp>
        <p:nvSpPr>
          <p:cNvPr id="605" name="Google Shape;605;p64"/>
          <p:cNvSpPr/>
          <p:nvPr/>
        </p:nvSpPr>
        <p:spPr>
          <a:xfrm rot="-2510621">
            <a:off x="5311978" y="3708701"/>
            <a:ext cx="1691349" cy="997898"/>
          </a:xfrm>
          <a:prstGeom prst="rightArrow">
            <a:avLst>
              <a:gd fmla="val 50000" name="adj1"/>
              <a:gd fmla="val 50000" name="adj2"/>
            </a:avLst>
          </a:prstGeom>
          <a:solidFill>
            <a:srgbClr val="00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5"/>
          <p:cNvSpPr txBox="1"/>
          <p:nvPr>
            <p:ph idx="1" type="body"/>
          </p:nvPr>
        </p:nvSpPr>
        <p:spPr>
          <a:xfrm>
            <a:off x="457200" y="340800"/>
            <a:ext cx="8229600" cy="16965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GB">
                <a:solidFill>
                  <a:srgbClr val="FFFFFF"/>
                </a:solidFill>
              </a:rPr>
              <a:t>Is there any </a:t>
            </a:r>
            <a:r>
              <a:rPr lang="en-GB">
                <a:solidFill>
                  <a:srgbClr val="FFFFFF"/>
                </a:solidFill>
              </a:rPr>
              <a:t>evidence</a:t>
            </a:r>
            <a:r>
              <a:rPr lang="en-GB">
                <a:solidFill>
                  <a:srgbClr val="FFFFFF"/>
                </a:solidFill>
              </a:rPr>
              <a:t> to </a:t>
            </a:r>
            <a:r>
              <a:rPr lang="en-GB">
                <a:solidFill>
                  <a:srgbClr val="FFFFFF"/>
                </a:solidFill>
              </a:rPr>
              <a:t>support</a:t>
            </a:r>
            <a:r>
              <a:rPr lang="en-GB">
                <a:solidFill>
                  <a:srgbClr val="FFFFFF"/>
                </a:solidFill>
              </a:rPr>
              <a:t> the idea of </a:t>
            </a:r>
            <a:r>
              <a:rPr lang="en-GB">
                <a:solidFill>
                  <a:srgbClr val="FFFFFF"/>
                </a:solidFill>
              </a:rPr>
              <a:t>individual</a:t>
            </a:r>
            <a:r>
              <a:rPr lang="en-GB">
                <a:solidFill>
                  <a:srgbClr val="FFFFFF"/>
                </a:solidFill>
              </a:rPr>
              <a:t> </a:t>
            </a:r>
            <a:r>
              <a:rPr lang="en-GB">
                <a:solidFill>
                  <a:srgbClr val="FFFFFF"/>
                </a:solidFill>
              </a:rPr>
              <a:t>differences</a:t>
            </a:r>
            <a:r>
              <a:rPr lang="en-GB">
                <a:solidFill>
                  <a:srgbClr val="FFFFFF"/>
                </a:solidFill>
              </a:rPr>
              <a:t> being determined genetically?</a:t>
            </a:r>
            <a:endParaRPr>
              <a:solidFill>
                <a:srgbClr val="FFFFFF"/>
              </a:solidFill>
            </a:endParaRPr>
          </a:p>
        </p:txBody>
      </p:sp>
      <p:pic>
        <p:nvPicPr>
          <p:cNvPr id="611" name="Google Shape;611;p65"/>
          <p:cNvPicPr preferRelativeResize="0"/>
          <p:nvPr/>
        </p:nvPicPr>
        <p:blipFill>
          <a:blip r:embed="rId3">
            <a:alphaModFix/>
          </a:blip>
          <a:stretch>
            <a:fillRect/>
          </a:stretch>
        </p:blipFill>
        <p:spPr>
          <a:xfrm>
            <a:off x="3580200" y="2037300"/>
            <a:ext cx="2570500" cy="2508175"/>
          </a:xfrm>
          <a:prstGeom prst="rect">
            <a:avLst/>
          </a:prstGeom>
          <a:noFill/>
          <a:ln>
            <a:noFill/>
          </a:ln>
        </p:spPr>
      </p:pic>
      <p:sp>
        <p:nvSpPr>
          <p:cNvPr id="612" name="Google Shape;612;p65"/>
          <p:cNvSpPr/>
          <p:nvPr/>
        </p:nvSpPr>
        <p:spPr>
          <a:xfrm>
            <a:off x="6170025" y="1631800"/>
            <a:ext cx="2829000" cy="1361400"/>
          </a:xfrm>
          <a:prstGeom prst="wedgeRoundRectCallout">
            <a:avLst>
              <a:gd fmla="val -73551" name="adj1"/>
              <a:gd fmla="val 10461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latin typeface="Gill Sans"/>
                <a:ea typeface="Gill Sans"/>
                <a:cs typeface="Gill Sans"/>
                <a:sym typeface="Gill Sans"/>
              </a:rPr>
              <a:t>Hi I’m Ralph </a:t>
            </a:r>
            <a:endParaRPr sz="2500">
              <a:latin typeface="Gill Sans"/>
              <a:ea typeface="Gill Sans"/>
              <a:cs typeface="Gill Sans"/>
              <a:sym typeface="Gill Sans"/>
            </a:endParaRPr>
          </a:p>
          <a:p>
            <a:pPr indent="0" lvl="0" marL="0" rtl="0" algn="ctr">
              <a:spcBef>
                <a:spcPts val="0"/>
              </a:spcBef>
              <a:spcAft>
                <a:spcPts val="0"/>
              </a:spcAft>
              <a:buNone/>
            </a:pPr>
            <a:r>
              <a:rPr lang="en-GB" sz="2500">
                <a:latin typeface="Gill Sans"/>
                <a:ea typeface="Gill Sans"/>
                <a:cs typeface="Gill Sans"/>
                <a:sym typeface="Gill Sans"/>
              </a:rPr>
              <a:t>I’m a mutant :D</a:t>
            </a:r>
            <a:endParaRPr sz="2500">
              <a:latin typeface="Gill Sans"/>
              <a:ea typeface="Gill Sans"/>
              <a:cs typeface="Gill Sans"/>
              <a:sym typeface="Gill Sans"/>
            </a:endParaRPr>
          </a:p>
        </p:txBody>
      </p:sp>
      <p:pic>
        <p:nvPicPr>
          <p:cNvPr id="613" name="Google Shape;613;p65"/>
          <p:cNvPicPr preferRelativeResize="0"/>
          <p:nvPr/>
        </p:nvPicPr>
        <p:blipFill>
          <a:blip r:embed="rId4">
            <a:alphaModFix/>
          </a:blip>
          <a:stretch>
            <a:fillRect/>
          </a:stretch>
        </p:blipFill>
        <p:spPr>
          <a:xfrm>
            <a:off x="1703900" y="2684201"/>
            <a:ext cx="1733550" cy="1575950"/>
          </a:xfrm>
          <a:prstGeom prst="rect">
            <a:avLst/>
          </a:prstGeom>
          <a:noFill/>
          <a:ln>
            <a:noFill/>
          </a:ln>
        </p:spPr>
      </p:pic>
      <p:pic>
        <p:nvPicPr>
          <p:cNvPr id="614" name="Google Shape;614;p65"/>
          <p:cNvPicPr preferRelativeResize="0"/>
          <p:nvPr/>
        </p:nvPicPr>
        <p:blipFill>
          <a:blip r:embed="rId5">
            <a:alphaModFix/>
          </a:blip>
          <a:stretch>
            <a:fillRect/>
          </a:stretch>
        </p:blipFill>
        <p:spPr>
          <a:xfrm>
            <a:off x="635225" y="1631788"/>
            <a:ext cx="1691850" cy="1164125"/>
          </a:xfrm>
          <a:prstGeom prst="rect">
            <a:avLst/>
          </a:prstGeom>
          <a:noFill/>
          <a:ln>
            <a:noFill/>
          </a:ln>
        </p:spPr>
      </p:pic>
      <p:pic>
        <p:nvPicPr>
          <p:cNvPr id="615" name="Google Shape;615;p65"/>
          <p:cNvPicPr preferRelativeResize="0"/>
          <p:nvPr/>
        </p:nvPicPr>
        <p:blipFill>
          <a:blip r:embed="rId6">
            <a:alphaModFix/>
          </a:blip>
          <a:stretch>
            <a:fillRect/>
          </a:stretch>
        </p:blipFill>
        <p:spPr>
          <a:xfrm rot="614471">
            <a:off x="7160350" y="2911625"/>
            <a:ext cx="1419225" cy="1333500"/>
          </a:xfrm>
          <a:prstGeom prst="rect">
            <a:avLst/>
          </a:prstGeom>
          <a:noFill/>
          <a:ln>
            <a:noFill/>
          </a:ln>
        </p:spPr>
      </p:pic>
      <p:pic>
        <p:nvPicPr>
          <p:cNvPr id="616" name="Google Shape;616;p65">
            <a:hlinkClick r:id="rId7"/>
          </p:cNvPr>
          <p:cNvPicPr preferRelativeResize="0"/>
          <p:nvPr/>
        </p:nvPicPr>
        <p:blipFill>
          <a:blip r:embed="rId8">
            <a:alphaModFix/>
          </a:blip>
          <a:stretch>
            <a:fillRect/>
          </a:stretch>
        </p:blipFill>
        <p:spPr>
          <a:xfrm>
            <a:off x="0" y="4429125"/>
            <a:ext cx="9144000" cy="714375"/>
          </a:xfrm>
          <a:prstGeom prst="rect">
            <a:avLst/>
          </a:prstGeom>
          <a:noFill/>
          <a:ln>
            <a:noFill/>
          </a:ln>
        </p:spPr>
      </p:pic>
      <p:sp>
        <p:nvSpPr>
          <p:cNvPr id="617" name="Google Shape;617;p65">
            <a:hlinkClick r:id="rId9"/>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621" name="Shape 621"/>
        <p:cNvGrpSpPr/>
        <p:nvPr/>
      </p:nvGrpSpPr>
      <p:grpSpPr>
        <a:xfrm>
          <a:off x="0" y="0"/>
          <a:ext cx="0" cy="0"/>
          <a:chOff x="0" y="0"/>
          <a:chExt cx="0" cy="0"/>
        </a:xfrm>
      </p:grpSpPr>
      <p:sp>
        <p:nvSpPr>
          <p:cNvPr id="622" name="Google Shape;622;p66"/>
          <p:cNvSpPr/>
          <p:nvPr/>
        </p:nvSpPr>
        <p:spPr>
          <a:xfrm>
            <a:off x="220050" y="255025"/>
            <a:ext cx="8703900" cy="447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3" name="Google Shape;623;p66"/>
          <p:cNvPicPr preferRelativeResize="0"/>
          <p:nvPr/>
        </p:nvPicPr>
        <p:blipFill>
          <a:blip r:embed="rId3">
            <a:alphaModFix/>
          </a:blip>
          <a:stretch>
            <a:fillRect/>
          </a:stretch>
        </p:blipFill>
        <p:spPr>
          <a:xfrm>
            <a:off x="430050" y="872295"/>
            <a:ext cx="8269200" cy="3780506"/>
          </a:xfrm>
          <a:prstGeom prst="rect">
            <a:avLst/>
          </a:prstGeom>
          <a:noFill/>
          <a:ln>
            <a:noFill/>
          </a:ln>
        </p:spPr>
      </p:pic>
      <p:pic>
        <p:nvPicPr>
          <p:cNvPr id="624" name="Google Shape;624;p66"/>
          <p:cNvPicPr preferRelativeResize="0"/>
          <p:nvPr/>
        </p:nvPicPr>
        <p:blipFill rotWithShape="1">
          <a:blip r:embed="rId4">
            <a:alphaModFix/>
          </a:blip>
          <a:srcRect b="9229" l="8474" r="8032" t="8803"/>
          <a:stretch/>
        </p:blipFill>
        <p:spPr>
          <a:xfrm>
            <a:off x="6172055" y="1517100"/>
            <a:ext cx="2303870" cy="2261700"/>
          </a:xfrm>
          <a:prstGeom prst="rect">
            <a:avLst/>
          </a:prstGeom>
          <a:noFill/>
          <a:ln>
            <a:noFill/>
          </a:ln>
        </p:spPr>
      </p:pic>
      <p:pic>
        <p:nvPicPr>
          <p:cNvPr id="625" name="Google Shape;625;p66"/>
          <p:cNvPicPr preferRelativeResize="0"/>
          <p:nvPr/>
        </p:nvPicPr>
        <p:blipFill rotWithShape="1">
          <a:blip r:embed="rId5">
            <a:alphaModFix/>
          </a:blip>
          <a:srcRect b="9229" l="8441" r="8065" t="8803"/>
          <a:stretch/>
        </p:blipFill>
        <p:spPr>
          <a:xfrm>
            <a:off x="713988" y="1517100"/>
            <a:ext cx="2303870" cy="2261700"/>
          </a:xfrm>
          <a:prstGeom prst="rect">
            <a:avLst/>
          </a:prstGeom>
          <a:noFill/>
          <a:ln>
            <a:noFill/>
          </a:ln>
        </p:spPr>
      </p:pic>
      <p:sp>
        <p:nvSpPr>
          <p:cNvPr id="626" name="Google Shape;626;p66"/>
          <p:cNvSpPr txBox="1"/>
          <p:nvPr>
            <p:ph type="title"/>
          </p:nvPr>
        </p:nvSpPr>
        <p:spPr>
          <a:xfrm>
            <a:off x="513600" y="553650"/>
            <a:ext cx="8102100" cy="4647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GB" sz="2400">
                <a:solidFill>
                  <a:srgbClr val="0A3534"/>
                </a:solidFill>
                <a:highlight>
                  <a:srgbClr val="FFFF00"/>
                </a:highlight>
                <a:latin typeface="Proxima Nova Semibold"/>
                <a:ea typeface="Proxima Nova Semibold"/>
                <a:cs typeface="Proxima Nova Semibold"/>
                <a:sym typeface="Proxima Nova Semibold"/>
              </a:rPr>
              <a:t>De Coursey’s</a:t>
            </a:r>
            <a:r>
              <a:rPr lang="en-GB" sz="2400">
                <a:solidFill>
                  <a:srgbClr val="0A3534"/>
                </a:solidFill>
                <a:latin typeface="Proxima Nova Semibold"/>
                <a:ea typeface="Proxima Nova Semibold"/>
                <a:cs typeface="Proxima Nova Semibold"/>
                <a:sym typeface="Proxima Nova Semibold"/>
              </a:rPr>
              <a:t> </a:t>
            </a:r>
            <a:r>
              <a:rPr lang="en-GB" sz="2400">
                <a:solidFill>
                  <a:srgbClr val="0A3534"/>
                </a:solidFill>
                <a:highlight>
                  <a:srgbClr val="FFFF00"/>
                </a:highlight>
                <a:latin typeface="Proxima Nova Semibold"/>
                <a:ea typeface="Proxima Nova Semibold"/>
                <a:cs typeface="Proxima Nova Semibold"/>
                <a:sym typeface="Proxima Nova Semibold"/>
              </a:rPr>
              <a:t>chipmunk study</a:t>
            </a:r>
            <a:r>
              <a:rPr lang="en-GB" sz="2400">
                <a:solidFill>
                  <a:srgbClr val="0A3534"/>
                </a:solidFill>
                <a:latin typeface="Proxima Nova Semibold"/>
                <a:ea typeface="Proxima Nova Semibold"/>
                <a:cs typeface="Proxima Nova Semibold"/>
                <a:sym typeface="Proxima Nova Semibold"/>
              </a:rPr>
              <a:t> provides strong support for the role of endogenous pacemakers?</a:t>
            </a:r>
            <a:endParaRPr sz="2400"/>
          </a:p>
        </p:txBody>
      </p:sp>
      <p:sp>
        <p:nvSpPr>
          <p:cNvPr id="627" name="Google Shape;627;p66"/>
          <p:cNvSpPr txBox="1"/>
          <p:nvPr/>
        </p:nvSpPr>
        <p:spPr>
          <a:xfrm>
            <a:off x="859125"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Agree</a:t>
            </a:r>
            <a:endParaRPr sz="2400">
              <a:solidFill>
                <a:srgbClr val="FFFFFF"/>
              </a:solidFill>
              <a:latin typeface="Proxima Nova Semibold"/>
              <a:ea typeface="Proxima Nova Semibold"/>
              <a:cs typeface="Proxima Nova Semibold"/>
              <a:sym typeface="Proxima Nova Semibold"/>
            </a:endParaRPr>
          </a:p>
        </p:txBody>
      </p:sp>
      <p:sp>
        <p:nvSpPr>
          <p:cNvPr id="628" name="Google Shape;628;p66"/>
          <p:cNvSpPr txBox="1"/>
          <p:nvPr/>
        </p:nvSpPr>
        <p:spPr>
          <a:xfrm>
            <a:off x="6317200" y="2406425"/>
            <a:ext cx="2013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rgbClr val="FFFFFF"/>
                </a:solidFill>
                <a:latin typeface="Proxima Nova Semibold"/>
                <a:ea typeface="Proxima Nova Semibold"/>
                <a:cs typeface="Proxima Nova Semibold"/>
                <a:sym typeface="Proxima Nova Semibold"/>
              </a:rPr>
              <a:t>Disagree</a:t>
            </a:r>
            <a:endParaRPr sz="2400">
              <a:solidFill>
                <a:srgbClr val="FFFFFF"/>
              </a:solidFill>
              <a:latin typeface="Proxima Nova Semibold"/>
              <a:ea typeface="Proxima Nova Semibold"/>
              <a:cs typeface="Proxima Nova Semibold"/>
              <a:sym typeface="Proxima Nova Semibold"/>
            </a:endParaRPr>
          </a:p>
        </p:txBody>
      </p:sp>
      <p:pic>
        <p:nvPicPr>
          <p:cNvPr id="629" name="Google Shape;629;p66">
            <a:hlinkClick r:id="rId6"/>
          </p:cNvPr>
          <p:cNvPicPr preferRelativeResize="0"/>
          <p:nvPr/>
        </p:nvPicPr>
        <p:blipFill>
          <a:blip r:embed="rId7">
            <a:alphaModFix/>
          </a:blip>
          <a:stretch>
            <a:fillRect/>
          </a:stretch>
        </p:blipFill>
        <p:spPr>
          <a:xfrm>
            <a:off x="0" y="4429125"/>
            <a:ext cx="9144000" cy="714375"/>
          </a:xfrm>
          <a:prstGeom prst="rect">
            <a:avLst/>
          </a:prstGeom>
          <a:noFill/>
          <a:ln>
            <a:noFill/>
          </a:ln>
        </p:spPr>
      </p:pic>
      <p:sp>
        <p:nvSpPr>
          <p:cNvPr id="630" name="Google Shape;630;p66">
            <a:hlinkClick r:id="rId8"/>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6"/>
          <p:cNvSpPr/>
          <p:nvPr/>
        </p:nvSpPr>
        <p:spPr>
          <a:xfrm>
            <a:off x="2770650" y="2639475"/>
            <a:ext cx="3401400" cy="1911600"/>
          </a:xfrm>
          <a:prstGeom prst="cloudCallout">
            <a:avLst>
              <a:gd fmla="val 39210" name="adj1"/>
              <a:gd fmla="val -11533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66"/>
          <p:cNvSpPr txBox="1"/>
          <p:nvPr/>
        </p:nvSpPr>
        <p:spPr>
          <a:xfrm>
            <a:off x="3267188" y="2871125"/>
            <a:ext cx="2510400" cy="9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dk1"/>
                </a:solidFill>
                <a:latin typeface="Gill Sans"/>
                <a:ea typeface="Gill Sans"/>
                <a:cs typeface="Gill Sans"/>
                <a:sym typeface="Gill Sans"/>
              </a:rPr>
              <a:t>On what are you basing this view</a:t>
            </a:r>
            <a:r>
              <a:rPr lang="en-GB" sz="1800">
                <a:solidFill>
                  <a:schemeClr val="dk1"/>
                </a:solidFill>
                <a:latin typeface="Gill Sans"/>
                <a:ea typeface="Gill Sans"/>
                <a:cs typeface="Gill Sans"/>
                <a:sym typeface="Gill Sans"/>
              </a:rPr>
              <a:t>point? What were the findings? Was this a strong study scientifically?</a:t>
            </a:r>
            <a:endParaRPr sz="1800">
              <a:solidFill>
                <a:schemeClr val="dk1"/>
              </a:solidFill>
              <a:latin typeface="Gill Sans"/>
              <a:ea typeface="Gill Sans"/>
              <a:cs typeface="Gill Sans"/>
              <a:sym typeface="Gill Sans"/>
            </a:endParaRPr>
          </a:p>
          <a:p>
            <a:pPr indent="0" lvl="0" marL="0" rtl="0" algn="l">
              <a:spcBef>
                <a:spcPts val="0"/>
              </a:spcBef>
              <a:spcAft>
                <a:spcPts val="0"/>
              </a:spcAft>
              <a:buNone/>
            </a:pPr>
            <a:r>
              <a:t/>
            </a:r>
            <a:endParaRPr/>
          </a:p>
        </p:txBody>
      </p:sp>
      <p:pic>
        <p:nvPicPr>
          <p:cNvPr id="633" name="Google Shape;633;p66"/>
          <p:cNvPicPr preferRelativeResize="0"/>
          <p:nvPr/>
        </p:nvPicPr>
        <p:blipFill>
          <a:blip r:embed="rId9">
            <a:alphaModFix/>
          </a:blip>
          <a:stretch>
            <a:fillRect/>
          </a:stretch>
        </p:blipFill>
        <p:spPr>
          <a:xfrm>
            <a:off x="3017851" y="1262201"/>
            <a:ext cx="1944775" cy="16924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67"/>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39" name="Google Shape;639;p6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40" name="Google Shape;640;p6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68"/>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46" name="Google Shape;646;p68">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47" name="Google Shape;647;p6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69"/>
          <p:cNvSpPr txBox="1"/>
          <p:nvPr>
            <p:ph type="title"/>
          </p:nvPr>
        </p:nvSpPr>
        <p:spPr>
          <a:xfrm>
            <a:off x="457200" y="720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GB">
                <a:solidFill>
                  <a:srgbClr val="FFFFFF"/>
                </a:solidFill>
              </a:rPr>
              <a:t>Sample exam questions</a:t>
            </a:r>
            <a:endParaRPr b="1">
              <a:solidFill>
                <a:srgbClr val="FFFFFF"/>
              </a:solidFill>
            </a:endParaRPr>
          </a:p>
        </p:txBody>
      </p:sp>
      <p:pic>
        <p:nvPicPr>
          <p:cNvPr id="653" name="Google Shape;653;p69">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54" name="Google Shape;654;p69">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5" name="Google Shape;655;p69"/>
          <p:cNvPicPr preferRelativeResize="0"/>
          <p:nvPr/>
        </p:nvPicPr>
        <p:blipFill>
          <a:blip r:embed="rId6">
            <a:alphaModFix/>
          </a:blip>
          <a:stretch>
            <a:fillRect/>
          </a:stretch>
        </p:blipFill>
        <p:spPr>
          <a:xfrm>
            <a:off x="2775325" y="850699"/>
            <a:ext cx="3744125" cy="3891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Custom 0">
      <a:dk1>
        <a:srgbClr val="000000"/>
      </a:dk1>
      <a:lt1>
        <a:srgbClr val="FFFFFF"/>
      </a:lt1>
      <a:dk2>
        <a:srgbClr val="6D787D"/>
      </a:dk2>
      <a:lt2>
        <a:srgbClr val="EEECE1"/>
      </a:lt2>
      <a:accent1>
        <a:srgbClr val="147882"/>
      </a:accent1>
      <a:accent2>
        <a:srgbClr val="099B9F"/>
      </a:accent2>
      <a:accent3>
        <a:srgbClr val="0BBABF"/>
      </a:accent3>
      <a:accent4>
        <a:srgbClr val="13ECF1"/>
      </a:accent4>
      <a:accent5>
        <a:srgbClr val="FFFFFF"/>
      </a:accent5>
      <a:accent6>
        <a:srgbClr val="429FBE"/>
      </a:accent6>
      <a:hlink>
        <a:srgbClr val="38BCE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